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5" r:id="rId1"/>
  </p:sldMasterIdLst>
  <p:notesMasterIdLst>
    <p:notesMasterId r:id="rId26"/>
  </p:notesMasterIdLst>
  <p:handoutMasterIdLst>
    <p:handoutMasterId r:id="rId27"/>
  </p:handoutMasterIdLst>
  <p:sldIdLst>
    <p:sldId id="256" r:id="rId2"/>
    <p:sldId id="257" r:id="rId3"/>
    <p:sldId id="274" r:id="rId4"/>
    <p:sldId id="275" r:id="rId5"/>
    <p:sldId id="276" r:id="rId6"/>
    <p:sldId id="280" r:id="rId7"/>
    <p:sldId id="282" r:id="rId8"/>
    <p:sldId id="284" r:id="rId9"/>
    <p:sldId id="258" r:id="rId10"/>
    <p:sldId id="259" r:id="rId11"/>
    <p:sldId id="285" r:id="rId12"/>
    <p:sldId id="260" r:id="rId13"/>
    <p:sldId id="261" r:id="rId14"/>
    <p:sldId id="286" r:id="rId15"/>
    <p:sldId id="287" r:id="rId16"/>
    <p:sldId id="288" r:id="rId17"/>
    <p:sldId id="262" r:id="rId18"/>
    <p:sldId id="263" r:id="rId19"/>
    <p:sldId id="291" r:id="rId20"/>
    <p:sldId id="292" r:id="rId21"/>
    <p:sldId id="293" r:id="rId22"/>
    <p:sldId id="294" r:id="rId23"/>
    <p:sldId id="289" r:id="rId24"/>
    <p:sldId id="27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 xmlns:p15="http://schemas.microsoft.com/office/powerpoint/2012/main">
        <p15:guide id="1" orient="horz" pos="4154">
          <p15:clr>
            <a:srgbClr val="A4A3A4"/>
          </p15:clr>
        </p15:guide>
        <p15:guide id="2" orient="horz" pos="2126">
          <p15:clr>
            <a:srgbClr val="A4A3A4"/>
          </p15:clr>
        </p15:guide>
        <p15:guide id="3" orient="horz" pos="2258">
          <p15:clr>
            <a:srgbClr val="A4A3A4"/>
          </p15:clr>
        </p15:guide>
        <p15:guide id="4" pos="7447">
          <p15:clr>
            <a:srgbClr val="A4A3A4"/>
          </p15:clr>
        </p15:guide>
        <p15:guide id="5" pos="241">
          <p15:clr>
            <a:srgbClr val="A4A3A4"/>
          </p15:clr>
        </p15:guide>
        <p15:guide id="6" pos="321">
          <p15:clr>
            <a:srgbClr val="A4A3A4"/>
          </p15:clr>
        </p15:guide>
        <p15:guide id="7" pos="1898">
          <p15:clr>
            <a:srgbClr val="A4A3A4"/>
          </p15:clr>
        </p15:guide>
      </p15:sldGuideLst>
    </p:ext>
    <p:ext uri="{2D200454-40CA-4A62-9FC3-DE9A4176ACB9}">
      <p15:notesGuideLst xmlns:mc="http://schemas.openxmlformats.org/markup-compatibility/2006" xmlns:mv="urn:schemas-microsoft-com:mac:vml"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6FF"/>
    <a:srgbClr val="167DFC"/>
    <a:srgbClr val="8DC63F"/>
    <a:srgbClr val="000000"/>
    <a:srgbClr val="9EA2A2"/>
    <a:srgbClr val="324715"/>
    <a:srgbClr val="80B737"/>
    <a:srgbClr val="0186FF"/>
    <a:srgbClr val="2999FF"/>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mc="http://schemas.openxmlformats.org/markup-compatibility/2006" xmlns:mv="urn:schemas-microsoft-com:mac:vml"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68" autoAdjust="0"/>
    <p:restoredTop sz="72000" autoAdjust="0"/>
  </p:normalViewPr>
  <p:slideViewPr>
    <p:cSldViewPr snapToGrid="0">
      <p:cViewPr>
        <p:scale>
          <a:sx n="90" d="100"/>
          <a:sy n="90" d="100"/>
        </p:scale>
        <p:origin x="-96" y="928"/>
      </p:cViewPr>
      <p:guideLst>
        <p:guide orient="horz" pos="3975"/>
        <p:guide orient="horz" pos="4247"/>
        <p:guide orient="horz" pos="1125"/>
        <p:guide orient="horz" pos="647"/>
        <p:guide pos="2882"/>
        <p:guide pos="177"/>
        <p:guide pos="55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p:scale>
          <a:sx n="150" d="100"/>
          <a:sy n="150" d="100"/>
        </p:scale>
        <p:origin x="-1512" y="44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20FC1-5510-469A-9E33-37B13FEBCEF3}" type="doc">
      <dgm:prSet loTypeId="urn:microsoft.com/office/officeart/2005/8/layout/equation1" loCatId="process" qsTypeId="urn:microsoft.com/office/officeart/2005/8/quickstyle/simple1" qsCatId="simple" csTypeId="urn:microsoft.com/office/officeart/2005/8/colors/accent1_2" csCatId="accent1" phldr="1"/>
      <dgm:spPr/>
    </dgm:pt>
    <dgm:pt modelId="{15C90A71-60F7-48CA-9D20-25DE758568E4}">
      <dgm:prSet phldrT="[Text]" custT="1"/>
      <dgm:spPr/>
      <dgm:t>
        <a:bodyPr lIns="0" rIns="0"/>
        <a:lstStyle/>
        <a:p>
          <a:r>
            <a:rPr lang="en-US" sz="1600" b="1" smtClean="0">
              <a:latin typeface="Calibri Light" panose="020F0302020204030204" pitchFamily="34" charset="0"/>
            </a:rPr>
            <a:t>Data Integration</a:t>
          </a:r>
          <a:endParaRPr lang="en-US" sz="1600" b="1">
            <a:latin typeface="Calibri Light" panose="020F0302020204030204" pitchFamily="34" charset="0"/>
          </a:endParaRPr>
        </a:p>
      </dgm:t>
    </dgm:pt>
    <dgm:pt modelId="{51FD3F62-6496-4265-AA31-A7231FA267FC}" type="parTrans" cxnId="{54349E7A-41A9-4F67-943F-F71B4D638899}">
      <dgm:prSet/>
      <dgm:spPr/>
      <dgm:t>
        <a:bodyPr/>
        <a:lstStyle/>
        <a:p>
          <a:endParaRPr lang="en-US" sz="2400"/>
        </a:p>
      </dgm:t>
    </dgm:pt>
    <dgm:pt modelId="{A2D08C65-DB1A-4923-A516-AD68B2E25C3C}" type="sibTrans" cxnId="{54349E7A-41A9-4F67-943F-F71B4D638899}">
      <dgm:prSet custT="1"/>
      <dgm:spPr/>
      <dgm:t>
        <a:bodyPr/>
        <a:lstStyle/>
        <a:p>
          <a:endParaRPr lang="en-US" sz="1100"/>
        </a:p>
      </dgm:t>
    </dgm:pt>
    <dgm:pt modelId="{10F83F64-C868-40B5-AD01-CCF774F87812}">
      <dgm:prSet phldrT="[Text]" custT="1"/>
      <dgm:spPr/>
      <dgm:t>
        <a:bodyPr/>
        <a:lstStyle/>
        <a:p>
          <a:r>
            <a:rPr lang="en-US" sz="1600" b="1" smtClean="0">
              <a:latin typeface="Calibri Light" panose="020F0302020204030204" pitchFamily="34" charset="0"/>
            </a:rPr>
            <a:t>Functional Layout &amp;  Integration</a:t>
          </a:r>
          <a:endParaRPr lang="en-US" sz="1600" b="1">
            <a:latin typeface="Calibri Light" panose="020F0302020204030204" pitchFamily="34" charset="0"/>
          </a:endParaRPr>
        </a:p>
      </dgm:t>
    </dgm:pt>
    <dgm:pt modelId="{A9ADAF32-0A50-4020-BC7D-FB9CA9777EAA}" type="parTrans" cxnId="{D95FD694-FB98-4AFA-9FD2-ADCED489B322}">
      <dgm:prSet/>
      <dgm:spPr/>
      <dgm:t>
        <a:bodyPr/>
        <a:lstStyle/>
        <a:p>
          <a:endParaRPr lang="en-US" sz="2400"/>
        </a:p>
      </dgm:t>
    </dgm:pt>
    <dgm:pt modelId="{E33432D7-79DA-475D-A138-F755D0163967}" type="sibTrans" cxnId="{D95FD694-FB98-4AFA-9FD2-ADCED489B322}">
      <dgm:prSet custT="1"/>
      <dgm:spPr/>
      <dgm:t>
        <a:bodyPr/>
        <a:lstStyle/>
        <a:p>
          <a:endParaRPr lang="en-US" sz="1100"/>
        </a:p>
      </dgm:t>
    </dgm:pt>
    <dgm:pt modelId="{179884D5-3291-4E86-8A06-A5984E9E82E1}">
      <dgm:prSet phldrT="[Text]" custT="1"/>
      <dgm:spPr/>
      <dgm:t>
        <a:bodyPr lIns="0" rIns="0"/>
        <a:lstStyle/>
        <a:p>
          <a:r>
            <a:rPr lang="en-US" sz="1600" b="1" smtClean="0">
              <a:latin typeface="Calibri Light" panose="020F0302020204030204" pitchFamily="34" charset="0"/>
            </a:rPr>
            <a:t> BIRT</a:t>
          </a:r>
        </a:p>
        <a:p>
          <a:r>
            <a:rPr lang="en-US" sz="1600" b="1" smtClean="0">
              <a:latin typeface="Calibri Light" panose="020F0302020204030204" pitchFamily="34" charset="0"/>
            </a:rPr>
            <a:t>Application</a:t>
          </a:r>
        </a:p>
        <a:p>
          <a:r>
            <a:rPr lang="en-US" sz="1600" b="1" smtClean="0">
              <a:latin typeface="Calibri Light" panose="020F0302020204030204" pitchFamily="34" charset="0"/>
            </a:rPr>
            <a:t>Design</a:t>
          </a:r>
          <a:endParaRPr lang="en-US" sz="1600" b="1">
            <a:latin typeface="Calibri Light" panose="020F0302020204030204" pitchFamily="34" charset="0"/>
          </a:endParaRPr>
        </a:p>
      </dgm:t>
    </dgm:pt>
    <dgm:pt modelId="{EC66AEBE-33EC-4AB6-88ED-82A5C7821825}" type="parTrans" cxnId="{56A0662F-34EC-49B6-8D7A-CF930BA71976}">
      <dgm:prSet/>
      <dgm:spPr/>
      <dgm:t>
        <a:bodyPr/>
        <a:lstStyle/>
        <a:p>
          <a:endParaRPr lang="en-US" sz="2400"/>
        </a:p>
      </dgm:t>
    </dgm:pt>
    <dgm:pt modelId="{A877CAF8-164B-46B0-9FF0-5263D2A6B52B}" type="sibTrans" cxnId="{56A0662F-34EC-49B6-8D7A-CF930BA71976}">
      <dgm:prSet/>
      <dgm:spPr/>
      <dgm:t>
        <a:bodyPr/>
        <a:lstStyle/>
        <a:p>
          <a:endParaRPr lang="en-US" sz="2400"/>
        </a:p>
      </dgm:t>
    </dgm:pt>
    <dgm:pt modelId="{D50E009E-7185-401C-99CA-089404972770}" type="pres">
      <dgm:prSet presAssocID="{1F020FC1-5510-469A-9E33-37B13FEBCEF3}" presName="linearFlow" presStyleCnt="0">
        <dgm:presLayoutVars>
          <dgm:dir/>
          <dgm:resizeHandles val="exact"/>
        </dgm:presLayoutVars>
      </dgm:prSet>
      <dgm:spPr/>
    </dgm:pt>
    <dgm:pt modelId="{6E5EE482-CBA9-4C0B-A303-85428D086FBE}" type="pres">
      <dgm:prSet presAssocID="{15C90A71-60F7-48CA-9D20-25DE758568E4}" presName="node" presStyleLbl="node1" presStyleIdx="0" presStyleCnt="3">
        <dgm:presLayoutVars>
          <dgm:bulletEnabled val="1"/>
        </dgm:presLayoutVars>
      </dgm:prSet>
      <dgm:spPr>
        <a:prstGeom prst="roundRect">
          <a:avLst/>
        </a:prstGeom>
      </dgm:spPr>
      <dgm:t>
        <a:bodyPr/>
        <a:lstStyle/>
        <a:p>
          <a:endParaRPr lang="en-US"/>
        </a:p>
      </dgm:t>
    </dgm:pt>
    <dgm:pt modelId="{6113AD6E-F28B-4CB3-BE70-8311C142B0AD}" type="pres">
      <dgm:prSet presAssocID="{A2D08C65-DB1A-4923-A516-AD68B2E25C3C}" presName="spacerL" presStyleCnt="0"/>
      <dgm:spPr/>
    </dgm:pt>
    <dgm:pt modelId="{A22EC64F-BC0B-475C-B04F-ED9E5F83E0B7}" type="pres">
      <dgm:prSet presAssocID="{A2D08C65-DB1A-4923-A516-AD68B2E25C3C}" presName="sibTrans" presStyleLbl="sibTrans2D1" presStyleIdx="0" presStyleCnt="2"/>
      <dgm:spPr/>
      <dgm:t>
        <a:bodyPr/>
        <a:lstStyle/>
        <a:p>
          <a:endParaRPr lang="en-US"/>
        </a:p>
      </dgm:t>
    </dgm:pt>
    <dgm:pt modelId="{9460B60C-7E0B-4C3B-B148-B0A0B12583CB}" type="pres">
      <dgm:prSet presAssocID="{A2D08C65-DB1A-4923-A516-AD68B2E25C3C}" presName="spacerR" presStyleCnt="0"/>
      <dgm:spPr/>
    </dgm:pt>
    <dgm:pt modelId="{F02B8671-AE23-4685-85A6-65EB9DF5C5F4}" type="pres">
      <dgm:prSet presAssocID="{10F83F64-C868-40B5-AD01-CCF774F87812}" presName="node" presStyleLbl="node1" presStyleIdx="1" presStyleCnt="3">
        <dgm:presLayoutVars>
          <dgm:bulletEnabled val="1"/>
        </dgm:presLayoutVars>
      </dgm:prSet>
      <dgm:spPr>
        <a:prstGeom prst="roundRect">
          <a:avLst/>
        </a:prstGeom>
      </dgm:spPr>
      <dgm:t>
        <a:bodyPr/>
        <a:lstStyle/>
        <a:p>
          <a:endParaRPr lang="en-US"/>
        </a:p>
      </dgm:t>
    </dgm:pt>
    <dgm:pt modelId="{FB3A0A48-0A54-44B1-B597-2C31E7BD0BEF}" type="pres">
      <dgm:prSet presAssocID="{E33432D7-79DA-475D-A138-F755D0163967}" presName="spacerL" presStyleCnt="0"/>
      <dgm:spPr/>
    </dgm:pt>
    <dgm:pt modelId="{EA1339E5-FA2B-4798-B5EC-EC1A3D62364A}" type="pres">
      <dgm:prSet presAssocID="{E33432D7-79DA-475D-A138-F755D0163967}" presName="sibTrans" presStyleLbl="sibTrans2D1" presStyleIdx="1" presStyleCnt="2"/>
      <dgm:spPr/>
      <dgm:t>
        <a:bodyPr/>
        <a:lstStyle/>
        <a:p>
          <a:endParaRPr lang="en-US"/>
        </a:p>
      </dgm:t>
    </dgm:pt>
    <dgm:pt modelId="{082BF472-2769-4F97-9B1A-529276E2E837}" type="pres">
      <dgm:prSet presAssocID="{E33432D7-79DA-475D-A138-F755D0163967}" presName="spacerR" presStyleCnt="0"/>
      <dgm:spPr/>
    </dgm:pt>
    <dgm:pt modelId="{3FF47EC8-418C-4BFA-ACA9-527EE31B7A8C}" type="pres">
      <dgm:prSet presAssocID="{179884D5-3291-4E86-8A06-A5984E9E82E1}" presName="node" presStyleLbl="node1" presStyleIdx="2" presStyleCnt="3">
        <dgm:presLayoutVars>
          <dgm:bulletEnabled val="1"/>
        </dgm:presLayoutVars>
      </dgm:prSet>
      <dgm:spPr>
        <a:prstGeom prst="roundRect">
          <a:avLst/>
        </a:prstGeom>
      </dgm:spPr>
      <dgm:t>
        <a:bodyPr/>
        <a:lstStyle/>
        <a:p>
          <a:endParaRPr lang="en-US"/>
        </a:p>
      </dgm:t>
    </dgm:pt>
  </dgm:ptLst>
  <dgm:cxnLst>
    <dgm:cxn modelId="{1A32C281-A101-49DB-A183-0C21E692AAAF}" type="presOf" srcId="{A2D08C65-DB1A-4923-A516-AD68B2E25C3C}" destId="{A22EC64F-BC0B-475C-B04F-ED9E5F83E0B7}" srcOrd="0" destOrd="0" presId="urn:microsoft.com/office/officeart/2005/8/layout/equation1"/>
    <dgm:cxn modelId="{F4F098EA-3C00-4EBA-A3D3-B1FA14B6F83D}" type="presOf" srcId="{179884D5-3291-4E86-8A06-A5984E9E82E1}" destId="{3FF47EC8-418C-4BFA-ACA9-527EE31B7A8C}" srcOrd="0" destOrd="0" presId="urn:microsoft.com/office/officeart/2005/8/layout/equation1"/>
    <dgm:cxn modelId="{56A0662F-34EC-49B6-8D7A-CF930BA71976}" srcId="{1F020FC1-5510-469A-9E33-37B13FEBCEF3}" destId="{179884D5-3291-4E86-8A06-A5984E9E82E1}" srcOrd="2" destOrd="0" parTransId="{EC66AEBE-33EC-4AB6-88ED-82A5C7821825}" sibTransId="{A877CAF8-164B-46B0-9FF0-5263D2A6B52B}"/>
    <dgm:cxn modelId="{B369FFB7-DE4F-4099-9727-A57F9CF7F0FC}" type="presOf" srcId="{15C90A71-60F7-48CA-9D20-25DE758568E4}" destId="{6E5EE482-CBA9-4C0B-A303-85428D086FBE}" srcOrd="0" destOrd="0" presId="urn:microsoft.com/office/officeart/2005/8/layout/equation1"/>
    <dgm:cxn modelId="{042DBBAF-485E-4BF5-80EF-324B596E4C35}" type="presOf" srcId="{10F83F64-C868-40B5-AD01-CCF774F87812}" destId="{F02B8671-AE23-4685-85A6-65EB9DF5C5F4}" srcOrd="0" destOrd="0" presId="urn:microsoft.com/office/officeart/2005/8/layout/equation1"/>
    <dgm:cxn modelId="{54349E7A-41A9-4F67-943F-F71B4D638899}" srcId="{1F020FC1-5510-469A-9E33-37B13FEBCEF3}" destId="{15C90A71-60F7-48CA-9D20-25DE758568E4}" srcOrd="0" destOrd="0" parTransId="{51FD3F62-6496-4265-AA31-A7231FA267FC}" sibTransId="{A2D08C65-DB1A-4923-A516-AD68B2E25C3C}"/>
    <dgm:cxn modelId="{AAD06DAD-4FB9-418F-80F5-EEDB63507E18}" type="presOf" srcId="{1F020FC1-5510-469A-9E33-37B13FEBCEF3}" destId="{D50E009E-7185-401C-99CA-089404972770}" srcOrd="0" destOrd="0" presId="urn:microsoft.com/office/officeart/2005/8/layout/equation1"/>
    <dgm:cxn modelId="{D95FD694-FB98-4AFA-9FD2-ADCED489B322}" srcId="{1F020FC1-5510-469A-9E33-37B13FEBCEF3}" destId="{10F83F64-C868-40B5-AD01-CCF774F87812}" srcOrd="1" destOrd="0" parTransId="{A9ADAF32-0A50-4020-BC7D-FB9CA9777EAA}" sibTransId="{E33432D7-79DA-475D-A138-F755D0163967}"/>
    <dgm:cxn modelId="{3C8737BE-154B-4DDD-8317-17E1B395FD80}" type="presOf" srcId="{E33432D7-79DA-475D-A138-F755D0163967}" destId="{EA1339E5-FA2B-4798-B5EC-EC1A3D62364A}" srcOrd="0" destOrd="0" presId="urn:microsoft.com/office/officeart/2005/8/layout/equation1"/>
    <dgm:cxn modelId="{7CA3405F-BBAE-4D3E-9D41-2F1231923C88}" type="presParOf" srcId="{D50E009E-7185-401C-99CA-089404972770}" destId="{6E5EE482-CBA9-4C0B-A303-85428D086FBE}" srcOrd="0" destOrd="0" presId="urn:microsoft.com/office/officeart/2005/8/layout/equation1"/>
    <dgm:cxn modelId="{D103FF23-D05B-4235-ADEE-D7656D9C0D06}" type="presParOf" srcId="{D50E009E-7185-401C-99CA-089404972770}" destId="{6113AD6E-F28B-4CB3-BE70-8311C142B0AD}" srcOrd="1" destOrd="0" presId="urn:microsoft.com/office/officeart/2005/8/layout/equation1"/>
    <dgm:cxn modelId="{E572DBF3-309C-4348-B9C5-BE67DEF7B672}" type="presParOf" srcId="{D50E009E-7185-401C-99CA-089404972770}" destId="{A22EC64F-BC0B-475C-B04F-ED9E5F83E0B7}" srcOrd="2" destOrd="0" presId="urn:microsoft.com/office/officeart/2005/8/layout/equation1"/>
    <dgm:cxn modelId="{A271E542-A12B-44F2-B603-71C097EB2781}" type="presParOf" srcId="{D50E009E-7185-401C-99CA-089404972770}" destId="{9460B60C-7E0B-4C3B-B148-B0A0B12583CB}" srcOrd="3" destOrd="0" presId="urn:microsoft.com/office/officeart/2005/8/layout/equation1"/>
    <dgm:cxn modelId="{E80773E7-4172-448C-BF41-B192708074E3}" type="presParOf" srcId="{D50E009E-7185-401C-99CA-089404972770}" destId="{F02B8671-AE23-4685-85A6-65EB9DF5C5F4}" srcOrd="4" destOrd="0" presId="urn:microsoft.com/office/officeart/2005/8/layout/equation1"/>
    <dgm:cxn modelId="{00872F9B-4D5C-4EFE-8E31-81930CD615F9}" type="presParOf" srcId="{D50E009E-7185-401C-99CA-089404972770}" destId="{FB3A0A48-0A54-44B1-B597-2C31E7BD0BEF}" srcOrd="5" destOrd="0" presId="urn:microsoft.com/office/officeart/2005/8/layout/equation1"/>
    <dgm:cxn modelId="{6BFCF18C-1F72-476E-8140-1B53284B73B8}" type="presParOf" srcId="{D50E009E-7185-401C-99CA-089404972770}" destId="{EA1339E5-FA2B-4798-B5EC-EC1A3D62364A}" srcOrd="6" destOrd="0" presId="urn:microsoft.com/office/officeart/2005/8/layout/equation1"/>
    <dgm:cxn modelId="{809486E9-B529-4676-B719-AF6F673B7944}" type="presParOf" srcId="{D50E009E-7185-401C-99CA-089404972770}" destId="{082BF472-2769-4F97-9B1A-529276E2E837}" srcOrd="7" destOrd="0" presId="urn:microsoft.com/office/officeart/2005/8/layout/equation1"/>
    <dgm:cxn modelId="{1B0FA036-C8AD-491D-9485-86FC0D8FB173}" type="presParOf" srcId="{D50E009E-7185-401C-99CA-089404972770}" destId="{3FF47EC8-418C-4BFA-ACA9-527EE31B7A8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Date Placeholder 1"/>
          <p:cNvSpPr>
            <a:spLocks noGrp="1"/>
          </p:cNvSpPr>
          <p:nvPr>
            <p:ph type="dt" sz="half" idx="1"/>
          </p:nvPr>
        </p:nvSpPr>
        <p:spPr>
          <a:xfrm>
            <a:off x="436035" y="9299949"/>
            <a:ext cx="488525" cy="113108"/>
          </a:xfrm>
          <a:prstGeom prst="rect">
            <a:avLst/>
          </a:prstGeom>
        </p:spPr>
        <p:txBody>
          <a:bodyPr lIns="0" tIns="0" rIns="0" bIns="0"/>
          <a:lstStyle/>
          <a:p>
            <a:fld id="{287E92EA-A48B-4493-B05B-7F0FA780D791}" type="datetime1">
              <a:rPr lang="en-US" sz="700" smtClean="0">
                <a:solidFill>
                  <a:schemeClr val="bg2"/>
                </a:solidFill>
              </a:rPr>
              <a:pPr/>
              <a:t>9/16/14</a:t>
            </a:fld>
            <a:endParaRPr lang="en-US" sz="700">
              <a:solidFill>
                <a:schemeClr val="bg2"/>
              </a:solidFill>
            </a:endParaRPr>
          </a:p>
        </p:txBody>
      </p:sp>
      <p:sp>
        <p:nvSpPr>
          <p:cNvPr id="49" name="Slide Number Placeholder 4"/>
          <p:cNvSpPr>
            <a:spLocks noGrp="1"/>
          </p:cNvSpPr>
          <p:nvPr>
            <p:ph type="sldNum" sz="quarter" idx="3"/>
          </p:nvPr>
        </p:nvSpPr>
        <p:spPr>
          <a:xfrm>
            <a:off x="178650" y="9298162"/>
            <a:ext cx="242146" cy="113108"/>
          </a:xfrm>
          <a:prstGeom prst="rect">
            <a:avLst/>
          </a:prstGeom>
        </p:spPr>
        <p:txBody>
          <a:bodyPr lIns="0" tIns="0" rIns="0" bIns="0"/>
          <a:lstStyle/>
          <a:p>
            <a:fld id="{2FDC03B3-C813-4740-AC54-1DFF1500E310}" type="slidenum">
              <a:rPr lang="en-US" sz="700" smtClean="0">
                <a:solidFill>
                  <a:schemeClr val="bg2"/>
                </a:solidFill>
              </a:rPr>
              <a:pPr/>
              <a:t>‹#›</a:t>
            </a:fld>
            <a:r>
              <a:rPr lang="en-US" sz="700" smtClean="0">
                <a:solidFill>
                  <a:schemeClr val="bg2"/>
                </a:solidFill>
              </a:rPr>
              <a:t> |</a:t>
            </a:r>
            <a:endParaRPr lang="en-US" sz="700">
              <a:solidFill>
                <a:schemeClr val="bg2"/>
              </a:solidFill>
            </a:endParaRPr>
          </a:p>
        </p:txBody>
      </p:sp>
    </p:spTree>
    <p:extLst>
      <p:ext uri="{BB962C8B-B14F-4D97-AF65-F5344CB8AC3E}">
        <p14:creationId xmlns:p14="http://schemas.microsoft.com/office/powerpoint/2010/main" val="21543279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408094" y="4560570"/>
            <a:ext cx="6499013" cy="4320540"/>
          </a:xfrm>
          <a:prstGeom prst="rect">
            <a:avLst/>
          </a:prstGeom>
        </p:spPr>
        <p:txBody>
          <a:bodyPr vert="horz" lIns="96661" tIns="48331" rIns="96661" bIns="48331"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Date Placeholder 1"/>
          <p:cNvSpPr>
            <a:spLocks noGrp="1"/>
          </p:cNvSpPr>
          <p:nvPr>
            <p:ph type="dt" sz="half" idx="1"/>
          </p:nvPr>
        </p:nvSpPr>
        <p:spPr>
          <a:xfrm>
            <a:off x="436035" y="9299949"/>
            <a:ext cx="488525" cy="113108"/>
          </a:xfrm>
          <a:prstGeom prst="rect">
            <a:avLst/>
          </a:prstGeom>
        </p:spPr>
        <p:txBody>
          <a:bodyPr lIns="0" tIns="0" rIns="0" bIns="0"/>
          <a:lstStyle/>
          <a:p>
            <a:fld id="{287E92EA-A48B-4493-B05B-7F0FA780D791}" type="datetime1">
              <a:rPr lang="en-US" sz="700" smtClean="0">
                <a:solidFill>
                  <a:schemeClr val="bg2"/>
                </a:solidFill>
              </a:rPr>
              <a:pPr/>
              <a:t>9/16/14</a:t>
            </a:fld>
            <a:endParaRPr lang="en-US" sz="700">
              <a:solidFill>
                <a:schemeClr val="bg2"/>
              </a:solidFill>
            </a:endParaRPr>
          </a:p>
        </p:txBody>
      </p:sp>
      <p:sp>
        <p:nvSpPr>
          <p:cNvPr id="21" name="Slide Number Placeholder 4"/>
          <p:cNvSpPr>
            <a:spLocks noGrp="1"/>
          </p:cNvSpPr>
          <p:nvPr>
            <p:ph type="sldNum" sz="quarter" idx="5"/>
          </p:nvPr>
        </p:nvSpPr>
        <p:spPr>
          <a:xfrm>
            <a:off x="178650" y="9298162"/>
            <a:ext cx="242146" cy="113108"/>
          </a:xfrm>
          <a:prstGeom prst="rect">
            <a:avLst/>
          </a:prstGeom>
        </p:spPr>
        <p:txBody>
          <a:bodyPr lIns="0" tIns="0" rIns="0" bIns="0"/>
          <a:lstStyle/>
          <a:p>
            <a:fld id="{2FDC03B3-C813-4740-AC54-1DFF1500E310}" type="slidenum">
              <a:rPr lang="en-US" sz="700" smtClean="0">
                <a:solidFill>
                  <a:schemeClr val="bg2"/>
                </a:solidFill>
              </a:rPr>
              <a:pPr/>
              <a:t>‹#›</a:t>
            </a:fld>
            <a:r>
              <a:rPr lang="en-US" sz="700" smtClean="0">
                <a:solidFill>
                  <a:schemeClr val="bg2"/>
                </a:solidFill>
              </a:rPr>
              <a:t> |</a:t>
            </a:r>
            <a:endParaRPr lang="en-US" sz="700">
              <a:solidFill>
                <a:schemeClr val="bg2"/>
              </a:solidFill>
            </a:endParaRPr>
          </a:p>
        </p:txBody>
      </p:sp>
    </p:spTree>
    <p:extLst>
      <p:ext uri="{BB962C8B-B14F-4D97-AF65-F5344CB8AC3E}">
        <p14:creationId xmlns:p14="http://schemas.microsoft.com/office/powerpoint/2010/main" val="466532148"/>
      </p:ext>
    </p:extLst>
  </p:cSld>
  <p:clrMap bg1="lt1" tx1="dk1" bg2="lt2" tx2="dk2" accent1="accent1" accent2="accent2" accent3="accent3" accent4="accent4" accent5="accent5" accent6="accent6" hlink="hlink" folHlink="folHlink"/>
  <p:hf hdr="0"/>
  <p:notesStyle>
    <a:lvl1pPr marL="0" indent="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114300" indent="-114300" algn="l" defTabSz="914400" rtl="0" eaLnBrk="1" latinLnBrk="0" hangingPunct="1">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228600" indent="-114300" algn="l" defTabSz="914400" rtl="0" eaLnBrk="1" latinLnBrk="0" hangingPunct="1">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342900" indent="-114300" algn="l" defTabSz="914400" rtl="0" eaLnBrk="1" latinLnBrk="0" hangingPunct="1">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457200" indent="-114300" algn="l" defTabSz="914400" rtl="0" eaLnBrk="1" latinLnBrk="0" hangingPunct="1">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7425" cy="3597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a:t>
            </a:fld>
            <a:endParaRPr lang="en-US"/>
          </a:p>
        </p:txBody>
      </p:sp>
    </p:spTree>
    <p:extLst>
      <p:ext uri="{BB962C8B-B14F-4D97-AF65-F5344CB8AC3E}">
        <p14:creationId xmlns:p14="http://schemas.microsoft.com/office/powerpoint/2010/main" val="28189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146975" y="9120814"/>
            <a:ext cx="3168226" cy="480386"/>
          </a:xfrm>
          <a:prstGeom prst="rect">
            <a:avLst/>
          </a:prstGeom>
          <a:noFill/>
          <a:ln w="9525">
            <a:noFill/>
            <a:miter lim="800000"/>
            <a:headEnd/>
            <a:tailEnd/>
          </a:ln>
        </p:spPr>
        <p:txBody>
          <a:bodyPr lIns="98614" tIns="49306" rIns="98614" bIns="49306" anchor="b"/>
          <a:lstStyle/>
          <a:p>
            <a:pPr algn="r"/>
            <a:fld id="{DF7D6174-9DF1-4AEA-874D-A325FA882806}" type="slidenum">
              <a:rPr lang="en-US" sz="1300">
                <a:latin typeface="Times New Roman" pitchFamily="18" charset="0"/>
              </a:rPr>
              <a:pPr algn="r"/>
              <a:t>10</a:t>
            </a:fld>
            <a:endParaRPr lang="en-US" sz="1300">
              <a:latin typeface="Times New Roman" pitchFamily="18" charset="0"/>
            </a:endParaRPr>
          </a:p>
        </p:txBody>
      </p:sp>
      <p:sp>
        <p:nvSpPr>
          <p:cNvPr id="55299" name="Rectangle 2"/>
          <p:cNvSpPr>
            <a:spLocks noGrp="1" noRot="1" noChangeAspect="1" noChangeArrowheads="1" noTextEdit="1"/>
          </p:cNvSpPr>
          <p:nvPr>
            <p:ph type="sldImg"/>
          </p:nvPr>
        </p:nvSpPr>
        <p:spPr>
          <a:xfrm>
            <a:off x="1250950" y="708025"/>
            <a:ext cx="4824413" cy="3617913"/>
          </a:xfrm>
          <a:ln/>
        </p:spPr>
      </p:sp>
      <p:sp>
        <p:nvSpPr>
          <p:cNvPr id="55300" name="Rectangle 3"/>
          <p:cNvSpPr>
            <a:spLocks noGrp="1" noChangeArrowheads="1"/>
          </p:cNvSpPr>
          <p:nvPr>
            <p:ph type="body" idx="1"/>
          </p:nvPr>
        </p:nvSpPr>
        <p:spPr>
          <a:xfrm>
            <a:off x="955042" y="4564506"/>
            <a:ext cx="5405120" cy="4328409"/>
          </a:xfrm>
          <a:noFill/>
          <a:ln/>
        </p:spPr>
        <p:txBody>
          <a:bodyPr lIns="96966" tIns="48480" rIns="96966" bIns="48480"/>
          <a:lstStyle/>
          <a:p>
            <a:r>
              <a:rPr lang="en-US" sz="1300" smtClean="0">
                <a:latin typeface="Times New Roman" pitchFamily="18" charset="0"/>
              </a:rPr>
              <a:t>You build to scale by:</a:t>
            </a:r>
          </a:p>
          <a:p>
            <a:endParaRPr lang="en-US" sz="1300" smtClean="0">
              <a:latin typeface="Times New Roman" pitchFamily="18" charset="0"/>
            </a:endParaRPr>
          </a:p>
          <a:p>
            <a:r>
              <a:rPr lang="en-US" sz="1300" smtClean="0">
                <a:latin typeface="Times New Roman" pitchFamily="18" charset="0"/>
              </a:rPr>
              <a:t>1) Providing secure</a:t>
            </a:r>
            <a:r>
              <a:rPr lang="en-US" sz="1300" baseline="0" smtClean="0">
                <a:latin typeface="Times New Roman" pitchFamily="18" charset="0"/>
              </a:rPr>
              <a:t> </a:t>
            </a:r>
            <a:r>
              <a:rPr lang="en-US" sz="1300" smtClean="0">
                <a:latin typeface="Times New Roman" pitchFamily="18" charset="0"/>
              </a:rPr>
              <a:t>access to large volumes of diverse data</a:t>
            </a:r>
            <a:r>
              <a:rPr lang="en-US" sz="1300" baseline="0" smtClean="0">
                <a:latin typeface="Times New Roman" pitchFamily="18" charset="0"/>
              </a:rPr>
              <a:t> sources that include cloud-based, No-SQL, Social Media, and document Archives</a:t>
            </a:r>
            <a:endParaRPr lang="en-US" sz="1300" smtClean="0">
              <a:latin typeface="Times New Roman" pitchFamily="18" charset="0"/>
            </a:endParaRPr>
          </a:p>
          <a:p>
            <a:endParaRPr lang="en-US" sz="1300" smtClean="0">
              <a:latin typeface="Times New Roman" pitchFamily="18" charset="0"/>
            </a:endParaRPr>
          </a:p>
          <a:p>
            <a:r>
              <a:rPr lang="en-US" sz="1300" smtClean="0">
                <a:latin typeface="Times New Roman" pitchFamily="18" charset="0"/>
              </a:rPr>
              <a:t>2) Provide</a:t>
            </a:r>
            <a:r>
              <a:rPr lang="en-US" sz="1300" baseline="0" smtClean="0">
                <a:latin typeface="Times New Roman" pitchFamily="18" charset="0"/>
              </a:rPr>
              <a:t> </a:t>
            </a:r>
            <a:r>
              <a:rPr lang="en-US" sz="1300" smtClean="0">
                <a:latin typeface="Times New Roman" pitchFamily="18" charset="0"/>
              </a:rPr>
              <a:t>agile development with rapid delivery, but with</a:t>
            </a:r>
            <a:r>
              <a:rPr lang="en-US" sz="1300" baseline="0" smtClean="0">
                <a:latin typeface="Times New Roman" pitchFamily="18" charset="0"/>
              </a:rPr>
              <a:t> predictable quality and costs.</a:t>
            </a:r>
            <a:endParaRPr lang="en-US" sz="1300" smtClean="0">
              <a:latin typeface="Times New Roman" pitchFamily="18" charset="0"/>
            </a:endParaRPr>
          </a:p>
          <a:p>
            <a:endParaRPr lang="en-US" sz="1300" smtClean="0">
              <a:latin typeface="Times New Roman" pitchFamily="18" charset="0"/>
            </a:endParaRPr>
          </a:p>
          <a:p>
            <a:r>
              <a:rPr lang="en-US" sz="1300" smtClean="0">
                <a:latin typeface="Times New Roman" pitchFamily="18" charset="0"/>
              </a:rPr>
              <a:t>3) And</a:t>
            </a:r>
            <a:r>
              <a:rPr lang="en-US" sz="1300" baseline="0" smtClean="0">
                <a:latin typeface="Times New Roman" pitchFamily="18" charset="0"/>
              </a:rPr>
              <a:t> deliver </a:t>
            </a:r>
            <a:r>
              <a:rPr lang="en-US" sz="1300" smtClean="0">
                <a:latin typeface="Times New Roman" pitchFamily="18" charset="0"/>
              </a:rPr>
              <a:t>Large-scale applications with easy-to-use personalized UI’s, and integrate with other agency applications.</a:t>
            </a:r>
          </a:p>
          <a:p>
            <a:pPr eaLnBrk="1" hangingPunct="1"/>
            <a:endParaRPr lang="en-US" smtClean="0"/>
          </a:p>
          <a:p>
            <a:pPr eaLnBrk="1" hangingPunct="1"/>
            <a:r>
              <a:rPr lang="en-US" smtClean="0"/>
              <a:t>This is what Actuate’s BIRT platform is focused 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7425" cy="3597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11</a:t>
            </a:fld>
            <a:endParaRPr lang="en-US"/>
          </a:p>
        </p:txBody>
      </p:sp>
    </p:spTree>
    <p:extLst>
      <p:ext uri="{BB962C8B-B14F-4D97-AF65-F5344CB8AC3E}">
        <p14:creationId xmlns:p14="http://schemas.microsoft.com/office/powerpoint/2010/main" val="28189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smtClean="0"/>
              <a:t>Actuate BIRT started in the Open Source community.</a:t>
            </a:r>
          </a:p>
          <a:p>
            <a:endParaRPr lang="en-US" b="0" smtClean="0"/>
          </a:p>
          <a:p>
            <a:r>
              <a:rPr lang="en-US" b="0" smtClean="0"/>
              <a:t>We listened to the community,</a:t>
            </a:r>
            <a:r>
              <a:rPr lang="en-US" b="0" baseline="0" smtClean="0"/>
              <a:t> incorporated their feedback, and gave the crowd our core open-source BIRT reporting engine in 2004.</a:t>
            </a:r>
          </a:p>
          <a:p>
            <a:endParaRPr lang="en-US" b="0" baseline="0" smtClean="0"/>
          </a:p>
          <a:p>
            <a:r>
              <a:rPr lang="en-US" b="0" baseline="0" smtClean="0"/>
              <a:t>3.5 million BIRT developers gives our customers access to many resources to ensure projects are delivered on time and with minimal risk.</a:t>
            </a:r>
          </a:p>
          <a:p>
            <a:endParaRPr lang="en-US" b="0" baseline="0" smtClean="0"/>
          </a:p>
          <a:p>
            <a:r>
              <a:rPr lang="en-US" b="0" baseline="0" smtClean="0"/>
              <a:t>Actuate BIRT is available in both open-source (free) and commercial.  </a:t>
            </a:r>
          </a:p>
          <a:p>
            <a:endParaRPr lang="en-US" b="0" baseline="0" smtClean="0"/>
          </a:p>
          <a:p>
            <a:endParaRPr lang="en-US" b="0" baseline="0"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0" fontAlgn="base" hangingPunct="0">
              <a:spcBef>
                <a:spcPct val="30000"/>
              </a:spcBef>
              <a:spcAft>
                <a:spcPct val="0"/>
              </a:spcAft>
              <a:buNone/>
              <a:defRPr/>
            </a:pPr>
            <a:r>
              <a:rPr lang="en-US" b="0" smtClean="0"/>
              <a:t>The BIRT iHub provides</a:t>
            </a:r>
            <a:r>
              <a:rPr lang="en-US" b="0" baseline="0" smtClean="0"/>
              <a:t> the scalable secure access to data and applications with the personalized experience through the Interactive Viewer and Dashboards, ad-hoc reporting via BIRT Studio, and robust KPI management through our Metrics Manager.</a:t>
            </a:r>
          </a:p>
          <a:p>
            <a:pPr defTabSz="966612" eaLnBrk="0" fontAlgn="base" hangingPunct="0">
              <a:spcBef>
                <a:spcPct val="30000"/>
              </a:spcBef>
              <a:spcAft>
                <a:spcPct val="0"/>
              </a:spcAft>
              <a:buNone/>
              <a:defRPr/>
            </a:pPr>
            <a:endParaRPr lang="en-US" b="0" baseline="0" smtClean="0"/>
          </a:p>
          <a:p>
            <a:pPr defTabSz="966612" eaLnBrk="0" fontAlgn="base" hangingPunct="0">
              <a:spcBef>
                <a:spcPct val="30000"/>
              </a:spcBef>
              <a:spcAft>
                <a:spcPct val="0"/>
              </a:spcAft>
              <a:buNone/>
              <a:defRPr/>
            </a:pPr>
            <a:r>
              <a:rPr lang="en-US" b="0" baseline="0" smtClean="0"/>
              <a:t>BIRT includes some APIs that let you integrate and embed BIRT content in your enterprise and mobile applications.</a:t>
            </a:r>
            <a:endParaRPr lang="en-US" b="0"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7425" cy="3597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14</a:t>
            </a:fld>
            <a:endParaRPr lang="en-US"/>
          </a:p>
        </p:txBody>
      </p:sp>
    </p:spTree>
    <p:extLst>
      <p:ext uri="{BB962C8B-B14F-4D97-AF65-F5344CB8AC3E}">
        <p14:creationId xmlns:p14="http://schemas.microsoft.com/office/powerpoint/2010/main" val="28189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Apps should be straight forward and easy</a:t>
            </a:r>
            <a:r>
              <a:rPr lang="en-US" baseline="0" smtClean="0"/>
              <a:t> to use.</a:t>
            </a:r>
          </a:p>
          <a:p>
            <a:endParaRPr lang="en-US" baseline="0" smtClean="0"/>
          </a:p>
          <a:p>
            <a:r>
              <a:rPr lang="en-US" baseline="0" smtClean="0"/>
              <a:t>Apps should be smart enough to handle role-specific tasks.</a:t>
            </a:r>
          </a:p>
          <a:p>
            <a:endParaRPr lang="en-US" baseline="0" smtClean="0"/>
          </a:p>
          <a:p>
            <a:r>
              <a:rPr lang="en-US" baseline="0" smtClean="0"/>
              <a:t>Apps should deliver value on a variety of platforms</a:t>
            </a:r>
          </a:p>
          <a:p>
            <a:endParaRPr lang="en-US" baseline="0" smtClean="0"/>
          </a:p>
          <a:p>
            <a:r>
              <a:rPr lang="en-US" baseline="0" smtClean="0"/>
              <a:t>Apps should securely connect users and data to the larger world.</a:t>
            </a:r>
            <a:endParaRPr lang="en-US"/>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15</a:t>
            </a:fld>
            <a:endParaRPr lang="en-US"/>
          </a:p>
        </p:txBody>
      </p:sp>
    </p:spTree>
    <p:extLst>
      <p:ext uri="{BB962C8B-B14F-4D97-AF65-F5344CB8AC3E}">
        <p14:creationId xmlns:p14="http://schemas.microsoft.com/office/powerpoint/2010/main" val="167371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Actuate</a:t>
            </a:r>
            <a:r>
              <a:rPr lang="en-US" baseline="0" smtClean="0"/>
              <a:t> BIRT and </a:t>
            </a:r>
            <a:r>
              <a:rPr lang="en-US" baseline="0" err="1" smtClean="0"/>
              <a:t>iHub</a:t>
            </a:r>
            <a:r>
              <a:rPr lang="en-US" baseline="0" smtClean="0"/>
              <a:t> meets these design principles.</a:t>
            </a:r>
          </a:p>
          <a:p>
            <a:endParaRPr lang="en-US" baseline="0" smtClean="0"/>
          </a:p>
          <a:p>
            <a:r>
              <a:rPr lang="en-US" baseline="0" smtClean="0"/>
              <a:t>OSBIRT and BIRT Designer Pro provide powerful development environments.</a:t>
            </a:r>
          </a:p>
          <a:p>
            <a:endParaRPr lang="en-US" baseline="0" smtClean="0"/>
          </a:p>
          <a:p>
            <a:r>
              <a:rPr lang="en-US" baseline="0" smtClean="0"/>
              <a:t>BIRT iHub delivers an enterprise-scale deployment platform, can integrate with all data sources, presents data in web-centric and mobile formats, and can be embedded in modular, maintainable applications.</a:t>
            </a:r>
          </a:p>
          <a:p>
            <a:endParaRPr lang="en-US" baseline="0" smtClean="0"/>
          </a:p>
          <a:p>
            <a:r>
              <a:rPr lang="en-US" baseline="0" smtClean="0"/>
              <a:t>BIRT and </a:t>
            </a:r>
            <a:r>
              <a:rPr lang="en-US" baseline="0" err="1" smtClean="0"/>
              <a:t>iHub</a:t>
            </a:r>
            <a:r>
              <a:rPr lang="en-US" baseline="0" smtClean="0"/>
              <a:t> simplifies delivery of open data insights to virtually any channel.</a:t>
            </a:r>
          </a:p>
          <a:p>
            <a:pPr>
              <a:buNone/>
            </a:pPr>
            <a:endParaRPr lang="en-US" baseline="0"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4146975" y="9120814"/>
            <a:ext cx="3168226" cy="480386"/>
          </a:xfrm>
          <a:prstGeom prst="rect">
            <a:avLst/>
          </a:prstGeom>
          <a:noFill/>
          <a:ln w="9525">
            <a:noFill/>
            <a:miter lim="800000"/>
            <a:headEnd/>
            <a:tailEnd/>
          </a:ln>
        </p:spPr>
        <p:txBody>
          <a:bodyPr lIns="98614" tIns="49306" rIns="98614" bIns="49306" anchor="b"/>
          <a:lstStyle/>
          <a:p>
            <a:pPr algn="r"/>
            <a:fld id="{DF7D6174-9DF1-4AEA-874D-A325FA882806}" type="slidenum">
              <a:rPr lang="en-US" sz="1300">
                <a:latin typeface="Times New Roman" pitchFamily="18" charset="0"/>
              </a:rPr>
              <a:pPr algn="r"/>
              <a:t>17</a:t>
            </a:fld>
            <a:endParaRPr lang="en-US" sz="1300">
              <a:latin typeface="Times New Roman" pitchFamily="18" charset="0"/>
            </a:endParaRPr>
          </a:p>
        </p:txBody>
      </p:sp>
      <p:sp>
        <p:nvSpPr>
          <p:cNvPr id="55299" name="Rectangle 2"/>
          <p:cNvSpPr>
            <a:spLocks noGrp="1" noRot="1" noChangeAspect="1" noChangeArrowheads="1" noTextEdit="1"/>
          </p:cNvSpPr>
          <p:nvPr>
            <p:ph type="sldImg"/>
          </p:nvPr>
        </p:nvSpPr>
        <p:spPr>
          <a:xfrm>
            <a:off x="1250950" y="708025"/>
            <a:ext cx="4824413" cy="3617913"/>
          </a:xfrm>
          <a:ln/>
        </p:spPr>
      </p:sp>
      <p:sp>
        <p:nvSpPr>
          <p:cNvPr id="55300" name="Rectangle 3"/>
          <p:cNvSpPr>
            <a:spLocks noGrp="1" noChangeArrowheads="1"/>
          </p:cNvSpPr>
          <p:nvPr>
            <p:ph type="body" idx="1"/>
          </p:nvPr>
        </p:nvSpPr>
        <p:spPr>
          <a:xfrm>
            <a:off x="955042" y="4564506"/>
            <a:ext cx="5405120" cy="4328409"/>
          </a:xfrm>
          <a:noFill/>
          <a:ln/>
        </p:spPr>
        <p:txBody>
          <a:bodyPr lIns="96966" tIns="48480" rIns="96966" bIns="48480"/>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BIRT is embedded in many other applications used throughout the Federal Government including Maximo, Rational, </a:t>
            </a:r>
            <a:r>
              <a:rPr lang="en-US" baseline="0" err="1" smtClean="0"/>
              <a:t>Truex</a:t>
            </a:r>
            <a:r>
              <a:rPr lang="en-US" baseline="0" smtClean="0"/>
              <a:t>, Remedy, CGI Momentum, IDS (Air Force).</a:t>
            </a:r>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18</a:t>
            </a:fld>
            <a:endParaRPr lang="en-US"/>
          </a:p>
        </p:txBody>
      </p:sp>
    </p:spTree>
    <p:extLst>
      <p:ext uri="{BB962C8B-B14F-4D97-AF65-F5344CB8AC3E}">
        <p14:creationId xmlns:p14="http://schemas.microsoft.com/office/powerpoint/2010/main" val="167371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37" eaLnBrk="0" fontAlgn="base" hangingPunct="0">
              <a:spcBef>
                <a:spcPct val="30000"/>
              </a:spcBef>
              <a:spcAft>
                <a:spcPct val="0"/>
              </a:spcAft>
              <a:buNone/>
              <a:defRPr/>
            </a:pPr>
            <a:r>
              <a:rPr lang="en-US" smtClean="0"/>
              <a:t>Example of a BIRT big-data driven</a:t>
            </a:r>
            <a:r>
              <a:rPr lang="en-US" baseline="0" smtClean="0"/>
              <a:t> app</a:t>
            </a:r>
            <a:endParaRPr lang="en-US" smtClean="0">
              <a:latin typeface="Times New Roman" pitchFamily="18" charset="0"/>
              <a:cs typeface="+mn-cs"/>
            </a:endParaRPr>
          </a:p>
        </p:txBody>
      </p:sp>
      <p:sp>
        <p:nvSpPr>
          <p:cNvPr id="4" name="Slide Number Placeholder 3"/>
          <p:cNvSpPr>
            <a:spLocks noGrp="1"/>
          </p:cNvSpPr>
          <p:nvPr>
            <p:ph type="sldNum" sz="quarter" idx="10"/>
          </p:nvPr>
        </p:nvSpPr>
        <p:spPr/>
        <p:txBody>
          <a:bodyPr/>
          <a:lstStyle/>
          <a:p>
            <a:pPr>
              <a:defRPr/>
            </a:pPr>
            <a:fld id="{A65F2A13-D14B-417B-B928-13408F253CE7}" type="slidenum">
              <a:rPr lang="en-US" smtClean="0"/>
              <a:pPr>
                <a:defRPr/>
              </a:pPr>
              <a:t>19</a:t>
            </a:fld>
            <a:endParaRPr lang="en-US"/>
          </a:p>
        </p:txBody>
      </p:sp>
    </p:spTree>
    <p:extLst>
      <p:ext uri="{BB962C8B-B14F-4D97-AF65-F5344CB8AC3E}">
        <p14:creationId xmlns:p14="http://schemas.microsoft.com/office/powerpoint/2010/main" val="2772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defTabSz="966612" eaLnBrk="0" fontAlgn="base" hangingPunct="0">
              <a:lnSpc>
                <a:spcPct val="150000"/>
              </a:lnSpc>
              <a:spcBef>
                <a:spcPct val="30000"/>
              </a:spcBef>
              <a:spcAft>
                <a:spcPct val="0"/>
              </a:spcAft>
              <a:buNone/>
              <a:defRPr/>
            </a:pPr>
            <a:r>
              <a:rPr lang="en-US" baseline="0" smtClean="0"/>
              <a:t>-  Designing </a:t>
            </a:r>
            <a:r>
              <a:rPr lang="en-US" b="1" u="sng" baseline="0" smtClean="0"/>
              <a:t>compelling</a:t>
            </a:r>
            <a:r>
              <a:rPr lang="en-US" b="0" u="none" baseline="0" smtClean="0"/>
              <a:t> open-data</a:t>
            </a:r>
            <a:r>
              <a:rPr lang="en-US" baseline="0" smtClean="0"/>
              <a:t> driven apps is as much an art form as science, especially where there are both large numbers of users and large data sets.</a:t>
            </a:r>
          </a:p>
          <a:p>
            <a:pPr marL="241653" indent="-241653" defTabSz="966612" eaLnBrk="0" fontAlgn="base" hangingPunct="0">
              <a:spcBef>
                <a:spcPct val="30000"/>
              </a:spcBef>
              <a:spcAft>
                <a:spcPct val="0"/>
              </a:spcAft>
              <a:buNone/>
              <a:defRPr/>
            </a:pPr>
            <a:endParaRPr lang="en-US" baseline="0"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2</a:t>
            </a:fld>
            <a:endParaRPr lang="en-US"/>
          </a:p>
        </p:txBody>
      </p:sp>
    </p:spTree>
    <p:extLst>
      <p:ext uri="{BB962C8B-B14F-4D97-AF65-F5344CB8AC3E}">
        <p14:creationId xmlns:p14="http://schemas.microsoft.com/office/powerpoint/2010/main" val="167371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smtClean="0"/>
          </a:p>
        </p:txBody>
      </p:sp>
      <p:sp>
        <p:nvSpPr>
          <p:cNvPr id="4" name="Slide Number Placeholder 3"/>
          <p:cNvSpPr>
            <a:spLocks noGrp="1"/>
          </p:cNvSpPr>
          <p:nvPr>
            <p:ph type="sldNum" sz="quarter" idx="10"/>
          </p:nvPr>
        </p:nvSpPr>
        <p:spPr/>
        <p:txBody>
          <a:bodyPr/>
          <a:lstStyle/>
          <a:p>
            <a:pPr>
              <a:defRPr/>
            </a:pPr>
            <a:fld id="{A65F2A13-D14B-417B-B928-13408F253CE7}" type="slidenum">
              <a:rPr lang="en-US" smtClean="0"/>
              <a:pPr>
                <a:defRPr/>
              </a:pPr>
              <a:t>20</a:t>
            </a:fld>
            <a:endParaRPr lang="en-US"/>
          </a:p>
        </p:txBody>
      </p:sp>
    </p:spTree>
    <p:extLst>
      <p:ext uri="{BB962C8B-B14F-4D97-AF65-F5344CB8AC3E}">
        <p14:creationId xmlns:p14="http://schemas.microsoft.com/office/powerpoint/2010/main" val="686843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latin typeface="Times New Roman" pitchFamily="18" charset="0"/>
                <a:cs typeface="+mn-cs"/>
              </a:rPr>
              <a:t>Click the "AVERAGE ABANDON RATE" (red measure) for </a:t>
            </a:r>
            <a:r>
              <a:rPr lang="en-US" err="1" smtClean="0">
                <a:latin typeface="Times New Roman" pitchFamily="18" charset="0"/>
                <a:cs typeface="+mn-cs"/>
              </a:rPr>
              <a:t>TeleSynch</a:t>
            </a:r>
            <a:r>
              <a:rPr lang="en-US" smtClean="0">
                <a:latin typeface="Times New Roman" pitchFamily="18" charset="0"/>
                <a:cs typeface="+mn-cs"/>
              </a:rPr>
              <a:t>, point out the supplemental information dashboard tabs on the right side of the book, they are the same tabs we saw when drilling from the "Moving 30 Days" chart gadget earlier. Point out comment entered earlier.</a:t>
            </a:r>
            <a:endParaRPr lang="en-US"/>
          </a:p>
        </p:txBody>
      </p:sp>
      <p:sp>
        <p:nvSpPr>
          <p:cNvPr id="4" name="Slide Number Placeholder 3"/>
          <p:cNvSpPr>
            <a:spLocks noGrp="1"/>
          </p:cNvSpPr>
          <p:nvPr>
            <p:ph type="sldNum" sz="quarter" idx="10"/>
          </p:nvPr>
        </p:nvSpPr>
        <p:spPr/>
        <p:txBody>
          <a:bodyPr/>
          <a:lstStyle/>
          <a:p>
            <a:pPr>
              <a:defRPr/>
            </a:pPr>
            <a:fld id="{A65F2A13-D14B-417B-B928-13408F253CE7}" type="slidenum">
              <a:rPr lang="en-US" smtClean="0"/>
              <a:pPr>
                <a:defRPr/>
              </a:pPr>
              <a:t>21</a:t>
            </a:fld>
            <a:endParaRPr lang="en-US"/>
          </a:p>
        </p:txBody>
      </p:sp>
    </p:spTree>
    <p:extLst>
      <p:ext uri="{BB962C8B-B14F-4D97-AF65-F5344CB8AC3E}">
        <p14:creationId xmlns:p14="http://schemas.microsoft.com/office/powerpoint/2010/main" val="17877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287E92EA-A48B-4493-B05B-7F0FA780D791}" type="datetime1">
              <a:rPr lang="en-US" smtClean="0"/>
              <a:pPr/>
              <a:t>9/16/14</a:t>
            </a:fld>
            <a:endParaRPr lang="en-US"/>
          </a:p>
        </p:txBody>
      </p:sp>
      <p:sp>
        <p:nvSpPr>
          <p:cNvPr id="5" name="Footer Placeholder 4"/>
          <p:cNvSpPr>
            <a:spLocks noGrp="1"/>
          </p:cNvSpPr>
          <p:nvPr>
            <p:ph type="ftr" sz="quarter" idx="11"/>
          </p:nvPr>
        </p:nvSpPr>
        <p:spPr>
          <a:xfrm>
            <a:off x="0" y="9119474"/>
            <a:ext cx="3169920" cy="480060"/>
          </a:xfrm>
          <a:prstGeom prst="rect">
            <a:avLst/>
          </a:prstGeom>
        </p:spPr>
        <p:txBody>
          <a:bodyPr lIns="96661" tIns="48331" rIns="96661" bIns="48331"/>
          <a:lstStyle/>
          <a:p>
            <a:pPr>
              <a:defRPr/>
            </a:pPr>
            <a:r>
              <a:rPr lang="en-US" smtClean="0"/>
              <a:t>Actuate Corporation © 2014</a:t>
            </a:r>
          </a:p>
        </p:txBody>
      </p:sp>
      <p:sp>
        <p:nvSpPr>
          <p:cNvPr id="6" name="Slide Number Placeholder 5"/>
          <p:cNvSpPr>
            <a:spLocks noGrp="1"/>
          </p:cNvSpPr>
          <p:nvPr>
            <p:ph type="sldNum" sz="quarter" idx="12"/>
          </p:nvPr>
        </p:nvSpPr>
        <p:spPr/>
        <p:txBody>
          <a:bodyPr/>
          <a:lstStyle/>
          <a:p>
            <a:fld id="{2FDC03B3-C813-4740-AC54-1DFF1500E310}" type="slidenum">
              <a:rPr lang="en-US" smtClean="0"/>
              <a:pPr/>
              <a:t>22</a:t>
            </a:fld>
            <a:r>
              <a:rPr lang="en-US" smtClean="0"/>
              <a:t>   |</a:t>
            </a:r>
            <a:endParaRPr lang="en-US"/>
          </a:p>
        </p:txBody>
      </p:sp>
    </p:spTree>
    <p:extLst>
      <p:ext uri="{BB962C8B-B14F-4D97-AF65-F5344CB8AC3E}">
        <p14:creationId xmlns:p14="http://schemas.microsoft.com/office/powerpoint/2010/main" val="3077173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23</a:t>
            </a:fld>
            <a:endParaRPr lang="en-US"/>
          </a:p>
        </p:txBody>
      </p:sp>
    </p:spTree>
    <p:extLst>
      <p:ext uri="{BB962C8B-B14F-4D97-AF65-F5344CB8AC3E}">
        <p14:creationId xmlns:p14="http://schemas.microsoft.com/office/powerpoint/2010/main" val="167371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Visit  our</a:t>
            </a:r>
            <a:r>
              <a:rPr lang="en-US" baseline="0" smtClean="0"/>
              <a:t> table for additional papers around these topics.</a:t>
            </a:r>
          </a:p>
          <a:p>
            <a:endParaRPr lang="en-US" baseline="0" smtClean="0"/>
          </a:p>
          <a:p>
            <a:r>
              <a:rPr lang="en-US" baseline="0" smtClean="0"/>
              <a:t>Visit www.Actuate.com for upcoming events like BIRT Live.</a:t>
            </a:r>
          </a:p>
        </p:txBody>
      </p:sp>
      <p:sp>
        <p:nvSpPr>
          <p:cNvPr id="4" name="Date Placeholder 3"/>
          <p:cNvSpPr>
            <a:spLocks noGrp="1"/>
          </p:cNvSpPr>
          <p:nvPr>
            <p:ph type="dt" sz="half" idx="10"/>
          </p:nvPr>
        </p:nvSpPr>
        <p:spPr/>
        <p:txBody>
          <a:bodyPr/>
          <a:lstStyle/>
          <a:p>
            <a:fld id="{287E92EA-A48B-4493-B05B-7F0FA780D791}" type="datetime1">
              <a:rPr lang="en-US" sz="700" smtClean="0">
                <a:solidFill>
                  <a:schemeClr val="bg2"/>
                </a:solidFill>
              </a:rPr>
              <a:pPr/>
              <a:t>9/16/14</a:t>
            </a:fld>
            <a:endParaRPr lang="en-US" sz="700">
              <a:solidFill>
                <a:schemeClr val="bg2"/>
              </a:solidFill>
            </a:endParaRPr>
          </a:p>
        </p:txBody>
      </p:sp>
      <p:sp>
        <p:nvSpPr>
          <p:cNvPr id="6" name="Slide Number Placeholder 5"/>
          <p:cNvSpPr>
            <a:spLocks noGrp="1"/>
          </p:cNvSpPr>
          <p:nvPr>
            <p:ph type="sldNum" sz="quarter" idx="12"/>
          </p:nvPr>
        </p:nvSpPr>
        <p:spPr/>
        <p:txBody>
          <a:bodyPr/>
          <a:lstStyle/>
          <a:p>
            <a:fld id="{2FDC03B3-C813-4740-AC54-1DFF1500E310}" type="slidenum">
              <a:rPr lang="en-US" sz="700" smtClean="0">
                <a:solidFill>
                  <a:schemeClr val="bg2"/>
                </a:solidFill>
              </a:rPr>
              <a:pPr/>
              <a:t>24</a:t>
            </a:fld>
            <a:r>
              <a:rPr lang="en-US" sz="700" smtClean="0">
                <a:solidFill>
                  <a:schemeClr val="bg2"/>
                </a:solidFill>
              </a:rPr>
              <a:t> |</a:t>
            </a:r>
            <a:endParaRPr lang="en-US" sz="700">
              <a:solidFill>
                <a:schemeClr val="bg2"/>
              </a:solidFill>
            </a:endParaRPr>
          </a:p>
        </p:txBody>
      </p:sp>
    </p:spTree>
    <p:extLst>
      <p:ext uri="{BB962C8B-B14F-4D97-AF65-F5344CB8AC3E}">
        <p14:creationId xmlns:p14="http://schemas.microsoft.com/office/powerpoint/2010/main" val="275481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7425" cy="3597275"/>
          </a:xfrm>
        </p:spPr>
      </p:sp>
      <p:sp>
        <p:nvSpPr>
          <p:cNvPr id="3" name="Notes Placeholder 2"/>
          <p:cNvSpPr>
            <a:spLocks noGrp="1"/>
          </p:cNvSpPr>
          <p:nvPr>
            <p:ph type="body" idx="1"/>
          </p:nvPr>
        </p:nvSpPr>
        <p:spPr/>
        <p:txBody>
          <a:bodyPr/>
          <a:lstStyle/>
          <a:p>
            <a:endParaRPr lang="en-US" smtClean="0"/>
          </a:p>
          <a:p>
            <a:endParaRPr lang="en-US"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3</a:t>
            </a:fld>
            <a:endParaRPr lang="en-US"/>
          </a:p>
        </p:txBody>
      </p:sp>
    </p:spTree>
    <p:extLst>
      <p:ext uri="{BB962C8B-B14F-4D97-AF65-F5344CB8AC3E}">
        <p14:creationId xmlns:p14="http://schemas.microsoft.com/office/powerpoint/2010/main" val="2818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mtClean="0"/>
              <a:t>- Today’s open data consumers</a:t>
            </a:r>
            <a:r>
              <a:rPr lang="en-US" baseline="0" smtClean="0"/>
              <a:t> are diverse, smart, connected, and demanding, and mobile.</a:t>
            </a:r>
          </a:p>
          <a:p>
            <a:endParaRPr lang="en-US" baseline="0" smtClean="0"/>
          </a:p>
          <a:p>
            <a:r>
              <a:rPr lang="en-US" baseline="0" smtClean="0"/>
              <a:t>- They want a similar app experience from all devices.</a:t>
            </a:r>
          </a:p>
          <a:p>
            <a:endParaRPr lang="en-US" smtClean="0"/>
          </a:p>
          <a:p>
            <a:r>
              <a:rPr lang="en-US" smtClean="0"/>
              <a:t>- Delivering a great application experience for these people requires responsiveness, personalization, and portability</a:t>
            </a:r>
          </a:p>
          <a:p>
            <a:endParaRPr lang="en-US" smtClean="0"/>
          </a:p>
          <a:p>
            <a:endParaRPr lang="en-US" smtClean="0"/>
          </a:p>
          <a:p>
            <a:endParaRPr lang="en-US"/>
          </a:p>
        </p:txBody>
      </p:sp>
      <p:sp>
        <p:nvSpPr>
          <p:cNvPr id="4" name="3 Marcador de número de diapositiva"/>
          <p:cNvSpPr>
            <a:spLocks noGrp="1"/>
          </p:cNvSpPr>
          <p:nvPr>
            <p:ph type="sldNum" sz="quarter" idx="10"/>
          </p:nvPr>
        </p:nvSpPr>
        <p:spPr/>
        <p:txBody>
          <a:bodyPr/>
          <a:lstStyle/>
          <a:p>
            <a:pPr>
              <a:defRPr/>
            </a:pPr>
            <a:fld id="{F9CBB264-8278-4DF7-81B0-41F6CD2010FF}"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mtClean="0"/>
              <a:t>Good</a:t>
            </a:r>
            <a:r>
              <a:rPr lang="en-US" baseline="0" smtClean="0"/>
              <a:t> applications will:</a:t>
            </a:r>
          </a:p>
          <a:p>
            <a:endParaRPr lang="en-US" baseline="0" smtClean="0"/>
          </a:p>
          <a:p>
            <a:r>
              <a:rPr lang="en-US" baseline="0" smtClean="0"/>
              <a:t>-  Inform:  customers pay attention when they are offered helpful and useful trending data like Kayak which can tell you the best dates to by airline tickets at the lowest price based on historical data. </a:t>
            </a:r>
          </a:p>
          <a:p>
            <a:endParaRPr lang="en-US" baseline="0" smtClean="0"/>
          </a:p>
          <a:p>
            <a:r>
              <a:rPr lang="en-US" baseline="0" smtClean="0"/>
              <a:t>- Connect: Open data builds connections when the data meets the customers at the right time.  Like this subway shopping app that combines QR codes, a shopping basket, and your local grocery.  This is an app that blends advertising and shopping, and geo-locations.</a:t>
            </a:r>
          </a:p>
          <a:p>
            <a:endParaRPr lang="en-US" baseline="0" smtClean="0"/>
          </a:p>
          <a:p>
            <a:r>
              <a:rPr lang="en-US" baseline="0" smtClean="0"/>
              <a:t>- Motivate:  The ultimate goal of an app is to influence user behavior. </a:t>
            </a:r>
            <a:r>
              <a:rPr lang="en-US" sz="1200" smtClean="0">
                <a:latin typeface="Times New Roman" pitchFamily="18" charset="0"/>
              </a:rPr>
              <a:t>- Data and context drive participation and engagement.</a:t>
            </a:r>
          </a:p>
          <a:p>
            <a:endParaRPr lang="en-US" sz="1200" smtClean="0">
              <a:latin typeface="Times New Roman" pitchFamily="18" charset="0"/>
            </a:endParaRPr>
          </a:p>
          <a:p>
            <a:r>
              <a:rPr lang="en-US" sz="1200" smtClean="0">
                <a:latin typeface="Times New Roman" pitchFamily="18" charset="0"/>
              </a:rPr>
              <a:t>- Today’s data consumer is all about getting the data they want, when they want it, and how they want it.  </a:t>
            </a:r>
          </a:p>
          <a:p>
            <a:endParaRPr lang="en-US" sz="1200" smtClean="0">
              <a:latin typeface="Times New Roman" pitchFamily="18" charset="0"/>
            </a:endParaRPr>
          </a:p>
          <a:p>
            <a:r>
              <a:rPr lang="en-US" sz="1200" smtClean="0">
                <a:latin typeface="Times New Roman" pitchFamily="18" charset="0"/>
              </a:rPr>
              <a:t>-  The data impacts the customer journey.</a:t>
            </a:r>
          </a:p>
          <a:p>
            <a:endParaRPr lang="en-US" baseline="0" smtClean="0"/>
          </a:p>
        </p:txBody>
      </p:sp>
      <p:sp>
        <p:nvSpPr>
          <p:cNvPr id="4" name="3 Marcador de número de diapositiva"/>
          <p:cNvSpPr>
            <a:spLocks noGrp="1"/>
          </p:cNvSpPr>
          <p:nvPr>
            <p:ph type="sldNum" sz="quarter" idx="10"/>
          </p:nvPr>
        </p:nvSpPr>
        <p:spPr/>
        <p:txBody>
          <a:bodyPr/>
          <a:lstStyle/>
          <a:p>
            <a:pPr>
              <a:defRPr/>
            </a:pPr>
            <a:fld id="{F9CBB264-8278-4DF7-81B0-41F6CD2010F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7425" cy="35972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6</a:t>
            </a:fld>
            <a:endParaRPr lang="en-US"/>
          </a:p>
        </p:txBody>
      </p:sp>
    </p:spTree>
    <p:extLst>
      <p:ext uri="{BB962C8B-B14F-4D97-AF65-F5344CB8AC3E}">
        <p14:creationId xmlns:p14="http://schemas.microsoft.com/office/powerpoint/2010/main" val="2818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mtClean="0"/>
              <a:t>A recent study by the Digital Clarity Group (DCG) encourages us</a:t>
            </a:r>
            <a:r>
              <a:rPr lang="en-US" baseline="0" smtClean="0"/>
              <a:t> to t</a:t>
            </a:r>
            <a:r>
              <a:rPr lang="en-US" smtClean="0"/>
              <a:t>hink beyond the big data 3 V’s of Volume, Velocity, and Variety (Veracity or Uncertainty) and add VALUE thinking.</a:t>
            </a:r>
          </a:p>
          <a:p>
            <a:pPr defTabSz="966612">
              <a:defRPr/>
            </a:pPr>
            <a:endParaRPr lang="en-US" smtClean="0"/>
          </a:p>
          <a:p>
            <a:pPr defTabSz="966612">
              <a:defRPr/>
            </a:pPr>
            <a:r>
              <a:rPr lang="en-US" smtClean="0"/>
              <a:t>The last mile,</a:t>
            </a:r>
            <a:r>
              <a:rPr lang="en-US" baseline="0" smtClean="0"/>
              <a:t> or final delivery, o</a:t>
            </a:r>
            <a:r>
              <a:rPr lang="en-US" smtClean="0"/>
              <a:t>f data where opinions are formed and actions are taken.</a:t>
            </a:r>
          </a:p>
          <a:p>
            <a:pPr defTabSz="966612">
              <a:defRPr/>
            </a:pPr>
            <a:endParaRPr lang="en-US" smtClean="0"/>
          </a:p>
          <a:p>
            <a:pPr defTabSz="966612">
              <a:defRPr/>
            </a:pPr>
            <a:r>
              <a:rPr lang="en-US" smtClean="0"/>
              <a:t>App designers must understand self-service use cases based on the</a:t>
            </a:r>
            <a:r>
              <a:rPr lang="en-US" baseline="0" smtClean="0"/>
              <a:t> 4 V’s</a:t>
            </a:r>
            <a:r>
              <a:rPr lang="en-US" smtClean="0"/>
              <a:t> and leverage</a:t>
            </a:r>
            <a:r>
              <a:rPr lang="en-US" baseline="0" smtClean="0"/>
              <a:t> </a:t>
            </a:r>
            <a:r>
              <a:rPr lang="en-US" smtClean="0"/>
              <a:t>tools that turn Big</a:t>
            </a:r>
            <a:r>
              <a:rPr lang="en-US" baseline="0" smtClean="0"/>
              <a:t> Data into “small data” that helps people perform certain tasks.</a:t>
            </a:r>
          </a:p>
          <a:p>
            <a:pPr defTabSz="966612">
              <a:defRPr/>
            </a:pPr>
            <a:endParaRPr lang="en-US" baseline="0" smtClean="0"/>
          </a:p>
          <a:p>
            <a:pPr defTabSz="966612">
              <a:defRPr/>
            </a:pPr>
            <a:r>
              <a:rPr lang="en-US" baseline="0" smtClean="0"/>
              <a:t>Keep it simple!</a:t>
            </a:r>
          </a:p>
          <a:p>
            <a:pPr defTabSz="966612">
              <a:defRPr/>
            </a:pPr>
            <a:endParaRPr lang="en-US" baseline="0" smtClean="0"/>
          </a:p>
          <a:p>
            <a:pPr defTabSz="966612">
              <a:buNone/>
              <a:defRPr/>
            </a:pPr>
            <a:endParaRPr lang="en-US"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7</a:t>
            </a:fld>
            <a:endParaRPr lang="en-US"/>
          </a:p>
        </p:txBody>
      </p:sp>
    </p:spTree>
    <p:extLst>
      <p:ext uri="{BB962C8B-B14F-4D97-AF65-F5344CB8AC3E}">
        <p14:creationId xmlns:p14="http://schemas.microsoft.com/office/powerpoint/2010/main" val="167371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722313"/>
            <a:ext cx="4797425" cy="3597275"/>
          </a:xfrm>
        </p:spPr>
      </p:sp>
      <p:sp>
        <p:nvSpPr>
          <p:cNvPr id="3" name="Notes Placeholder 2"/>
          <p:cNvSpPr>
            <a:spLocks noGrp="1"/>
          </p:cNvSpPr>
          <p:nvPr>
            <p:ph type="body" idx="1"/>
          </p:nvPr>
        </p:nvSpPr>
        <p:spPr/>
        <p:txBody>
          <a:bodyPr/>
          <a:lstStyle/>
          <a:p>
            <a:r>
              <a:rPr lang="en-US" smtClean="0"/>
              <a:t>Build to Scale:</a:t>
            </a:r>
            <a:r>
              <a:rPr lang="en-US" baseline="0" smtClean="0"/>
              <a:t> start small but GROW</a:t>
            </a:r>
          </a:p>
          <a:p>
            <a:endParaRPr lang="en-US" smtClean="0"/>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8</a:t>
            </a:fld>
            <a:endParaRPr lang="en-US"/>
          </a:p>
        </p:txBody>
      </p:sp>
    </p:spTree>
    <p:extLst>
      <p:ext uri="{BB962C8B-B14F-4D97-AF65-F5344CB8AC3E}">
        <p14:creationId xmlns:p14="http://schemas.microsoft.com/office/powerpoint/2010/main" val="28189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buNone/>
              <a:defRPr/>
            </a:pPr>
            <a:r>
              <a:rPr lang="en-US" smtClean="0"/>
              <a:t>The apps in the upper-right quadrant</a:t>
            </a:r>
            <a:r>
              <a:rPr lang="en-US" baseline="0" smtClean="0"/>
              <a:t> often start as smaller departmental applications that grow into large complex enterprise-wide applications and now need to add a personalized “small data” component.  For example, an HR Portal may handle hundreds of thousands of employees across the entire agency.</a:t>
            </a:r>
          </a:p>
          <a:p>
            <a:pPr defTabSz="966612" eaLnBrk="0" fontAlgn="base" hangingPunct="0">
              <a:spcBef>
                <a:spcPct val="30000"/>
              </a:spcBef>
              <a:spcAft>
                <a:spcPct val="0"/>
              </a:spcAft>
              <a:buNone/>
              <a:defRPr/>
            </a:pPr>
            <a:endParaRPr lang="en-US" baseline="0" smtClean="0"/>
          </a:p>
          <a:p>
            <a:pPr defTabSz="966612" eaLnBrk="0" fontAlgn="base" hangingPunct="0">
              <a:spcBef>
                <a:spcPct val="30000"/>
              </a:spcBef>
              <a:spcAft>
                <a:spcPct val="0"/>
              </a:spcAft>
              <a:buNone/>
              <a:defRPr/>
            </a:pPr>
            <a:endParaRPr lang="en-US"/>
          </a:p>
        </p:txBody>
      </p:sp>
      <p:sp>
        <p:nvSpPr>
          <p:cNvPr id="4" name="Slide Number Placeholder 3"/>
          <p:cNvSpPr>
            <a:spLocks noGrp="1"/>
          </p:cNvSpPr>
          <p:nvPr>
            <p:ph type="sldNum" sz="quarter" idx="10"/>
          </p:nvPr>
        </p:nvSpPr>
        <p:spPr/>
        <p:txBody>
          <a:bodyPr/>
          <a:lstStyle/>
          <a:p>
            <a:pPr>
              <a:defRPr/>
            </a:pPr>
            <a:fld id="{F9CBB264-8278-4DF7-81B0-41F6CD2010FF}" type="slidenum">
              <a:rPr lang="en-US" smtClean="0"/>
              <a:pPr>
                <a:defRPr/>
              </a:pPr>
              <a:t>9</a:t>
            </a:fld>
            <a:endParaRPr lang="en-US"/>
          </a:p>
        </p:txBody>
      </p:sp>
    </p:spTree>
    <p:extLst>
      <p:ext uri="{BB962C8B-B14F-4D97-AF65-F5344CB8AC3E}">
        <p14:creationId xmlns:p14="http://schemas.microsoft.com/office/powerpoint/2010/main" val="16737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sp>
        <p:nvSpPr>
          <p:cNvPr id="22" name="Isosceles Triangle 21"/>
          <p:cNvSpPr/>
          <p:nvPr userDrawn="1"/>
        </p:nvSpPr>
        <p:spPr>
          <a:xfrm>
            <a:off x="-2364" y="1718566"/>
            <a:ext cx="9144000" cy="4092213"/>
          </a:xfrm>
          <a:prstGeom prst="triangle">
            <a:avLst>
              <a:gd name="adj" fmla="val 0"/>
            </a:avLst>
          </a:prstGeom>
          <a:gradFill flip="none" rotWithShape="1">
            <a:gsLst>
              <a:gs pos="0">
                <a:schemeClr val="tx1">
                  <a:alpha val="20000"/>
                </a:schemeClr>
              </a:gs>
              <a:gs pos="81000">
                <a:schemeClr val="tx1">
                  <a:alpha val="0"/>
                </a:schemeClr>
              </a:gs>
              <a:gs pos="37000">
                <a:schemeClr val="tx1">
                  <a:alpha val="15000"/>
                </a:scheme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24" name="Trapezoid 23"/>
          <p:cNvSpPr/>
          <p:nvPr userDrawn="1"/>
        </p:nvSpPr>
        <p:spPr>
          <a:xfrm rot="12260112">
            <a:off x="-497099" y="3765387"/>
            <a:ext cx="10138198" cy="104524"/>
          </a:xfrm>
          <a:prstGeom prst="trapezoid">
            <a:avLst>
              <a:gd name="adj" fmla="val 53613"/>
            </a:avLst>
          </a:prstGeom>
          <a:gradFill flip="none" rotWithShape="1">
            <a:gsLst>
              <a:gs pos="0">
                <a:srgbClr val="FFFFFF">
                  <a:alpha val="15000"/>
                </a:srgbClr>
              </a:gs>
              <a:gs pos="100000">
                <a:schemeClr val="bg1">
                  <a:alpha val="5000"/>
                </a:schemeClr>
              </a:gs>
            </a:gsLst>
            <a:lin ang="1194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pic>
        <p:nvPicPr>
          <p:cNvPr id="26" name="Picture 25" descr="iStock_000014172319Large.jpg"/>
          <p:cNvPicPr>
            <a:picLocks/>
          </p:cNvPicPr>
          <p:nvPr userDrawn="1"/>
        </p:nvPicPr>
        <p:blipFill>
          <a:blip r:embed="rId2" cstate="print">
            <a:lum contrast="61000"/>
            <a:alphaModFix amt="50000"/>
            <a:extLst>
              <a:ext uri="{28A0092B-C50C-407E-A947-70E740481C1C}">
                <a14:useLocalDpi xmlns:a14="http://schemas.microsoft.com/office/drawing/2010/main"/>
              </a:ext>
            </a:extLst>
          </a:blip>
          <a:srcRect/>
          <a:stretch>
            <a:fillRect/>
          </a:stretch>
        </p:blipFill>
        <p:spPr>
          <a:xfrm flipV="1">
            <a:off x="-2365" y="1709102"/>
            <a:ext cx="9150955" cy="4114800"/>
          </a:xfrm>
          <a:prstGeom prst="triangle">
            <a:avLst>
              <a:gd name="adj" fmla="val 100000"/>
            </a:avLst>
          </a:prstGeom>
        </p:spPr>
      </p:pic>
      <p:sp>
        <p:nvSpPr>
          <p:cNvPr id="27" name="Isosceles Triangle 26"/>
          <p:cNvSpPr/>
          <p:nvPr userDrawn="1"/>
        </p:nvSpPr>
        <p:spPr>
          <a:xfrm flipV="1">
            <a:off x="-2364" y="1709102"/>
            <a:ext cx="9144000" cy="4114800"/>
          </a:xfrm>
          <a:prstGeom prst="triangle">
            <a:avLst>
              <a:gd name="adj" fmla="val 100000"/>
            </a:avLst>
          </a:prstGeom>
          <a:gradFill flip="none" rotWithShape="1">
            <a:gsLst>
              <a:gs pos="10000">
                <a:schemeClr val="bg1"/>
              </a:gs>
              <a:gs pos="92000">
                <a:schemeClr val="bg1">
                  <a:alpha val="0"/>
                </a:schemeClr>
              </a:gs>
              <a:gs pos="43000">
                <a:schemeClr val="bg1">
                  <a:alpha val="2000"/>
                </a:schemeClr>
              </a:gs>
            </a:gsLst>
            <a:lin ang="20220000" scaled="0"/>
            <a:tileRect/>
          </a:gradFill>
          <a:ln w="254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28" name="Rectangle 27"/>
          <p:cNvSpPr/>
          <p:nvPr userDrawn="1"/>
        </p:nvSpPr>
        <p:spPr>
          <a:xfrm>
            <a:off x="-2364" y="1497837"/>
            <a:ext cx="9144000" cy="208726"/>
          </a:xfrm>
          <a:prstGeom prst="rect">
            <a:avLst/>
          </a:prstGeom>
          <a:solidFill>
            <a:srgbClr val="0076FF"/>
          </a:solidFill>
          <a:ln w="6350" cap="flat" cmpd="sng" algn="ctr">
            <a:noFill/>
            <a:prstDash val="solid"/>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16" name="Rectangle 15"/>
          <p:cNvSpPr/>
          <p:nvPr userDrawn="1"/>
        </p:nvSpPr>
        <p:spPr>
          <a:xfrm>
            <a:off x="-1" y="6543818"/>
            <a:ext cx="9144001" cy="323002"/>
          </a:xfrm>
          <a:prstGeom prst="rect">
            <a:avLst/>
          </a:prstGeom>
          <a:solidFill>
            <a:srgbClr val="0076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smtClean="0"/>
          </a:p>
        </p:txBody>
      </p:sp>
      <p:sp>
        <p:nvSpPr>
          <p:cNvPr id="2" name="Title 1"/>
          <p:cNvSpPr>
            <a:spLocks noGrp="1"/>
          </p:cNvSpPr>
          <p:nvPr>
            <p:ph type="ctrTitle"/>
          </p:nvPr>
        </p:nvSpPr>
        <p:spPr bwMode="gray">
          <a:xfrm>
            <a:off x="3057359" y="1909763"/>
            <a:ext cx="5752608" cy="1431581"/>
          </a:xfrm>
        </p:spPr>
        <p:txBody>
          <a:bodyPr lIns="0" tIns="0" rIns="0" bIns="0" anchor="b">
            <a:noAutofit/>
          </a:bodyPr>
          <a:lstStyle>
            <a:lvl1pPr algn="r">
              <a:lnSpc>
                <a:spcPct val="95000"/>
              </a:lnSpc>
              <a:defRPr sz="4000" b="0">
                <a:solidFill>
                  <a:schemeClr val="bg1"/>
                </a:solidFill>
                <a:effectLst>
                  <a:outerShdw blurRad="12700" dist="25400" dir="2700000" algn="tl" rotWithShape="0">
                    <a:schemeClr val="accent1">
                      <a:lumMod val="50000"/>
                      <a:alpha val="25000"/>
                    </a:schemeClr>
                  </a:outerShdw>
                </a:effectLst>
              </a:defRPr>
            </a:lvl1pPr>
          </a:lstStyle>
          <a:p>
            <a:r>
              <a:rPr lang="en-US" dirty="0" smtClean="0"/>
              <a:t>Click to edit Master title style</a:t>
            </a:r>
            <a:endParaRPr lang="en-US" dirty="0"/>
          </a:p>
        </p:txBody>
      </p:sp>
      <p:sp>
        <p:nvSpPr>
          <p:cNvPr id="25" name="Text Placeholder 24"/>
          <p:cNvSpPr>
            <a:spLocks noGrp="1"/>
          </p:cNvSpPr>
          <p:nvPr>
            <p:ph type="body" sz="quarter" idx="10"/>
          </p:nvPr>
        </p:nvSpPr>
        <p:spPr bwMode="gray">
          <a:xfrm>
            <a:off x="4444434" y="3524851"/>
            <a:ext cx="4359616" cy="2009781"/>
          </a:xfrm>
        </p:spPr>
        <p:txBody>
          <a:bodyPr lIns="0" tIns="0" rIns="0" bIns="0">
            <a:noAutofit/>
          </a:bodyPr>
          <a:lstStyle>
            <a:lvl1pPr marL="0" indent="0" algn="r">
              <a:lnSpc>
                <a:spcPct val="85000"/>
              </a:lnSpc>
              <a:spcAft>
                <a:spcPts val="1600"/>
              </a:spcAft>
              <a:buFont typeface="Arial" panose="020B0604020202020204" pitchFamily="34" charset="0"/>
              <a:buChar char="​"/>
              <a:defRPr sz="2200" b="0">
                <a:solidFill>
                  <a:schemeClr val="bg1"/>
                </a:solidFill>
                <a:effectLst>
                  <a:outerShdw blurRad="12700" dist="12700" dir="2700000">
                    <a:srgbClr val="000000">
                      <a:alpha val="25000"/>
                    </a:srgbClr>
                  </a:outerShdw>
                </a:effectLst>
              </a:defRPr>
            </a:lvl1pPr>
            <a:lvl2pPr marL="0" indent="0" algn="r">
              <a:lnSpc>
                <a:spcPct val="85000"/>
              </a:lnSpc>
              <a:buFont typeface="Arial" panose="020B0604020202020204" pitchFamily="34" charset="0"/>
              <a:buChar char="​"/>
              <a:defRPr sz="1800" b="0">
                <a:solidFill>
                  <a:schemeClr val="bg1"/>
                </a:solidFill>
              </a:defRPr>
            </a:lvl2pPr>
            <a:lvl3pPr marL="0" indent="0" algn="r">
              <a:lnSpc>
                <a:spcPct val="85000"/>
              </a:lnSpc>
              <a:buFont typeface="Arial" panose="020B0604020202020204" pitchFamily="34" charset="0"/>
              <a:buChar char="​"/>
              <a:defRPr sz="1800" b="0">
                <a:solidFill>
                  <a:schemeClr val="bg1"/>
                </a:solidFill>
              </a:defRPr>
            </a:lvl3pPr>
            <a:lvl4pPr marL="0" indent="0" algn="r">
              <a:lnSpc>
                <a:spcPct val="85000"/>
              </a:lnSpc>
              <a:buFont typeface="Arial" panose="020B0604020202020204" pitchFamily="34" charset="0"/>
              <a:buChar char="​"/>
              <a:defRPr sz="1800" b="0">
                <a:solidFill>
                  <a:schemeClr val="bg1"/>
                </a:solidFill>
              </a:defRPr>
            </a:lvl4pPr>
            <a:lvl5pPr marL="0" indent="0" algn="r">
              <a:lnSpc>
                <a:spcPct val="85000"/>
              </a:lnSpc>
              <a:buFont typeface="Arial" panose="020B0604020202020204" pitchFamily="34" charset="0"/>
              <a:buChar char="​"/>
              <a:defRPr sz="1800" b="0">
                <a:solidFill>
                  <a:schemeClr val="bg1"/>
                </a:solidFill>
              </a:defRPr>
            </a:lvl5pPr>
          </a:lstStyle>
          <a:p>
            <a:pPr lvl="0"/>
            <a:r>
              <a:rPr lang="en-US" dirty="0" smtClean="0"/>
              <a:t>Click to edit Master text styles</a:t>
            </a:r>
          </a:p>
        </p:txBody>
      </p:sp>
      <p:sp>
        <p:nvSpPr>
          <p:cNvPr id="19" name="Text Placeholder 24"/>
          <p:cNvSpPr>
            <a:spLocks noGrp="1"/>
          </p:cNvSpPr>
          <p:nvPr>
            <p:ph type="body" sz="quarter" idx="11" hasCustomPrompt="1"/>
          </p:nvPr>
        </p:nvSpPr>
        <p:spPr bwMode="gray">
          <a:xfrm>
            <a:off x="615419" y="4657410"/>
            <a:ext cx="4122914" cy="1724327"/>
          </a:xfrm>
        </p:spPr>
        <p:txBody>
          <a:bodyPr lIns="0" tIns="0" rIns="0" bIns="0">
            <a:noAutofit/>
          </a:bodyPr>
          <a:lstStyle>
            <a:lvl1pPr marL="0" indent="0" algn="l">
              <a:lnSpc>
                <a:spcPct val="85000"/>
              </a:lnSpc>
              <a:spcAft>
                <a:spcPts val="1600"/>
              </a:spcAft>
              <a:buFont typeface="Arial" panose="020B0604020202020204" pitchFamily="34" charset="0"/>
              <a:buChar char="​"/>
              <a:defRPr sz="2600" b="0">
                <a:solidFill>
                  <a:schemeClr val="bg1"/>
                </a:solidFill>
              </a:defRPr>
            </a:lvl1pPr>
            <a:lvl2pPr marL="0" indent="0" algn="l">
              <a:lnSpc>
                <a:spcPct val="85000"/>
              </a:lnSpc>
              <a:buFont typeface="Arial" panose="020B0604020202020204" pitchFamily="34" charset="0"/>
              <a:buChar char="​"/>
              <a:defRPr sz="1600" b="0">
                <a:solidFill>
                  <a:schemeClr val="bg1"/>
                </a:solidFill>
              </a:defRPr>
            </a:lvl2pPr>
            <a:lvl3pPr marL="0" indent="0" algn="l">
              <a:lnSpc>
                <a:spcPct val="85000"/>
              </a:lnSpc>
              <a:buFont typeface="Arial" panose="020B0604020202020204" pitchFamily="34" charset="0"/>
              <a:buChar char="​"/>
              <a:defRPr sz="1600" b="0">
                <a:solidFill>
                  <a:schemeClr val="bg1"/>
                </a:solidFill>
              </a:defRPr>
            </a:lvl3pPr>
            <a:lvl4pPr marL="0" indent="0" algn="l">
              <a:lnSpc>
                <a:spcPct val="85000"/>
              </a:lnSpc>
              <a:buFont typeface="Arial" panose="020B0604020202020204" pitchFamily="34" charset="0"/>
              <a:buChar char="​"/>
              <a:defRPr sz="1600" b="0">
                <a:solidFill>
                  <a:schemeClr val="bg1"/>
                </a:solidFill>
              </a:defRPr>
            </a:lvl4pPr>
            <a:lvl5pPr marL="0" indent="0" algn="l">
              <a:lnSpc>
                <a:spcPct val="85000"/>
              </a:lnSpc>
              <a:buFont typeface="Arial" panose="020B0604020202020204" pitchFamily="34" charset="0"/>
              <a:buChar char="​"/>
              <a:defRPr sz="1600" b="0">
                <a:solidFill>
                  <a:schemeClr val="bg1"/>
                </a:solidFill>
              </a:defRPr>
            </a:lvl5p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actuate-logo.png"/>
          <p:cNvPicPr>
            <a:picLocks noChangeAspect="1"/>
          </p:cNvPicPr>
          <p:nvPr userDrawn="1"/>
        </p:nvPicPr>
        <p:blipFill>
          <a:blip r:embed="rId3" cstate="screen">
            <a:lum bright="100000" contrast="100000"/>
            <a:extLst>
              <a:ext uri="{28A0092B-C50C-407E-A947-70E740481C1C}">
                <a14:useLocalDpi xmlns:a14="http://schemas.microsoft.com/office/drawing/2010/main"/>
              </a:ext>
            </a:extLst>
          </a:blip>
          <a:stretch>
            <a:fillRect/>
          </a:stretch>
        </p:blipFill>
        <p:spPr>
          <a:xfrm>
            <a:off x="290328" y="387555"/>
            <a:ext cx="3650144" cy="914400"/>
          </a:xfrm>
          <a:prstGeom prst="rect">
            <a:avLst/>
          </a:prstGeom>
        </p:spPr>
      </p:pic>
    </p:spTree>
    <p:extLst>
      <p:ext uri="{BB962C8B-B14F-4D97-AF65-F5344CB8AC3E}">
        <p14:creationId xmlns:p14="http://schemas.microsoft.com/office/powerpoint/2010/main" val="11306262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s - Healthcare">
    <p:spTree>
      <p:nvGrpSpPr>
        <p:cNvPr id="1" name=""/>
        <p:cNvGrpSpPr/>
        <p:nvPr/>
      </p:nvGrpSpPr>
      <p:grpSpPr>
        <a:xfrm>
          <a:off x="0" y="0"/>
          <a:ext cx="0" cy="0"/>
          <a:chOff x="0" y="0"/>
          <a:chExt cx="0" cy="0"/>
        </a:xfrm>
      </p:grpSpPr>
      <p:pic>
        <p:nvPicPr>
          <p:cNvPr id="15" name="Picture Placeholder 17" descr="stock-photo-3478668-stethoscope.jpg"/>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9144000" cy="6858000"/>
          </a:xfrm>
          <a:prstGeom prst="rect">
            <a:avLst/>
          </a:prstGeom>
          <a:gradFill flip="none" rotWithShape="1">
            <a:gsLst>
              <a:gs pos="0">
                <a:schemeClr val="bg2">
                  <a:lumMod val="60000"/>
                  <a:lumOff val="40000"/>
                </a:schemeClr>
              </a:gs>
              <a:gs pos="100000">
                <a:schemeClr val="bg2">
                  <a:lumMod val="75000"/>
                </a:schemeClr>
              </a:gs>
            </a:gsLst>
            <a:lin ang="5400000" scaled="0"/>
            <a:tileRect/>
          </a:gradFill>
          <a:ln>
            <a:noFill/>
          </a:ln>
        </p:spPr>
      </p:pic>
      <p:sp>
        <p:nvSpPr>
          <p:cNvPr id="17" name="Rectangle 16"/>
          <p:cNvSpPr/>
          <p:nvPr userDrawn="1"/>
        </p:nvSpPr>
        <p:spPr>
          <a:xfrm>
            <a:off x="0" y="0"/>
            <a:ext cx="9144000" cy="6858000"/>
          </a:xfrm>
          <a:prstGeom prst="rect">
            <a:avLst/>
          </a:prstGeom>
          <a:gradFill flip="none" rotWithShape="1">
            <a:gsLst>
              <a:gs pos="23000">
                <a:schemeClr val="accent1">
                  <a:lumMod val="50000"/>
                  <a:alpha val="20000"/>
                </a:schemeClr>
              </a:gs>
              <a:gs pos="100000">
                <a:schemeClr val="accent1">
                  <a:lumMod val="50000"/>
                </a:schemeClr>
              </a:gs>
              <a:gs pos="60000">
                <a:schemeClr val="accent1">
                  <a:lumMod val="50000"/>
                  <a:alpha val="75000"/>
                </a:schemeClr>
              </a:gs>
            </a:gsLst>
            <a:path path="circle">
              <a:fillToRect l="100000" t="100000"/>
            </a:path>
            <a:tileRect r="-100000" b="-100000"/>
          </a:gradFill>
          <a:ln w="6350" cap="flat" cmpd="sng" algn="ctr">
            <a:noFill/>
            <a:prstDash val="solid"/>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lstStyle/>
          <a:p>
            <a:pPr algn="ctr">
              <a:lnSpc>
                <a:spcPct val="95000"/>
              </a:lnSpc>
            </a:pPr>
            <a:endParaRPr lang="en-US" sz="1400" smtClean="0"/>
          </a:p>
        </p:txBody>
      </p:sp>
      <p:pic>
        <p:nvPicPr>
          <p:cNvPr id="18" name="Picture 17" descr="blue-footer-fade.png"/>
          <p:cNvPicPr>
            <a:picLocks/>
          </p:cNvPicPr>
          <p:nvPr userDrawn="1"/>
        </p:nvPicPr>
        <p:blipFill>
          <a:blip r:embed="rId3"/>
          <a:stretch>
            <a:fillRect/>
          </a:stretch>
        </p:blipFill>
        <p:spPr>
          <a:xfrm>
            <a:off x="0" y="6547104"/>
            <a:ext cx="9144000" cy="310896"/>
          </a:xfrm>
          <a:prstGeom prst="rect">
            <a:avLst/>
          </a:prstGeom>
        </p:spPr>
      </p:pic>
      <p:sp>
        <p:nvSpPr>
          <p:cNvPr id="49"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3" name="Title 2"/>
          <p:cNvSpPr>
            <a:spLocks noGrp="1"/>
          </p:cNvSpPr>
          <p:nvPr>
            <p:ph type="title" hasCustomPrompt="1"/>
          </p:nvPr>
        </p:nvSpPr>
        <p:spPr/>
        <p:txBody>
          <a:bodyPr/>
          <a:lstStyle>
            <a:lvl1pPr>
              <a:defRPr lang="en-US" sz="3000" b="1" i="0" kern="1200" baseline="0" dirty="0">
                <a:solidFill>
                  <a:srgbClr val="FFFFFF"/>
                </a:solidFill>
                <a:effectLst>
                  <a:outerShdw blurRad="12700" dist="12700" dir="2700000">
                    <a:srgbClr val="000000">
                      <a:alpha val="15000"/>
                    </a:srgbClr>
                  </a:outerShdw>
                </a:effectLst>
                <a:latin typeface="Calibri Light"/>
                <a:ea typeface="+mn-ea"/>
                <a:cs typeface="Calibri Light"/>
              </a:defRPr>
            </a:lvl1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Verticals</a:t>
            </a:r>
            <a:endParaRPr lang="en-US" dirty="0"/>
          </a:p>
        </p:txBody>
      </p:sp>
      <p:sp>
        <p:nvSpPr>
          <p:cNvPr id="23" name="Text Placeholder 22"/>
          <p:cNvSpPr>
            <a:spLocks noGrp="1"/>
          </p:cNvSpPr>
          <p:nvPr>
            <p:ph type="body" sz="quarter" idx="17"/>
          </p:nvPr>
        </p:nvSpPr>
        <p:spPr>
          <a:xfrm>
            <a:off x="281061" y="1627928"/>
            <a:ext cx="8569969" cy="1356572"/>
          </a:xfrm>
          <a:ln>
            <a:noFill/>
          </a:ln>
        </p:spPr>
        <p:txBody>
          <a:bodyPr lIns="0" rIns="0" bIns="731520" anchor="t" anchorCtr="0"/>
          <a:lstStyle>
            <a:lvl1pPr marL="0" indent="0" algn="l">
              <a:buFontTx/>
              <a:buNone/>
              <a:defRPr lang="en-US" sz="2600" b="1"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algn="ctr">
              <a:buFontTx/>
              <a:buNone/>
              <a:defRPr>
                <a:solidFill>
                  <a:srgbClr val="FFFFFF"/>
                </a:solidFill>
              </a:defRPr>
            </a:lvl2pPr>
            <a:lvl3pPr algn="ctr">
              <a:buFontTx/>
              <a:buNone/>
              <a:defRPr>
                <a:solidFill>
                  <a:srgbClr val="FFFFFF"/>
                </a:solidFill>
              </a:defRPr>
            </a:lvl3pPr>
            <a:lvl4pPr algn="ctr">
              <a:buFontTx/>
              <a:buNone/>
              <a:defRPr>
                <a:solidFill>
                  <a:srgbClr val="FFFFFF"/>
                </a:solidFill>
              </a:defRPr>
            </a:lvl4pPr>
            <a:lvl5pPr algn="ctr">
              <a:buFontTx/>
              <a:buNone/>
              <a:defRPr>
                <a:solidFill>
                  <a:srgbClr val="FFFFFF"/>
                </a:solidFill>
              </a:defRPr>
            </a:lvl5pPr>
          </a:lstStyle>
          <a:p>
            <a:pPr marL="0" lvl="0" indent="0" algn="l" defTabSz="914400" rtl="0" eaLnBrk="1" latinLnBrk="0" hangingPunct="1">
              <a:lnSpc>
                <a:spcPct val="95000"/>
              </a:lnSpc>
              <a:spcBef>
                <a:spcPts val="1200"/>
              </a:spcBef>
              <a:spcAft>
                <a:spcPts val="400"/>
              </a:spcAft>
              <a:buClr>
                <a:schemeClr val="accent1"/>
              </a:buClr>
              <a:buFontTx/>
              <a:buNone/>
            </a:pPr>
            <a:r>
              <a:rPr lang="en-US" dirty="0" smtClean="0"/>
              <a:t>Click to edit Master text styles</a:t>
            </a:r>
          </a:p>
        </p:txBody>
      </p:sp>
      <p:sp>
        <p:nvSpPr>
          <p:cNvPr id="11"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bg1"/>
                </a:solidFill>
                <a:latin typeface="Calibri"/>
                <a:cs typeface="Calibri"/>
              </a:defRPr>
            </a:lvl1pPr>
          </a:lstStyle>
          <a:p>
            <a:pPr>
              <a:defRPr/>
            </a:pPr>
            <a:r>
              <a:rPr lang="en-US" smtClean="0"/>
              <a:t>Actuate Corporation © 2014</a:t>
            </a:r>
          </a:p>
        </p:txBody>
      </p:sp>
      <p:sp>
        <p:nvSpPr>
          <p:cNvPr id="12"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bg1"/>
                </a:solidFill>
                <a:latin typeface="Calibri"/>
                <a:cs typeface="Calibri"/>
              </a:defRPr>
            </a:lvl1pPr>
          </a:lstStyle>
          <a:p>
            <a:fld id="{2FDC03B3-C813-4740-AC54-1DFF1500E310}" type="slidenum">
              <a:rPr lang="en-US" smtClean="0"/>
              <a:pPr/>
              <a:t>‹#›</a:t>
            </a:fld>
            <a:r>
              <a:rPr lang="en-US" smtClean="0"/>
              <a:t> </a:t>
            </a:r>
            <a:endParaRPr lang="en-US"/>
          </a:p>
        </p:txBody>
      </p:sp>
      <p:cxnSp>
        <p:nvCxnSpPr>
          <p:cNvPr id="13" name="Straight Connector 12"/>
          <p:cNvCxnSpPr/>
          <p:nvPr userDrawn="1"/>
        </p:nvCxnSpPr>
        <p:spPr>
          <a:xfrm rot="5400000">
            <a:off x="8653723" y="6702227"/>
            <a:ext cx="119857" cy="1191"/>
          </a:xfrm>
          <a:prstGeom prst="line">
            <a:avLst/>
          </a:prstGeom>
          <a:ln w="9525"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8"/>
          </p:nvPr>
        </p:nvSpPr>
        <p:spPr>
          <a:xfrm>
            <a:off x="666924" y="2997200"/>
            <a:ext cx="3649406" cy="3403600"/>
          </a:xfrm>
        </p:spPr>
        <p:txBody>
          <a:bodyPr wrap="square"/>
          <a:lstStyle>
            <a:lvl1pPr>
              <a:buClrTx/>
              <a:defRPr>
                <a:solidFill>
                  <a:srgbClr val="FFFFFF"/>
                </a:solidFill>
                <a:effectLst>
                  <a:outerShdw blurRad="12700" dist="12700" dir="2700000">
                    <a:srgbClr val="000000">
                      <a:alpha val="15000"/>
                    </a:srgbClr>
                  </a:outerShdw>
                </a:effectLst>
              </a:defRPr>
            </a:lvl1pPr>
            <a:lvl2pPr>
              <a:buClrTx/>
              <a:defRPr>
                <a:solidFill>
                  <a:srgbClr val="FFFFFF"/>
                </a:solidFill>
                <a:effectLst>
                  <a:outerShdw blurRad="12700" dist="12700" dir="2700000">
                    <a:srgbClr val="000000">
                      <a:alpha val="15000"/>
                    </a:srgbClr>
                  </a:outerShdw>
                </a:effectLst>
              </a:defRPr>
            </a:lvl2pPr>
            <a:lvl3pPr>
              <a:buClrTx/>
              <a:defRPr>
                <a:solidFill>
                  <a:srgbClr val="FFFFFF"/>
                </a:solidFill>
                <a:effectLst>
                  <a:outerShdw blurRad="12700" dist="12700" dir="2700000">
                    <a:srgbClr val="000000">
                      <a:alpha val="15000"/>
                    </a:srgbClr>
                  </a:outerShdw>
                </a:effectLst>
              </a:defRPr>
            </a:lvl3pPr>
            <a:lvl4pPr>
              <a:buClrTx/>
              <a:defRPr>
                <a:solidFill>
                  <a:srgbClr val="FFFFFF"/>
                </a:solidFill>
                <a:effectLst>
                  <a:outerShdw blurRad="12700" dist="12700" dir="2700000">
                    <a:srgbClr val="000000">
                      <a:alpha val="15000"/>
                    </a:srgbClr>
                  </a:outerShdw>
                </a:effectLst>
              </a:defRPr>
            </a:lvl4pPr>
            <a:lvl5pPr>
              <a:buClrTx/>
              <a:defRPr>
                <a:solidFill>
                  <a:srgbClr val="FFFFFF"/>
                </a:solidFill>
                <a:effectLst>
                  <a:outerShdw blurRad="12700" dist="12700" dir="2700000">
                    <a:srgbClr val="000000">
                      <a:alpha val="15000"/>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9" name="Picture 18" descr="Actuate_Logo-2-11-no-tag.png"/>
          <p:cNvPicPr>
            <a:picLocks/>
          </p:cNvPicPr>
          <p:nvPr userDrawn="1"/>
        </p:nvPicPr>
        <p:blipFill>
          <a:blip r:embed="rId4" cstate="screen">
            <a:lum bright="100000"/>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29588392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s - Insurance">
    <p:bg>
      <p:bgPr>
        <a:solidFill>
          <a:schemeClr val="accent1">
            <a:lumMod val="75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1" y="0"/>
            <a:ext cx="9143999" cy="6858000"/>
          </a:xfrm>
          <a:prstGeom prst="rect">
            <a:avLst/>
          </a:prstGeom>
          <a:gradFill flip="none" rotWithShape="1">
            <a:gsLst>
              <a:gs pos="24000">
                <a:schemeClr val="accent1">
                  <a:lumMod val="50000"/>
                  <a:alpha val="0"/>
                </a:schemeClr>
              </a:gs>
              <a:gs pos="100000">
                <a:schemeClr val="accent1">
                  <a:lumMod val="50000"/>
                  <a:alpha val="90000"/>
                </a:schemeClr>
              </a:gs>
              <a:gs pos="57000">
                <a:schemeClr val="accent1">
                  <a:lumMod val="50000"/>
                  <a:alpha val="53000"/>
                </a:schemeClr>
              </a:gs>
            </a:gsLst>
            <a:path path="circle">
              <a:fillToRect l="100000" t="100000"/>
            </a:path>
            <a:tileRect r="-100000" b="-100000"/>
          </a:gradFill>
          <a:ln w="6350" cap="flat" cmpd="sng" algn="ctr">
            <a:noFill/>
            <a:prstDash val="solid"/>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lstStyle/>
          <a:p>
            <a:pPr algn="ctr">
              <a:lnSpc>
                <a:spcPct val="95000"/>
              </a:lnSpc>
            </a:pPr>
            <a:endParaRPr lang="en-US" sz="1400" smtClean="0"/>
          </a:p>
        </p:txBody>
      </p:sp>
      <p:pic>
        <p:nvPicPr>
          <p:cNvPr id="18" name="Picture 17" descr="blue-footer-fade.png"/>
          <p:cNvPicPr>
            <a:picLocks/>
          </p:cNvPicPr>
          <p:nvPr userDrawn="1"/>
        </p:nvPicPr>
        <p:blipFill>
          <a:blip r:embed="rId2"/>
          <a:stretch>
            <a:fillRect/>
          </a:stretch>
        </p:blipFill>
        <p:spPr>
          <a:xfrm>
            <a:off x="0" y="6547104"/>
            <a:ext cx="9144000" cy="310896"/>
          </a:xfrm>
          <a:prstGeom prst="rect">
            <a:avLst/>
          </a:prstGeom>
        </p:spPr>
      </p:pic>
      <p:sp>
        <p:nvSpPr>
          <p:cNvPr id="49"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3" name="Title 2"/>
          <p:cNvSpPr>
            <a:spLocks noGrp="1"/>
          </p:cNvSpPr>
          <p:nvPr>
            <p:ph type="title" hasCustomPrompt="1"/>
          </p:nvPr>
        </p:nvSpPr>
        <p:spPr/>
        <p:txBody>
          <a:bodyPr/>
          <a:lstStyle>
            <a:lvl1pPr>
              <a:defRPr lang="en-US" sz="3000" b="1" i="0" kern="1200" baseline="0" dirty="0" smtClean="0">
                <a:solidFill>
                  <a:srgbClr val="FFFFFF"/>
                </a:solidFill>
                <a:effectLst>
                  <a:outerShdw blurRad="12700" dist="12700" dir="2700000">
                    <a:srgbClr val="000000">
                      <a:alpha val="15000"/>
                    </a:srgbClr>
                  </a:outerShdw>
                </a:effectLst>
                <a:latin typeface="Calibri Light"/>
                <a:ea typeface="+mn-ea"/>
                <a:cs typeface="Calibri Light"/>
              </a:defRPr>
            </a:lvl1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Verticals</a:t>
            </a:r>
            <a:endParaRPr lang="en-US" dirty="0"/>
          </a:p>
        </p:txBody>
      </p:sp>
      <p:sp>
        <p:nvSpPr>
          <p:cNvPr id="23" name="Text Placeholder 22"/>
          <p:cNvSpPr>
            <a:spLocks noGrp="1"/>
          </p:cNvSpPr>
          <p:nvPr>
            <p:ph type="body" sz="quarter" idx="17"/>
          </p:nvPr>
        </p:nvSpPr>
        <p:spPr>
          <a:xfrm>
            <a:off x="281061" y="1627928"/>
            <a:ext cx="8569969" cy="1356572"/>
          </a:xfrm>
          <a:ln>
            <a:noFill/>
          </a:ln>
        </p:spPr>
        <p:txBody>
          <a:bodyPr lIns="0" rIns="0" bIns="731520" anchor="t" anchorCtr="0"/>
          <a:lstStyle>
            <a:lvl1pPr marL="0" indent="0" algn="l">
              <a:buFontTx/>
              <a:buNone/>
              <a:defRPr sz="2800" b="1">
                <a:solidFill>
                  <a:srgbClr val="FFFFFF"/>
                </a:solidFill>
                <a:effectLst>
                  <a:outerShdw blurRad="12700" dist="12700" dir="2700000">
                    <a:srgbClr val="000000">
                      <a:alpha val="15000"/>
                    </a:srgbClr>
                  </a:outerShdw>
                </a:effectLst>
              </a:defRPr>
            </a:lvl1pPr>
            <a:lvl2pPr algn="ctr">
              <a:buFontTx/>
              <a:buNone/>
              <a:defRPr>
                <a:solidFill>
                  <a:srgbClr val="FFFFFF"/>
                </a:solidFill>
              </a:defRPr>
            </a:lvl2pPr>
            <a:lvl3pPr algn="ctr">
              <a:buFontTx/>
              <a:buNone/>
              <a:defRPr>
                <a:solidFill>
                  <a:srgbClr val="FFFFFF"/>
                </a:solidFill>
              </a:defRPr>
            </a:lvl3pPr>
            <a:lvl4pPr algn="ctr">
              <a:buFontTx/>
              <a:buNone/>
              <a:defRPr>
                <a:solidFill>
                  <a:srgbClr val="FFFFFF"/>
                </a:solidFill>
              </a:defRPr>
            </a:lvl4pPr>
            <a:lvl5pPr algn="ctr">
              <a:buFontTx/>
              <a:buNone/>
              <a:defRPr>
                <a:solidFill>
                  <a:srgbClr val="FFFFFF"/>
                </a:solidFill>
              </a:defRPr>
            </a:lvl5pPr>
          </a:lstStyle>
          <a:p>
            <a:pPr lvl="0"/>
            <a:r>
              <a:rPr lang="en-US" dirty="0" smtClean="0"/>
              <a:t>Click to edit Master text styles</a:t>
            </a:r>
          </a:p>
        </p:txBody>
      </p:sp>
      <p:sp>
        <p:nvSpPr>
          <p:cNvPr id="11"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bg1"/>
                </a:solidFill>
                <a:latin typeface="Calibri"/>
                <a:cs typeface="Calibri"/>
              </a:defRPr>
            </a:lvl1pPr>
          </a:lstStyle>
          <a:p>
            <a:pPr>
              <a:defRPr/>
            </a:pPr>
            <a:r>
              <a:rPr lang="en-US" smtClean="0"/>
              <a:t>Actuate Corporation © 2014</a:t>
            </a:r>
          </a:p>
        </p:txBody>
      </p:sp>
      <p:sp>
        <p:nvSpPr>
          <p:cNvPr id="12"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bg1"/>
                </a:solidFill>
                <a:latin typeface="Calibri"/>
                <a:cs typeface="Calibri"/>
              </a:defRPr>
            </a:lvl1pPr>
          </a:lstStyle>
          <a:p>
            <a:fld id="{2FDC03B3-C813-4740-AC54-1DFF1500E310}" type="slidenum">
              <a:rPr lang="en-US" smtClean="0"/>
              <a:pPr/>
              <a:t>‹#›</a:t>
            </a:fld>
            <a:r>
              <a:rPr lang="en-US" smtClean="0"/>
              <a:t> </a:t>
            </a:r>
            <a:endParaRPr lang="en-US"/>
          </a:p>
        </p:txBody>
      </p:sp>
      <p:cxnSp>
        <p:nvCxnSpPr>
          <p:cNvPr id="13" name="Straight Connector 12"/>
          <p:cNvCxnSpPr/>
          <p:nvPr userDrawn="1"/>
        </p:nvCxnSpPr>
        <p:spPr>
          <a:xfrm rot="5400000">
            <a:off x="8653723" y="6702227"/>
            <a:ext cx="119857" cy="1191"/>
          </a:xfrm>
          <a:prstGeom prst="line">
            <a:avLst/>
          </a:prstGeom>
          <a:ln w="9525"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8"/>
          </p:nvPr>
        </p:nvSpPr>
        <p:spPr>
          <a:xfrm>
            <a:off x="666924" y="2997200"/>
            <a:ext cx="3649406" cy="3403600"/>
          </a:xfrm>
        </p:spPr>
        <p:txBody>
          <a:bodyPr wrap="square"/>
          <a:lstStyle>
            <a:lvl1pPr>
              <a:buClrTx/>
              <a:defRPr>
                <a:solidFill>
                  <a:srgbClr val="FFFFFF"/>
                </a:solidFill>
                <a:effectLst>
                  <a:outerShdw blurRad="12700" dist="12700" dir="2700000">
                    <a:srgbClr val="000000">
                      <a:alpha val="15000"/>
                    </a:srgbClr>
                  </a:outerShdw>
                </a:effectLst>
              </a:defRPr>
            </a:lvl1pPr>
            <a:lvl2pPr>
              <a:buClrTx/>
              <a:defRPr>
                <a:solidFill>
                  <a:srgbClr val="FFFFFF"/>
                </a:solidFill>
                <a:effectLst>
                  <a:outerShdw blurRad="12700" dist="12700" dir="2700000">
                    <a:srgbClr val="000000">
                      <a:alpha val="15000"/>
                    </a:srgbClr>
                  </a:outerShdw>
                </a:effectLst>
              </a:defRPr>
            </a:lvl2pPr>
            <a:lvl3pPr>
              <a:buClrTx/>
              <a:defRPr>
                <a:solidFill>
                  <a:srgbClr val="FFFFFF"/>
                </a:solidFill>
                <a:effectLst>
                  <a:outerShdw blurRad="12700" dist="12700" dir="2700000">
                    <a:srgbClr val="000000">
                      <a:alpha val="15000"/>
                    </a:srgbClr>
                  </a:outerShdw>
                </a:effectLst>
              </a:defRPr>
            </a:lvl3pPr>
            <a:lvl4pPr>
              <a:buClrTx/>
              <a:defRPr>
                <a:solidFill>
                  <a:srgbClr val="FFFFFF"/>
                </a:solidFill>
                <a:effectLst>
                  <a:outerShdw blurRad="12700" dist="12700" dir="2700000">
                    <a:srgbClr val="000000">
                      <a:alpha val="15000"/>
                    </a:srgbClr>
                  </a:outerShdw>
                </a:effectLst>
              </a:defRPr>
            </a:lvl4pPr>
            <a:lvl5pPr>
              <a:buClrTx/>
              <a:defRPr>
                <a:solidFill>
                  <a:srgbClr val="FFFFFF"/>
                </a:solidFill>
                <a:effectLst>
                  <a:outerShdw blurRad="12700" dist="12700" dir="2700000">
                    <a:srgbClr val="000000">
                      <a:alpha val="15000"/>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iStock_000031499608Large_blu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312558" y="2260600"/>
            <a:ext cx="4831441" cy="4394200"/>
          </a:xfrm>
          <a:prstGeom prst="rect">
            <a:avLst/>
          </a:prstGeom>
          <a:effectLst>
            <a:outerShdw blurRad="101600" dist="76200" dir="5400000">
              <a:srgbClr val="000000">
                <a:alpha val="10000"/>
              </a:srgbClr>
            </a:outerShdw>
          </a:effectLst>
        </p:spPr>
      </p:pic>
    </p:spTree>
    <p:extLst>
      <p:ext uri="{BB962C8B-B14F-4D97-AF65-F5344CB8AC3E}">
        <p14:creationId xmlns:p14="http://schemas.microsoft.com/office/powerpoint/2010/main" val="29588392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5" name="Content Placeholder 39"/>
          <p:cNvSpPr>
            <a:spLocks noGrp="1"/>
          </p:cNvSpPr>
          <p:nvPr>
            <p:ph sz="quarter" idx="15"/>
          </p:nvPr>
        </p:nvSpPr>
        <p:spPr bwMode="gray">
          <a:xfrm>
            <a:off x="281061" y="1733421"/>
            <a:ext cx="2711409" cy="4480054"/>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Content Placeholder 39"/>
          <p:cNvSpPr>
            <a:spLocks noGrp="1"/>
          </p:cNvSpPr>
          <p:nvPr>
            <p:ph sz="quarter" idx="17"/>
          </p:nvPr>
        </p:nvSpPr>
        <p:spPr bwMode="gray">
          <a:xfrm>
            <a:off x="3217788" y="1733421"/>
            <a:ext cx="2708439" cy="4480054"/>
          </a:xfrm>
        </p:spPr>
        <p:txBody>
          <a:bodyPr lIns="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39"/>
          <p:cNvSpPr>
            <a:spLocks noGrp="1"/>
          </p:cNvSpPr>
          <p:nvPr>
            <p:ph sz="quarter" idx="18"/>
          </p:nvPr>
        </p:nvSpPr>
        <p:spPr bwMode="gray">
          <a:xfrm>
            <a:off x="6148575" y="1733421"/>
            <a:ext cx="2711409" cy="4480054"/>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lIns="0"/>
          <a:lstStyle/>
          <a:p>
            <a:r>
              <a:rPr lang="en-US" smtClean="0"/>
              <a:t>Click to edit Master title style</a:t>
            </a:r>
            <a:endParaRPr lang="en-US" dirty="0"/>
          </a:p>
        </p:txBody>
      </p:sp>
      <p:sp>
        <p:nvSpPr>
          <p:cNvPr id="51"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chemeClr val="accent1">
                    <a:lumMod val="75000"/>
                  </a:schemeClr>
                </a:solidFill>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22" name="Slide Number Placeholder 21"/>
          <p:cNvSpPr>
            <a:spLocks noGrp="1"/>
          </p:cNvSpPr>
          <p:nvPr>
            <p:ph type="sldNum" sz="quarter" idx="20"/>
          </p:nvPr>
        </p:nvSpPr>
        <p:spPr/>
        <p:txBody>
          <a:bodyPr/>
          <a:lstStyle/>
          <a:p>
            <a:fld id="{2FDC03B3-C813-4740-AC54-1DFF1500E310}" type="slidenum">
              <a:rPr lang="en-US" smtClean="0"/>
              <a:pPr/>
              <a:t>‹#›</a:t>
            </a:fld>
            <a:r>
              <a:rPr lang="en-US" smtClean="0"/>
              <a:t> </a:t>
            </a:r>
            <a:endParaRPr lang="en-US"/>
          </a:p>
        </p:txBody>
      </p:sp>
      <p:sp>
        <p:nvSpPr>
          <p:cNvPr id="28" name="Footer Placeholder 27"/>
          <p:cNvSpPr>
            <a:spLocks noGrp="1"/>
          </p:cNvSpPr>
          <p:nvPr>
            <p:ph type="ftr" sz="quarter" idx="21"/>
          </p:nvPr>
        </p:nvSpPr>
        <p:spPr/>
        <p:txBody>
          <a:bodyPr/>
          <a:lstStyle/>
          <a:p>
            <a:pPr>
              <a:defRPr/>
            </a:pPr>
            <a:r>
              <a:rPr lang="en-US" smtClean="0"/>
              <a:t>Actuate Corporation © 2014</a:t>
            </a:r>
          </a:p>
        </p:txBody>
      </p:sp>
    </p:spTree>
    <p:extLst>
      <p:ext uri="{BB962C8B-B14F-4D97-AF65-F5344CB8AC3E}">
        <p14:creationId xmlns:p14="http://schemas.microsoft.com/office/powerpoint/2010/main" val="26003362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13" name="Picture Placeholder 12"/>
          <p:cNvSpPr>
            <a:spLocks noGrp="1"/>
          </p:cNvSpPr>
          <p:nvPr>
            <p:ph type="pic" sz="quarter" idx="23" hasCustomPrompt="1"/>
          </p:nvPr>
        </p:nvSpPr>
        <p:spPr>
          <a:xfrm>
            <a:off x="273915" y="1727200"/>
            <a:ext cx="2721287" cy="1549401"/>
          </a:xfrm>
        </p:spPr>
        <p:txBody>
          <a:bodyPr anchor="ctr"/>
          <a:lstStyle>
            <a:lvl1pPr marL="0" indent="0" algn="ctr">
              <a:buNone/>
              <a:defRPr baseline="0"/>
            </a:lvl1pPr>
          </a:lstStyle>
          <a:p>
            <a:r>
              <a:rPr lang="en-US" smtClean="0"/>
              <a:t>Click to insert appropriate imagery</a:t>
            </a:r>
            <a:endParaRPr lang="en-US"/>
          </a:p>
        </p:txBody>
      </p:sp>
      <p:sp>
        <p:nvSpPr>
          <p:cNvPr id="3" name="Title 2"/>
          <p:cNvSpPr>
            <a:spLocks noGrp="1"/>
          </p:cNvSpPr>
          <p:nvPr>
            <p:ph type="title"/>
          </p:nvPr>
        </p:nvSpPr>
        <p:spPr/>
        <p:txBody>
          <a:bodyPr lIns="0"/>
          <a:lstStyle/>
          <a:p>
            <a:r>
              <a:rPr lang="en-US" smtClean="0"/>
              <a:t>Click to edit Master title style</a:t>
            </a:r>
            <a:endParaRPr lang="en-US" dirty="0"/>
          </a:p>
        </p:txBody>
      </p:sp>
      <p:sp>
        <p:nvSpPr>
          <p:cNvPr id="51"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chemeClr val="accent1">
                    <a:lumMod val="75000"/>
                  </a:schemeClr>
                </a:solidFill>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10" name="Picture Placeholder 9"/>
          <p:cNvSpPr>
            <a:spLocks noGrp="1"/>
          </p:cNvSpPr>
          <p:nvPr>
            <p:ph type="pic" sz="quarter" idx="22" hasCustomPrompt="1"/>
          </p:nvPr>
        </p:nvSpPr>
        <p:spPr>
          <a:xfrm>
            <a:off x="7187158" y="558800"/>
            <a:ext cx="1674515" cy="944880"/>
          </a:xfrm>
          <a:noFill/>
          <a:ln>
            <a:noFill/>
          </a:ln>
        </p:spPr>
        <p:txBody>
          <a:bodyPr anchor="ctr"/>
          <a:lstStyle>
            <a:lvl1pPr marL="0" indent="0" algn="ctr">
              <a:buFontTx/>
              <a:buNone/>
              <a:defRPr sz="1400">
                <a:solidFill>
                  <a:schemeClr val="tx1">
                    <a:lumMod val="75000"/>
                    <a:lumOff val="25000"/>
                  </a:schemeClr>
                </a:solidFill>
              </a:defRPr>
            </a:lvl1pPr>
          </a:lstStyle>
          <a:p>
            <a:r>
              <a:rPr lang="en-US" smtClean="0"/>
              <a:t>Click to insert logo </a:t>
            </a:r>
            <a:br>
              <a:rPr lang="en-US" smtClean="0"/>
            </a:br>
            <a:r>
              <a:rPr lang="en-US" smtClean="0"/>
              <a:t>or other image</a:t>
            </a:r>
            <a:endParaRPr lang="en-US"/>
          </a:p>
        </p:txBody>
      </p:sp>
      <p:sp>
        <p:nvSpPr>
          <p:cNvPr id="16" name="Text Placeholder 15"/>
          <p:cNvSpPr>
            <a:spLocks noGrp="1"/>
          </p:cNvSpPr>
          <p:nvPr>
            <p:ph type="body" sz="quarter" idx="24"/>
          </p:nvPr>
        </p:nvSpPr>
        <p:spPr>
          <a:xfrm>
            <a:off x="3208688" y="1879283"/>
            <a:ext cx="5647597" cy="1392237"/>
          </a:xfrm>
          <a:noFill/>
          <a:ln w="6350">
            <a:gradFill flip="none" rotWithShape="1">
              <a:gsLst>
                <a:gs pos="0">
                  <a:schemeClr val="bg1"/>
                </a:gs>
                <a:gs pos="75000">
                  <a:schemeClr val="bg1">
                    <a:alpha val="0"/>
                  </a:schemeClr>
                </a:gs>
              </a:gsLst>
              <a:lin ang="3900000" scaled="0"/>
              <a:tileRect/>
            </a:gradFill>
            <a:miter lim="800000"/>
          </a:ln>
          <a:effectLst/>
        </p:spPr>
        <p:style>
          <a:lnRef idx="1">
            <a:schemeClr val="accent2"/>
          </a:lnRef>
          <a:fillRef idx="3">
            <a:schemeClr val="accent2"/>
          </a:fillRef>
          <a:effectRef idx="2">
            <a:schemeClr val="accent2"/>
          </a:effectRef>
          <a:fontRef idx="none"/>
        </p:style>
        <p:txBody>
          <a:bodyPr lIns="0" tIns="0" rIns="0" bIns="0" anchor="ctr">
            <a:noAutofit/>
          </a:bodyPr>
          <a:lstStyle>
            <a:lvl1pPr marL="0" indent="0">
              <a:buClrTx/>
              <a:buFontTx/>
              <a:buNone/>
              <a:defRPr sz="1800" b="0">
                <a:solidFill>
                  <a:schemeClr val="tx1">
                    <a:lumMod val="75000"/>
                    <a:lumOff val="25000"/>
                  </a:schemeClr>
                </a:solidFill>
              </a:defRPr>
            </a:lvl1pPr>
            <a:lvl2pPr>
              <a:buClrTx/>
              <a:defRPr>
                <a:solidFill>
                  <a:srgbClr val="FFFFFF"/>
                </a:solidFill>
              </a:defRPr>
            </a:lvl2pPr>
          </a:lstStyle>
          <a:p>
            <a:pPr lvl="0"/>
            <a:r>
              <a:rPr lang="en-US" dirty="0" smtClean="0"/>
              <a:t>Click to edit Master text styles</a:t>
            </a:r>
          </a:p>
        </p:txBody>
      </p:sp>
      <p:cxnSp>
        <p:nvCxnSpPr>
          <p:cNvPr id="24" name="Straight Connector 23"/>
          <p:cNvCxnSpPr/>
          <p:nvPr userDrawn="1"/>
        </p:nvCxnSpPr>
        <p:spPr>
          <a:xfrm>
            <a:off x="285825" y="3405188"/>
            <a:ext cx="8575028" cy="1588"/>
          </a:xfrm>
          <a:prstGeom prst="line">
            <a:avLst/>
          </a:prstGeom>
          <a:ln w="0" cap="flat" cmpd="sng" algn="ctr">
            <a:solidFill>
              <a:schemeClr val="bg1">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 name="Text Placeholder 17"/>
          <p:cNvSpPr>
            <a:spLocks noGrp="1"/>
          </p:cNvSpPr>
          <p:nvPr>
            <p:ph type="body" sz="quarter" idx="25" hasCustomPrompt="1"/>
          </p:nvPr>
        </p:nvSpPr>
        <p:spPr>
          <a:xfrm>
            <a:off x="287016" y="3545840"/>
            <a:ext cx="2709616" cy="2824480"/>
          </a:xfrm>
          <a:ln>
            <a:noFill/>
          </a:ln>
          <a:effectLst/>
        </p:spPr>
        <p:style>
          <a:lnRef idx="1">
            <a:schemeClr val="accent1"/>
          </a:lnRef>
          <a:fillRef idx="3">
            <a:schemeClr val="accent1"/>
          </a:fillRef>
          <a:effectRef idx="2">
            <a:schemeClr val="accent1"/>
          </a:effectRef>
          <a:fontRef idx="none"/>
        </p:style>
        <p:txBody>
          <a:bodyPr lIns="182880" tIns="137160" rIns="182880" bIns="182880"/>
          <a:lstStyle>
            <a:lvl1pPr>
              <a:buFontTx/>
              <a:buNone/>
              <a:defRPr sz="1800" b="1">
                <a:solidFill>
                  <a:schemeClr val="bg1"/>
                </a:solidFill>
              </a:defRPr>
            </a:lvl1pPr>
            <a:lvl2pPr marL="169863" indent="-169863">
              <a:spcBef>
                <a:spcPts val="600"/>
              </a:spcBef>
              <a:buClrTx/>
              <a:buFont typeface="Arial"/>
              <a:buChar char="•"/>
              <a:defRPr lang="en-US" sz="1600" b="0" i="0" kern="1200" dirty="0" smtClean="0">
                <a:solidFill>
                  <a:schemeClr val="bg1"/>
                </a:solidFill>
                <a:latin typeface="Calibri Light"/>
                <a:ea typeface="+mn-ea"/>
                <a:cs typeface="Calibri Light"/>
              </a:defRPr>
            </a:lvl2pPr>
            <a:lvl3pPr marL="400050" indent="-169863">
              <a:buClrTx/>
              <a:buFont typeface="Lucida Grande"/>
              <a:buChar char="-"/>
              <a:defRPr sz="1400">
                <a:solidFill>
                  <a:schemeClr val="bg1"/>
                </a:solidFill>
              </a:defRPr>
            </a:lvl3pPr>
            <a:lvl4pPr marL="568325" indent="-109538">
              <a:buClrTx/>
              <a:buFont typeface="Arial"/>
              <a:buChar char="•"/>
              <a:defRPr sz="1200">
                <a:solidFill>
                  <a:schemeClr val="bg1"/>
                </a:solidFill>
              </a:defRPr>
            </a:lvl4pPr>
            <a:lvl5pPr marL="852488" indent="-176213">
              <a:spcBef>
                <a:spcPts val="0"/>
              </a:spcBef>
              <a:buClrTx/>
              <a:buFont typeface="Lucida Grande"/>
              <a:buChar char="—"/>
              <a:tabLst/>
              <a:defRPr sz="1100">
                <a:solidFill>
                  <a:schemeClr val="bg1"/>
                </a:solidFill>
              </a:defRPr>
            </a:lvl5pPr>
          </a:lstStyle>
          <a:p>
            <a:pPr lvl="0"/>
            <a:r>
              <a:rPr lang="en-US" dirty="0" smtClean="0"/>
              <a:t>Click to edit Header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29" name="Text Placeholder 19"/>
          <p:cNvSpPr>
            <a:spLocks noGrp="1"/>
          </p:cNvSpPr>
          <p:nvPr>
            <p:ph type="body" sz="quarter" idx="26" hasCustomPrompt="1"/>
          </p:nvPr>
        </p:nvSpPr>
        <p:spPr>
          <a:xfrm>
            <a:off x="3237016" y="3545840"/>
            <a:ext cx="2709616" cy="2824480"/>
          </a:xfrm>
          <a:ln>
            <a:noFill/>
          </a:ln>
          <a:effectLst/>
        </p:spPr>
        <p:style>
          <a:lnRef idx="1">
            <a:schemeClr val="accent4"/>
          </a:lnRef>
          <a:fillRef idx="3">
            <a:schemeClr val="accent4"/>
          </a:fillRef>
          <a:effectRef idx="2">
            <a:schemeClr val="accent4"/>
          </a:effectRef>
          <a:fontRef idx="none"/>
        </p:style>
        <p:txBody>
          <a:bodyPr lIns="182880" tIns="137160" rIns="182880" bIns="182880"/>
          <a:lstStyle>
            <a:lvl1pPr>
              <a:defRPr lang="en-US" sz="1800" b="1" i="0" kern="1200" dirty="0" smtClean="0">
                <a:solidFill>
                  <a:schemeClr val="bg1"/>
                </a:solidFill>
                <a:latin typeface="Calibri Light"/>
                <a:ea typeface="+mn-ea"/>
                <a:cs typeface="Calibri Light"/>
              </a:defRPr>
            </a:lvl1pPr>
            <a:lvl2pPr marL="169863" indent="-169863">
              <a:spcBef>
                <a:spcPts val="600"/>
              </a:spcBef>
              <a:buClrTx/>
              <a:buFont typeface="Arial"/>
              <a:buChar char="•"/>
              <a:defRPr sz="1600">
                <a:solidFill>
                  <a:schemeClr val="bg1"/>
                </a:solidFill>
              </a:defRPr>
            </a:lvl2pPr>
            <a:lvl3pPr marL="400050" indent="-169863">
              <a:buClrTx/>
              <a:buFont typeface="Lucida Grande"/>
              <a:buChar char="-"/>
              <a:defRPr sz="1400">
                <a:solidFill>
                  <a:schemeClr val="bg1"/>
                </a:solidFill>
              </a:defRPr>
            </a:lvl3pPr>
            <a:lvl4pPr marL="568325" indent="-109538">
              <a:buClrTx/>
              <a:buFont typeface="Arial"/>
              <a:buChar char="•"/>
              <a:defRPr sz="1200">
                <a:solidFill>
                  <a:schemeClr val="bg1"/>
                </a:solidFill>
              </a:defRPr>
            </a:lvl4pPr>
            <a:lvl5pPr marL="852488" indent="-176213">
              <a:spcBef>
                <a:spcPts val="0"/>
              </a:spcBef>
              <a:buClrTx/>
              <a:buFont typeface="Lucida Grande"/>
              <a:buChar char="—"/>
              <a:defRPr sz="1100">
                <a:solidFill>
                  <a:schemeClr val="bg1"/>
                </a:solidFill>
              </a:defRPr>
            </a:lvl5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Click to edit Header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18" name="Text Placeholder 19"/>
          <p:cNvSpPr>
            <a:spLocks noGrp="1"/>
          </p:cNvSpPr>
          <p:nvPr>
            <p:ph type="body" sz="quarter" idx="27" hasCustomPrompt="1"/>
          </p:nvPr>
        </p:nvSpPr>
        <p:spPr>
          <a:xfrm>
            <a:off x="6159279" y="3545840"/>
            <a:ext cx="2709616" cy="2824480"/>
          </a:xfrm>
          <a:ln>
            <a:noFill/>
          </a:ln>
          <a:effectLst/>
        </p:spPr>
        <p:style>
          <a:lnRef idx="1">
            <a:schemeClr val="accent2"/>
          </a:lnRef>
          <a:fillRef idx="3">
            <a:schemeClr val="accent2"/>
          </a:fillRef>
          <a:effectRef idx="2">
            <a:schemeClr val="accent2"/>
          </a:effectRef>
          <a:fontRef idx="none"/>
        </p:style>
        <p:txBody>
          <a:bodyPr lIns="182880" tIns="137160" rIns="182880" bIns="182880"/>
          <a:lstStyle>
            <a:lvl1pPr>
              <a:defRPr lang="en-US" sz="1800" b="1" i="0" kern="1200" dirty="0" smtClean="0">
                <a:solidFill>
                  <a:schemeClr val="bg1"/>
                </a:solidFill>
                <a:latin typeface="Calibri Light"/>
                <a:ea typeface="+mn-ea"/>
                <a:cs typeface="Calibri Light"/>
              </a:defRPr>
            </a:lvl1pPr>
            <a:lvl2pPr marL="169863" indent="-169863">
              <a:spcBef>
                <a:spcPts val="600"/>
              </a:spcBef>
              <a:buClrTx/>
              <a:buFont typeface="Arial"/>
              <a:buChar char="•"/>
              <a:defRPr sz="1600">
                <a:solidFill>
                  <a:schemeClr val="bg1"/>
                </a:solidFill>
              </a:defRPr>
            </a:lvl2pPr>
            <a:lvl3pPr marL="400050" indent="-169863">
              <a:buClrTx/>
              <a:buFont typeface="Lucida Grande"/>
              <a:buChar char="-"/>
              <a:defRPr sz="1400">
                <a:solidFill>
                  <a:schemeClr val="bg1"/>
                </a:solidFill>
              </a:defRPr>
            </a:lvl3pPr>
            <a:lvl4pPr marL="568325" indent="-109538">
              <a:buClrTx/>
              <a:buFont typeface="Arial"/>
              <a:buChar char="•"/>
              <a:defRPr sz="1200">
                <a:solidFill>
                  <a:schemeClr val="bg1"/>
                </a:solidFill>
              </a:defRPr>
            </a:lvl4pPr>
            <a:lvl5pPr marL="852488" indent="-176213">
              <a:spcBef>
                <a:spcPts val="0"/>
              </a:spcBef>
              <a:buClrTx/>
              <a:buFont typeface="Lucida Grande"/>
              <a:buChar char="—"/>
              <a:defRPr sz="1100">
                <a:solidFill>
                  <a:schemeClr val="bg1"/>
                </a:solidFill>
              </a:defRPr>
            </a:lvl5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Click to edit Header text styles</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endParaRPr lang="en-US" dirty="0"/>
          </a:p>
        </p:txBody>
      </p:sp>
      <p:sp>
        <p:nvSpPr>
          <p:cNvPr id="20" name="Slide Number Placeholder 19"/>
          <p:cNvSpPr>
            <a:spLocks noGrp="1"/>
          </p:cNvSpPr>
          <p:nvPr>
            <p:ph type="sldNum" sz="quarter" idx="28"/>
          </p:nvPr>
        </p:nvSpPr>
        <p:spPr/>
        <p:txBody>
          <a:bodyPr/>
          <a:lstStyle/>
          <a:p>
            <a:fld id="{2FDC03B3-C813-4740-AC54-1DFF1500E310}" type="slidenum">
              <a:rPr lang="en-US" smtClean="0"/>
              <a:pPr/>
              <a:t>‹#›</a:t>
            </a:fld>
            <a:r>
              <a:rPr lang="en-US" smtClean="0"/>
              <a:t> </a:t>
            </a:r>
            <a:endParaRPr lang="en-US"/>
          </a:p>
        </p:txBody>
      </p:sp>
      <p:sp>
        <p:nvSpPr>
          <p:cNvPr id="21" name="Footer Placeholder 20"/>
          <p:cNvSpPr>
            <a:spLocks noGrp="1"/>
          </p:cNvSpPr>
          <p:nvPr>
            <p:ph type="ftr" sz="quarter" idx="29"/>
          </p:nvPr>
        </p:nvSpPr>
        <p:spPr/>
        <p:txBody>
          <a:bodyPr/>
          <a:lstStyle/>
          <a:p>
            <a:pPr>
              <a:defRPr/>
            </a:pPr>
            <a:r>
              <a:rPr lang="en-US" smtClean="0"/>
              <a:t>Actuate Corporation © 2014</a:t>
            </a:r>
          </a:p>
        </p:txBody>
      </p:sp>
    </p:spTree>
    <p:extLst>
      <p:ext uri="{BB962C8B-B14F-4D97-AF65-F5344CB8AC3E}">
        <p14:creationId xmlns:p14="http://schemas.microsoft.com/office/powerpoint/2010/main" val="26003362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Sta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81696" y="1733549"/>
            <a:ext cx="4178974" cy="2235708"/>
          </a:xfrm>
        </p:spPr>
        <p:txBody>
          <a:bodyPr lIns="0" anchor="b">
            <a:noAutofit/>
          </a:bodyPr>
          <a:lstStyle>
            <a:lvl1pPr algn="l">
              <a:lnSpc>
                <a:spcPct val="80000"/>
              </a:lnSpc>
              <a:defRPr sz="4400" b="0" cap="none"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bwMode="gray">
          <a:xfrm>
            <a:off x="4681695" y="4006791"/>
            <a:ext cx="4178974" cy="492443"/>
          </a:xfrm>
        </p:spPr>
        <p:txBody>
          <a:bodyPr lIns="0" anchor="t"/>
          <a:lstStyle>
            <a:lvl1pPr marL="0" indent="0">
              <a:buNone/>
              <a:defRPr sz="2200" cap="none" baseline="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9" name="Slide Number Placeholder 18"/>
          <p:cNvSpPr>
            <a:spLocks noGrp="1"/>
          </p:cNvSpPr>
          <p:nvPr>
            <p:ph type="sldNum" sz="quarter" idx="16"/>
          </p:nvPr>
        </p:nvSpPr>
        <p:spPr/>
        <p:txBody>
          <a:bodyPr/>
          <a:lstStyle/>
          <a:p>
            <a:fld id="{2FDC03B3-C813-4740-AC54-1DFF1500E310}" type="slidenum">
              <a:rPr lang="en-US" smtClean="0"/>
              <a:pPr/>
              <a:t>‹#›</a:t>
            </a:fld>
            <a:r>
              <a:rPr lang="en-US" smtClean="0"/>
              <a:t> </a:t>
            </a:r>
            <a:endParaRPr lang="en-US"/>
          </a:p>
        </p:txBody>
      </p:sp>
      <p:sp>
        <p:nvSpPr>
          <p:cNvPr id="20" name="Footer Placeholder 19"/>
          <p:cNvSpPr>
            <a:spLocks noGrp="1"/>
          </p:cNvSpPr>
          <p:nvPr>
            <p:ph type="ftr" sz="quarter" idx="17"/>
          </p:nvPr>
        </p:nvSpPr>
        <p:spPr/>
        <p:txBody>
          <a:bodyPr/>
          <a:lstStyle/>
          <a:p>
            <a:pPr>
              <a:defRPr/>
            </a:pPr>
            <a:r>
              <a:rPr lang="en-US" smtClean="0"/>
              <a:t>Actuate Corporation © 2014</a:t>
            </a:r>
          </a:p>
        </p:txBody>
      </p:sp>
    </p:spTree>
    <p:extLst>
      <p:ext uri="{BB962C8B-B14F-4D97-AF65-F5344CB8AC3E}">
        <p14:creationId xmlns:p14="http://schemas.microsoft.com/office/powerpoint/2010/main" val="26698879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0" name="Text Placeholder 2"/>
          <p:cNvSpPr>
            <a:spLocks noGrp="1"/>
          </p:cNvSpPr>
          <p:nvPr>
            <p:ph type="body" idx="10" hasCustomPrompt="1"/>
          </p:nvPr>
        </p:nvSpPr>
        <p:spPr bwMode="gray">
          <a:xfrm>
            <a:off x="281251" y="1106416"/>
            <a:ext cx="8574733" cy="400110"/>
          </a:xfrm>
        </p:spPr>
        <p:txBody>
          <a:bodyPr lIns="0" anchor="t"/>
          <a:lstStyle>
            <a:lvl1pPr marL="0" indent="0">
              <a:spcBef>
                <a:spcPts val="0"/>
              </a:spcBef>
              <a:spcAft>
                <a:spcPts val="0"/>
              </a:spcAft>
              <a:buNone/>
              <a:defRPr lang="en-US" sz="2000" b="0" i="0" kern="1200" dirty="0" smtClean="0">
                <a:solidFill>
                  <a:schemeClr val="accent1">
                    <a:lumMod val="75000"/>
                  </a:schemeClr>
                </a:solidFill>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25" name="Slide Number Placeholder 24"/>
          <p:cNvSpPr>
            <a:spLocks noGrp="1"/>
          </p:cNvSpPr>
          <p:nvPr>
            <p:ph type="sldNum" sz="quarter" idx="16"/>
          </p:nvPr>
        </p:nvSpPr>
        <p:spPr/>
        <p:txBody>
          <a:bodyPr/>
          <a:lstStyle/>
          <a:p>
            <a:fld id="{2FDC03B3-C813-4740-AC54-1DFF1500E310}" type="slidenum">
              <a:rPr lang="en-US" smtClean="0"/>
              <a:pPr/>
              <a:t>‹#›</a:t>
            </a:fld>
            <a:r>
              <a:rPr lang="en-US" smtClean="0"/>
              <a:t> </a:t>
            </a:r>
            <a:endParaRPr lang="en-US"/>
          </a:p>
        </p:txBody>
      </p:sp>
      <p:sp>
        <p:nvSpPr>
          <p:cNvPr id="26" name="Footer Placeholder 25"/>
          <p:cNvSpPr>
            <a:spLocks noGrp="1"/>
          </p:cNvSpPr>
          <p:nvPr>
            <p:ph type="ftr" sz="quarter" idx="17"/>
          </p:nvPr>
        </p:nvSpPr>
        <p:spPr/>
        <p:txBody>
          <a:bodyPr/>
          <a:lstStyle/>
          <a:p>
            <a:pPr>
              <a:defRPr/>
            </a:pPr>
            <a:r>
              <a:rPr lang="en-US" smtClean="0"/>
              <a:t>Actuate Corporation © 2014</a:t>
            </a:r>
          </a:p>
        </p:txBody>
      </p:sp>
    </p:spTree>
    <p:extLst>
      <p:ext uri="{BB962C8B-B14F-4D97-AF65-F5344CB8AC3E}">
        <p14:creationId xmlns:p14="http://schemas.microsoft.com/office/powerpoint/2010/main" val="14333725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3" name="Slide Number Placeholder 22"/>
          <p:cNvSpPr>
            <a:spLocks noGrp="1"/>
          </p:cNvSpPr>
          <p:nvPr>
            <p:ph type="sldNum" sz="quarter" idx="16"/>
          </p:nvPr>
        </p:nvSpPr>
        <p:spPr/>
        <p:txBody>
          <a:bodyPr/>
          <a:lstStyle/>
          <a:p>
            <a:fld id="{2FDC03B3-C813-4740-AC54-1DFF1500E310}" type="slidenum">
              <a:rPr lang="en-US" smtClean="0"/>
              <a:pPr/>
              <a:t>‹#›</a:t>
            </a:fld>
            <a:r>
              <a:rPr lang="en-US" smtClean="0"/>
              <a:t> </a:t>
            </a:r>
            <a:endParaRPr lang="en-US"/>
          </a:p>
        </p:txBody>
      </p:sp>
      <p:sp>
        <p:nvSpPr>
          <p:cNvPr id="24" name="Footer Placeholder 23"/>
          <p:cNvSpPr>
            <a:spLocks noGrp="1"/>
          </p:cNvSpPr>
          <p:nvPr>
            <p:ph type="ftr" sz="quarter" idx="17"/>
          </p:nvPr>
        </p:nvSpPr>
        <p:spPr/>
        <p:txBody>
          <a:bodyPr/>
          <a:lstStyle/>
          <a:p>
            <a:pPr>
              <a:defRPr/>
            </a:pPr>
            <a:r>
              <a:rPr lang="en-US" smtClean="0"/>
              <a:t>Actuate Corporation © 2014</a:t>
            </a:r>
          </a:p>
        </p:txBody>
      </p:sp>
    </p:spTree>
    <p:extLst>
      <p:ext uri="{BB962C8B-B14F-4D97-AF65-F5344CB8AC3E}">
        <p14:creationId xmlns:p14="http://schemas.microsoft.com/office/powerpoint/2010/main" val="2365783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bg>
      <p:bgPr>
        <a:solidFill>
          <a:schemeClr val="accent1"/>
        </a:solidFill>
        <a:effectLst/>
      </p:bgPr>
    </p:bg>
    <p:spTree>
      <p:nvGrpSpPr>
        <p:cNvPr id="1" name=""/>
        <p:cNvGrpSpPr/>
        <p:nvPr/>
      </p:nvGrpSpPr>
      <p:grpSpPr>
        <a:xfrm>
          <a:off x="0" y="0"/>
          <a:ext cx="0" cy="0"/>
          <a:chOff x="0" y="0"/>
          <a:chExt cx="0" cy="0"/>
        </a:xfrm>
      </p:grpSpPr>
      <p:pic>
        <p:nvPicPr>
          <p:cNvPr id="5" name="Picture 4" descr="actuate-logo.png"/>
          <p:cNvPicPr>
            <a:picLocks/>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3218824" y="5032082"/>
            <a:ext cx="2976227" cy="746023"/>
          </a:xfrm>
          <a:prstGeom prst="rect">
            <a:avLst/>
          </a:prstGeom>
        </p:spPr>
      </p:pic>
      <p:sp>
        <p:nvSpPr>
          <p:cNvPr id="9" name="Rectangle 8"/>
          <p:cNvSpPr/>
          <p:nvPr userDrawn="1"/>
        </p:nvSpPr>
        <p:spPr>
          <a:xfrm>
            <a:off x="-1" y="6384960"/>
            <a:ext cx="9150955" cy="473040"/>
          </a:xfrm>
          <a:prstGeom prst="rect">
            <a:avLst/>
          </a:prstGeom>
          <a:solidFill>
            <a:srgbClr val="0076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p>
            <a:pPr algn="ctr">
              <a:lnSpc>
                <a:spcPct val="95000"/>
              </a:lnSpc>
            </a:pPr>
            <a:endParaRPr lang="en-US" sz="1400" smtClean="0"/>
          </a:p>
        </p:txBody>
      </p:sp>
      <p:pic>
        <p:nvPicPr>
          <p:cNvPr id="6" name="Picture 5" descr="Gabriola.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6446" y="1815584"/>
            <a:ext cx="4115872" cy="1190194"/>
          </a:xfrm>
          <a:prstGeom prst="rect">
            <a:avLst/>
          </a:prstGeom>
        </p:spPr>
      </p:pic>
    </p:spTree>
    <p:extLst>
      <p:ext uri="{BB962C8B-B14F-4D97-AF65-F5344CB8AC3E}">
        <p14:creationId xmlns:p14="http://schemas.microsoft.com/office/powerpoint/2010/main" val="23657838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38113" y="6451600"/>
            <a:ext cx="1771650" cy="284163"/>
          </a:xfrm>
          <a:prstGeom prst="rect">
            <a:avLst/>
          </a:prstGeom>
          <a:noFill/>
          <a:ln w="9525">
            <a:noFill/>
            <a:miter lim="800000"/>
            <a:headEnd/>
            <a:tailEnd/>
          </a:ln>
          <a:effectLst/>
        </p:spPr>
        <p:txBody>
          <a:bodyPr/>
          <a:lstStyle/>
          <a:p>
            <a:pPr>
              <a:spcBef>
                <a:spcPct val="20000"/>
              </a:spcBef>
              <a:buClr>
                <a:srgbClr val="006699"/>
              </a:buClr>
              <a:buSzPct val="105000"/>
              <a:defRPr/>
            </a:pPr>
            <a:fld id="{97EAACF9-7A64-4844-8F3D-687054E3F79B}" type="slidenum">
              <a:rPr lang="en-US" sz="800" b="0">
                <a:solidFill>
                  <a:srgbClr val="969696"/>
                </a:solidFill>
              </a:rPr>
              <a:pPr>
                <a:spcBef>
                  <a:spcPct val="20000"/>
                </a:spcBef>
                <a:buClr>
                  <a:srgbClr val="006699"/>
                </a:buClr>
                <a:buSzPct val="105000"/>
                <a:defRPr/>
              </a:pPr>
              <a:t>‹#›</a:t>
            </a:fld>
            <a:r>
              <a:rPr lang="en-US" sz="800" b="0">
                <a:solidFill>
                  <a:srgbClr val="969696"/>
                </a:solidFill>
              </a:rPr>
              <a:t/>
            </a:r>
            <a:br>
              <a:rPr lang="en-US" sz="800" b="0">
                <a:solidFill>
                  <a:srgbClr val="969696"/>
                </a:solidFill>
              </a:rPr>
            </a:br>
            <a:r>
              <a:rPr lang="en-US" sz="800" b="0">
                <a:solidFill>
                  <a:srgbClr val="969696"/>
                </a:solidFill>
              </a:rPr>
              <a:t>Actuate Corporation © </a:t>
            </a:r>
            <a:r>
              <a:rPr lang="en-US" sz="800" b="0" smtClean="0">
                <a:solidFill>
                  <a:srgbClr val="969696"/>
                </a:solidFill>
              </a:rPr>
              <a:t>2012</a:t>
            </a:r>
            <a:endParaRPr lang="en-US" sz="800" b="0">
              <a:solidFill>
                <a:srgbClr val="969696"/>
              </a:solidFill>
            </a:endParaRPr>
          </a:p>
        </p:txBody>
      </p:sp>
      <p:sp>
        <p:nvSpPr>
          <p:cNvPr id="692230" name="Rectangle 6"/>
          <p:cNvSpPr>
            <a:spLocks noGrp="1" noChangeArrowheads="1"/>
          </p:cNvSpPr>
          <p:nvPr>
            <p:ph type="ctrTitle" sz="quarter"/>
          </p:nvPr>
        </p:nvSpPr>
        <p:spPr>
          <a:xfrm>
            <a:off x="878541" y="3570096"/>
            <a:ext cx="7386917" cy="1082582"/>
          </a:xfrm>
        </p:spPr>
        <p:txBody>
          <a:bodyPr tIns="0" bIns="0" anchor="t"/>
          <a:lstStyle>
            <a:lvl1pPr algn="ctr">
              <a:spcBef>
                <a:spcPts val="800"/>
              </a:spcBef>
              <a:defRPr sz="3200">
                <a:solidFill>
                  <a:schemeClr val="tx1"/>
                </a:solidFill>
              </a:defRPr>
            </a:lvl1pPr>
          </a:lstStyle>
          <a:p>
            <a:r>
              <a:rPr lang="en-US" smtClean="0"/>
              <a:t>Click to edit Master title style</a:t>
            </a:r>
            <a:endParaRPr lang="en-US" dirty="0"/>
          </a:p>
        </p:txBody>
      </p:sp>
      <p:sp>
        <p:nvSpPr>
          <p:cNvPr id="692231" name="Rectangle 7"/>
          <p:cNvSpPr>
            <a:spLocks noGrp="1" noChangeArrowheads="1"/>
          </p:cNvSpPr>
          <p:nvPr>
            <p:ph type="subTitle" sz="quarter" idx="1"/>
          </p:nvPr>
        </p:nvSpPr>
        <p:spPr>
          <a:xfrm>
            <a:off x="874920" y="4724203"/>
            <a:ext cx="7403256" cy="995270"/>
          </a:xfrm>
        </p:spPr>
        <p:txBody>
          <a:bodyPr tIns="0" bIns="0"/>
          <a:lstStyle>
            <a:lvl1pPr marL="0" indent="0" algn="ctr">
              <a:spcBef>
                <a:spcPts val="800"/>
              </a:spcBef>
              <a:buNone/>
              <a:defRPr sz="2800" i="1">
                <a:solidFill>
                  <a:schemeClr val="tx1">
                    <a:lumMod val="60000"/>
                    <a:lumOff val="40000"/>
                  </a:schemeClr>
                </a:solidFill>
              </a:defRPr>
            </a:lvl1pPr>
          </a:lstStyle>
          <a:p>
            <a:r>
              <a:rPr lang="en-US" smtClean="0"/>
              <a:t>Click to edit Master subtitle style</a:t>
            </a:r>
            <a:endParaRPr lang="en-US" dirty="0"/>
          </a:p>
        </p:txBody>
      </p:sp>
      <p:pic>
        <p:nvPicPr>
          <p:cNvPr id="11" name="Picture 2" descr="C:\Users\Bruce\Desktop\logo3.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39616" y="1893147"/>
            <a:ext cx="6259286" cy="1450761"/>
          </a:xfrm>
          <a:prstGeom prst="rect">
            <a:avLst/>
          </a:prstGeom>
          <a:noFill/>
        </p:spPr>
      </p:pic>
      <p:sp>
        <p:nvSpPr>
          <p:cNvPr id="10" name="Rectangle 9"/>
          <p:cNvSpPr/>
          <p:nvPr userDrawn="1"/>
        </p:nvSpPr>
        <p:spPr bwMode="auto">
          <a:xfrm flipH="1" flipV="1">
            <a:off x="0" y="6364941"/>
            <a:ext cx="9144000" cy="493058"/>
          </a:xfrm>
          <a:prstGeom prst="rect">
            <a:avLst/>
          </a:prstGeom>
          <a:gradFill>
            <a:gsLst>
              <a:gs pos="0">
                <a:srgbClr val="C5D3F1"/>
              </a:gs>
              <a:gs pos="75000">
                <a:schemeClr val="bg1">
                  <a:lumMod val="95000"/>
                </a:schemeClr>
              </a:gs>
              <a:gs pos="100000">
                <a:schemeClr val="bg1"/>
              </a:gs>
            </a:gsLst>
            <a:lin ang="27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2" name="Rectangle 11"/>
          <p:cNvSpPr>
            <a:spLocks noChangeArrowheads="1"/>
          </p:cNvSpPr>
          <p:nvPr userDrawn="1"/>
        </p:nvSpPr>
        <p:spPr bwMode="auto">
          <a:xfrm>
            <a:off x="0" y="1042705"/>
            <a:ext cx="9144000" cy="79375"/>
          </a:xfrm>
          <a:prstGeom prst="rect">
            <a:avLst/>
          </a:prstGeom>
          <a:gradFill rotWithShape="1">
            <a:gsLst>
              <a:gs pos="0">
                <a:srgbClr val="91B0E3"/>
              </a:gs>
              <a:gs pos="50000">
                <a:schemeClr val="bg1">
                  <a:lumMod val="95000"/>
                </a:schemeClr>
              </a:gs>
              <a:gs pos="100000">
                <a:srgbClr val="A1BFE3"/>
              </a:gs>
            </a:gsLst>
            <a:lin ang="0" scaled="1"/>
          </a:gradFill>
          <a:ln w="9525">
            <a:noFill/>
            <a:miter lim="800000"/>
            <a:headEnd/>
            <a:tailEnd/>
          </a:ln>
          <a:effectLst/>
        </p:spPr>
        <p:txBody>
          <a:bodyPr wrap="none" anchor="ctr"/>
          <a:lstStyle/>
          <a:p>
            <a:pPr>
              <a:defRPr/>
            </a:pPr>
            <a:endParaRPr lang="en-US" b="0"/>
          </a:p>
        </p:txBody>
      </p:sp>
      <p:sp>
        <p:nvSpPr>
          <p:cNvPr id="17" name="Rectangle 16"/>
          <p:cNvSpPr/>
          <p:nvPr userDrawn="1"/>
        </p:nvSpPr>
        <p:spPr bwMode="auto">
          <a:xfrm>
            <a:off x="0" y="0"/>
            <a:ext cx="9144000" cy="1048871"/>
          </a:xfrm>
          <a:prstGeom prst="rect">
            <a:avLst/>
          </a:prstGeom>
          <a:gradFill>
            <a:gsLst>
              <a:gs pos="0">
                <a:srgbClr val="C5D3F1"/>
              </a:gs>
              <a:gs pos="75000">
                <a:schemeClr val="bg1">
                  <a:lumMod val="95000"/>
                </a:schemeClr>
              </a:gs>
              <a:gs pos="100000">
                <a:schemeClr val="bg1"/>
              </a:gs>
            </a:gsLst>
            <a:lin ang="270000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8" name="Rectangle 17"/>
          <p:cNvSpPr>
            <a:spLocks noChangeArrowheads="1"/>
          </p:cNvSpPr>
          <p:nvPr userDrawn="1"/>
        </p:nvSpPr>
        <p:spPr bwMode="auto">
          <a:xfrm>
            <a:off x="0" y="6326089"/>
            <a:ext cx="9144000" cy="45719"/>
          </a:xfrm>
          <a:prstGeom prst="rect">
            <a:avLst/>
          </a:prstGeom>
          <a:gradFill rotWithShape="1">
            <a:gsLst>
              <a:gs pos="0">
                <a:srgbClr val="91B0E3"/>
              </a:gs>
              <a:gs pos="50000">
                <a:schemeClr val="bg1">
                  <a:lumMod val="95000"/>
                </a:schemeClr>
              </a:gs>
              <a:gs pos="100000">
                <a:srgbClr val="A1BFE3"/>
              </a:gs>
            </a:gsLst>
            <a:lin ang="10800000" scaled="0"/>
          </a:gradFill>
          <a:ln w="9525">
            <a:noFill/>
            <a:miter lim="800000"/>
            <a:headEnd/>
            <a:tailEnd/>
          </a:ln>
          <a:effectLst/>
        </p:spPr>
        <p:txBody>
          <a:bodyPr wrap="none" anchor="ctr"/>
          <a:lstStyle/>
          <a:p>
            <a:pPr>
              <a:defRPr/>
            </a:pPr>
            <a:endParaRPr lang="en-US" b="0"/>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bg2">
                  <a:lumMod val="75000"/>
                </a:schemeClr>
              </a:buClr>
              <a:defRPr/>
            </a:lvl1pPr>
            <a:lvl2pPr>
              <a:buClr>
                <a:schemeClr val="bg2">
                  <a:lumMod val="75000"/>
                </a:schemeClr>
              </a:buClr>
              <a:defRPr/>
            </a:lvl2pPr>
            <a:lvl3pPr>
              <a:buClr>
                <a:schemeClr val="bg2">
                  <a:lumMod val="75000"/>
                </a:schemeClr>
              </a:buClr>
              <a:defRPr/>
            </a:lvl3pPr>
            <a:lvl4pPr>
              <a:buClr>
                <a:schemeClr val="bg2">
                  <a:lumMod val="75000"/>
                </a:schemeClr>
              </a:buClr>
              <a:defRPr/>
            </a:lvl4pPr>
            <a:lvl5pPr>
              <a:buClr>
                <a:schemeClr val="bg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gue">
    <p:bg>
      <p:bgPr>
        <a:solidFill>
          <a:schemeClr val="accent1"/>
        </a:solidFill>
        <a:effectLst/>
      </p:bgPr>
    </p:bg>
    <p:spTree>
      <p:nvGrpSpPr>
        <p:cNvPr id="1" name=""/>
        <p:cNvGrpSpPr/>
        <p:nvPr/>
      </p:nvGrpSpPr>
      <p:grpSpPr>
        <a:xfrm>
          <a:off x="0" y="0"/>
          <a:ext cx="0" cy="0"/>
          <a:chOff x="0" y="0"/>
          <a:chExt cx="0" cy="0"/>
        </a:xfrm>
      </p:grpSpPr>
      <p:sp>
        <p:nvSpPr>
          <p:cNvPr id="19" name="Isosceles Triangle 18"/>
          <p:cNvSpPr/>
          <p:nvPr userDrawn="1"/>
        </p:nvSpPr>
        <p:spPr>
          <a:xfrm>
            <a:off x="0" y="0"/>
            <a:ext cx="9144000" cy="4572000"/>
          </a:xfrm>
          <a:prstGeom prst="triangle">
            <a:avLst>
              <a:gd name="adj" fmla="val 83091"/>
            </a:avLst>
          </a:prstGeom>
          <a:gradFill flip="none" rotWithShape="1">
            <a:gsLst>
              <a:gs pos="0">
                <a:schemeClr val="tx1">
                  <a:alpha val="13000"/>
                </a:schemeClr>
              </a:gs>
              <a:gs pos="81000">
                <a:schemeClr val="tx1">
                  <a:alpha val="0"/>
                </a:schemeClr>
              </a:gs>
              <a:gs pos="37000">
                <a:schemeClr val="tx1">
                  <a:alpha val="7000"/>
                </a:scheme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20" name="Isosceles Triangle 19"/>
          <p:cNvSpPr/>
          <p:nvPr userDrawn="1"/>
        </p:nvSpPr>
        <p:spPr>
          <a:xfrm flipV="1">
            <a:off x="7593403" y="0"/>
            <a:ext cx="1550597" cy="4572000"/>
          </a:xfrm>
          <a:prstGeom prst="triangle">
            <a:avLst>
              <a:gd name="adj" fmla="val 100000"/>
            </a:avLst>
          </a:prstGeom>
          <a:gradFill flip="none" rotWithShape="1">
            <a:gsLst>
              <a:gs pos="0">
                <a:schemeClr val="bg1">
                  <a:alpha val="17000"/>
                </a:schemeClr>
              </a:gs>
              <a:gs pos="92000">
                <a:schemeClr val="bg1">
                  <a:alpha val="0"/>
                </a:schemeClr>
              </a:gs>
              <a:gs pos="40000">
                <a:schemeClr val="bg1">
                  <a:alpha val="5000"/>
                </a:schemeClr>
              </a:gs>
            </a:gsLst>
            <a:lin ang="159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27" name="Isosceles Triangle 26"/>
          <p:cNvSpPr/>
          <p:nvPr userDrawn="1"/>
        </p:nvSpPr>
        <p:spPr>
          <a:xfrm rot="3803323">
            <a:off x="2962573" y="-2461369"/>
            <a:ext cx="1350360" cy="8884300"/>
          </a:xfrm>
          <a:prstGeom prst="triangle">
            <a:avLst>
              <a:gd name="adj" fmla="val 49905"/>
            </a:avLst>
          </a:prstGeom>
          <a:gradFill flip="none" rotWithShape="1">
            <a:gsLst>
              <a:gs pos="24000">
                <a:schemeClr val="bg1">
                  <a:alpha val="0"/>
                </a:schemeClr>
              </a:gs>
              <a:gs pos="100000">
                <a:schemeClr val="bg1">
                  <a:alpha val="10000"/>
                </a:schemeClr>
              </a:gs>
            </a:gsLst>
            <a:lin ang="1944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22" name="Title 1"/>
          <p:cNvSpPr>
            <a:spLocks noGrp="1"/>
          </p:cNvSpPr>
          <p:nvPr>
            <p:ph type="ctrTitle"/>
          </p:nvPr>
        </p:nvSpPr>
        <p:spPr bwMode="gray">
          <a:xfrm>
            <a:off x="1932578" y="2905272"/>
            <a:ext cx="6277187" cy="1470025"/>
          </a:xfrm>
        </p:spPr>
        <p:txBody>
          <a:bodyPr lIns="0" tIns="0" rIns="0" bIns="0">
            <a:noAutofit/>
          </a:bodyPr>
          <a:lstStyle>
            <a:lvl1pPr algn="r">
              <a:lnSpc>
                <a:spcPct val="95000"/>
              </a:lnSpc>
              <a:defRPr sz="4000" b="0">
                <a:solidFill>
                  <a:schemeClr val="bg1"/>
                </a:solidFill>
              </a:defRPr>
            </a:lvl1pPr>
          </a:lstStyle>
          <a:p>
            <a:r>
              <a:rPr lang="en-US" dirty="0" smtClean="0"/>
              <a:t>Click to edit Master title style</a:t>
            </a:r>
            <a:endParaRPr lang="en-US" dirty="0"/>
          </a:p>
        </p:txBody>
      </p:sp>
      <p:sp>
        <p:nvSpPr>
          <p:cNvPr id="23" name="Text Placeholder 24"/>
          <p:cNvSpPr>
            <a:spLocks noGrp="1"/>
          </p:cNvSpPr>
          <p:nvPr>
            <p:ph type="body" sz="quarter" idx="10"/>
          </p:nvPr>
        </p:nvSpPr>
        <p:spPr bwMode="gray">
          <a:xfrm>
            <a:off x="1932578" y="4422923"/>
            <a:ext cx="6277187" cy="2009781"/>
          </a:xfrm>
        </p:spPr>
        <p:txBody>
          <a:bodyPr lIns="0" tIns="0" rIns="0" bIns="0">
            <a:noAutofit/>
          </a:bodyPr>
          <a:lstStyle>
            <a:lvl1pPr marL="0" indent="0" algn="r">
              <a:lnSpc>
                <a:spcPct val="85000"/>
              </a:lnSpc>
              <a:spcAft>
                <a:spcPts val="1600"/>
              </a:spcAft>
              <a:buFont typeface="Arial" panose="020B0604020202020204" pitchFamily="34" charset="0"/>
              <a:buChar char="​"/>
              <a:defRPr sz="2200" b="0">
                <a:solidFill>
                  <a:schemeClr val="bg1"/>
                </a:solidFill>
              </a:defRPr>
            </a:lvl1pPr>
            <a:lvl2pPr marL="0" indent="0" algn="r">
              <a:lnSpc>
                <a:spcPct val="85000"/>
              </a:lnSpc>
              <a:buFont typeface="Arial" panose="020B0604020202020204" pitchFamily="34" charset="0"/>
              <a:buChar char="​"/>
              <a:defRPr sz="1800" b="0">
                <a:solidFill>
                  <a:schemeClr val="bg1"/>
                </a:solidFill>
              </a:defRPr>
            </a:lvl2pPr>
            <a:lvl3pPr marL="0" indent="0">
              <a:lnSpc>
                <a:spcPct val="85000"/>
              </a:lnSpc>
              <a:buFont typeface="Arial" panose="020B0604020202020204" pitchFamily="34" charset="0"/>
              <a:buNone/>
              <a:defRPr sz="1800" b="0">
                <a:solidFill>
                  <a:schemeClr val="bg1"/>
                </a:solidFill>
              </a:defRPr>
            </a:lvl3pPr>
            <a:lvl4pPr marL="0" indent="0">
              <a:lnSpc>
                <a:spcPct val="85000"/>
              </a:lnSpc>
              <a:buFont typeface="Arial" panose="020B0604020202020204" pitchFamily="34" charset="0"/>
              <a:buNone/>
              <a:defRPr sz="1800" b="0">
                <a:solidFill>
                  <a:schemeClr val="bg1"/>
                </a:solidFill>
              </a:defRPr>
            </a:lvl4pPr>
            <a:lvl5pPr marL="0" indent="0">
              <a:lnSpc>
                <a:spcPct val="85000"/>
              </a:lnSpc>
              <a:buFont typeface="Arial" panose="020B0604020202020204" pitchFamily="34" charset="0"/>
              <a:buNone/>
              <a:defRPr sz="1800" b="0">
                <a:solidFill>
                  <a:schemeClr val="bg1"/>
                </a:solidFill>
              </a:defRPr>
            </a:lvl5pPr>
          </a:lstStyle>
          <a:p>
            <a:pPr lvl="0"/>
            <a:r>
              <a:rPr lang="en-US" dirty="0" smtClean="0"/>
              <a:t>Click to edit Master text styles</a:t>
            </a:r>
          </a:p>
          <a:p>
            <a:pPr lvl="1"/>
            <a:endParaRPr lang="en-US" dirty="0" smtClean="0"/>
          </a:p>
        </p:txBody>
      </p:sp>
      <p:sp>
        <p:nvSpPr>
          <p:cNvPr id="24" name="Rectangle 23"/>
          <p:cNvSpPr/>
          <p:nvPr userDrawn="1"/>
        </p:nvSpPr>
        <p:spPr>
          <a:xfrm>
            <a:off x="-1" y="6554385"/>
            <a:ext cx="9150955" cy="311862"/>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lIns="0" tIns="91440" rIns="0" bIns="91440" rtlCol="0" anchor="ctr"/>
          <a:lstStyle/>
          <a:p>
            <a:pPr algn="ctr">
              <a:lnSpc>
                <a:spcPct val="95000"/>
              </a:lnSpc>
            </a:pPr>
            <a:endParaRPr lang="en-US" sz="1400" smtClean="0"/>
          </a:p>
        </p:txBody>
      </p:sp>
      <p:sp>
        <p:nvSpPr>
          <p:cNvPr id="12"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tx1">
                    <a:lumMod val="65000"/>
                    <a:lumOff val="35000"/>
                  </a:schemeClr>
                </a:solidFill>
                <a:latin typeface="Calibri"/>
                <a:cs typeface="Calibri"/>
              </a:defRPr>
            </a:lvl1pPr>
          </a:lstStyle>
          <a:p>
            <a:pPr>
              <a:defRPr/>
            </a:pPr>
            <a:r>
              <a:rPr lang="en-US" smtClean="0"/>
              <a:t>Actuate Corporation © 2014</a:t>
            </a:r>
          </a:p>
        </p:txBody>
      </p:sp>
      <p:sp>
        <p:nvSpPr>
          <p:cNvPr id="13"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tx1">
                    <a:lumMod val="65000"/>
                    <a:lumOff val="35000"/>
                  </a:schemeClr>
                </a:solidFill>
                <a:latin typeface="Calibri"/>
                <a:cs typeface="Calibri"/>
              </a:defRPr>
            </a:lvl1pPr>
          </a:lstStyle>
          <a:p>
            <a:fld id="{2FDC03B3-C813-4740-AC54-1DFF1500E310}" type="slidenum">
              <a:rPr lang="en-US" smtClean="0"/>
              <a:pPr/>
              <a:t>‹#›</a:t>
            </a:fld>
            <a:r>
              <a:rPr lang="en-US" smtClean="0"/>
              <a:t> </a:t>
            </a:r>
            <a:endParaRPr lang="en-US"/>
          </a:p>
        </p:txBody>
      </p:sp>
      <p:cxnSp>
        <p:nvCxnSpPr>
          <p:cNvPr id="15" name="Straight Connector 14"/>
          <p:cNvCxnSpPr/>
          <p:nvPr userDrawn="1"/>
        </p:nvCxnSpPr>
        <p:spPr>
          <a:xfrm rot="5400000">
            <a:off x="8653723" y="6702227"/>
            <a:ext cx="119857" cy="1191"/>
          </a:xfrm>
          <a:prstGeom prst="line">
            <a:avLst/>
          </a:prstGeom>
          <a:ln w="9525" cap="flat" cmpd="sng" algn="ctr">
            <a:solidFill>
              <a:schemeClr val="tx1">
                <a:lumMod val="65000"/>
                <a:lumOff val="3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6" name="Picture 25" descr="actuate-logo.png"/>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290328" y="387555"/>
            <a:ext cx="3650144" cy="914400"/>
          </a:xfrm>
          <a:prstGeom prst="rect">
            <a:avLst/>
          </a:prstGeom>
        </p:spPr>
      </p:pic>
      <p:pic>
        <p:nvPicPr>
          <p:cNvPr id="28" name="Picture 27" descr="Actuate_Logo-2-11-no-tag.png"/>
          <p:cNvPicPr>
            <a:picLocks/>
          </p:cNvPicPr>
          <p:nvPr userDrawn="1"/>
        </p:nvPicPr>
        <p:blipFill>
          <a:blip r:embed="rId3" cstate="screen">
            <a:lum/>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341539943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307561" y="1411702"/>
            <a:ext cx="8469313" cy="5029200"/>
          </a:xfrm>
        </p:spPr>
        <p:txBody>
          <a:bodyPr/>
          <a:lstStyle>
            <a:lvl1pPr>
              <a:buClr>
                <a:schemeClr val="bg2">
                  <a:lumMod val="75000"/>
                </a:schemeClr>
              </a:buClr>
              <a:defRPr b="0" i="0">
                <a:solidFill>
                  <a:schemeClr val="tx1"/>
                </a:solidFill>
              </a:defRPr>
            </a:lvl1pPr>
            <a:lvl2pPr>
              <a:buClr>
                <a:schemeClr val="bg2">
                  <a:lumMod val="75000"/>
                </a:schemeClr>
              </a:buClr>
              <a:defRPr/>
            </a:lvl2pPr>
            <a:lvl3pPr>
              <a:buClr>
                <a:schemeClr val="bg2">
                  <a:lumMod val="75000"/>
                </a:schemeClr>
              </a:buClr>
              <a:defRPr/>
            </a:lvl3pPr>
            <a:lvl4pPr>
              <a:buClr>
                <a:schemeClr val="bg2">
                  <a:lumMod val="75000"/>
                </a:schemeClr>
              </a:buClr>
              <a:defRPr/>
            </a:lvl4pPr>
            <a:lvl5pPr>
              <a:buClr>
                <a:schemeClr val="bg2">
                  <a:lumMod val="75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9563" y="-8238"/>
            <a:ext cx="7050087" cy="1109709"/>
          </a:xfrm>
        </p:spPr>
        <p:txBody>
          <a:bodyPr/>
          <a:lstStyle/>
          <a:p>
            <a:r>
              <a:rPr lang="en-US" dirty="0" smtClean="0"/>
              <a:t>Click to edit Master title style</a:t>
            </a:r>
            <a:endParaRPr lang="en-CA" dirty="0"/>
          </a:p>
        </p:txBody>
      </p:sp>
    </p:spTree>
    <p:extLst>
      <p:ext uri="{BB962C8B-B14F-4D97-AF65-F5344CB8AC3E}">
        <p14:creationId xmlns:p14="http://schemas.microsoft.com/office/powerpoint/2010/main" val="5595552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382322" y="1222374"/>
            <a:ext cx="3761678" cy="5635625"/>
          </a:xfrm>
        </p:spPr>
        <p:txBody>
          <a:bodyPr anchor="ct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a:t>
            </a:r>
            <a:br>
              <a:rPr lang="en-US" smtClean="0"/>
            </a:br>
            <a:r>
              <a:rPr lang="en-US" smtClean="0"/>
              <a:t>to add picture</a:t>
            </a:r>
          </a:p>
          <a:p>
            <a:endParaRPr lang="en-US" smtClean="0"/>
          </a:p>
          <a:p>
            <a:endParaRPr lang="en-US" smtClean="0"/>
          </a:p>
          <a:p>
            <a:endParaRPr lang="en-US"/>
          </a:p>
        </p:txBody>
      </p:sp>
      <p:sp>
        <p:nvSpPr>
          <p:cNvPr id="8" name="Content Placeholder 2"/>
          <p:cNvSpPr>
            <a:spLocks noGrp="1"/>
          </p:cNvSpPr>
          <p:nvPr>
            <p:ph idx="10"/>
          </p:nvPr>
        </p:nvSpPr>
        <p:spPr>
          <a:xfrm>
            <a:off x="309563" y="1414463"/>
            <a:ext cx="4857169" cy="5060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309563" y="9493"/>
            <a:ext cx="7050087" cy="1009650"/>
          </a:xfrm>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Title 1"/>
          <p:cNvSpPr>
            <a:spLocks noGrp="1"/>
          </p:cNvSpPr>
          <p:nvPr>
            <p:ph type="title"/>
          </p:nvPr>
        </p:nvSpPr>
        <p:spPr>
          <a:xfrm>
            <a:off x="309570" y="36514"/>
            <a:ext cx="7050087" cy="1203181"/>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quarter" idx="10"/>
          </p:nvPr>
        </p:nvSpPr>
        <p:spPr>
          <a:xfrm>
            <a:off x="249472" y="1346201"/>
            <a:ext cx="8572266" cy="445981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853557"/>
      </p:ext>
    </p:extLst>
  </p:cSld>
  <p:clrMapOvr>
    <a:masterClrMapping/>
  </p:clrMapOvr>
  <p:transition xmlns:p14="http://schemas.microsoft.com/office/powerpoint/2010/mai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Text Placeholder 4"/>
          <p:cNvSpPr>
            <a:spLocks noGrp="1"/>
          </p:cNvSpPr>
          <p:nvPr>
            <p:ph type="body" sz="quarter" idx="10"/>
          </p:nvPr>
        </p:nvSpPr>
        <p:spPr>
          <a:xfrm>
            <a:off x="307562" y="1411702"/>
            <a:ext cx="8469313" cy="5029200"/>
          </a:xfrm>
        </p:spPr>
        <p:txBody>
          <a:bodyPr/>
          <a:lstStyle>
            <a:lvl1pPr>
              <a:buClr>
                <a:schemeClr val="bg2">
                  <a:lumMod val="75000"/>
                </a:schemeClr>
              </a:buClr>
              <a:defRPr b="0" i="0">
                <a:solidFill>
                  <a:schemeClr val="tx1"/>
                </a:solidFill>
              </a:defRPr>
            </a:lvl1pPr>
            <a:lvl2pPr>
              <a:buClr>
                <a:schemeClr val="bg2">
                  <a:lumMod val="75000"/>
                </a:schemeClr>
              </a:buClr>
              <a:defRPr/>
            </a:lvl2pPr>
            <a:lvl3pPr>
              <a:buClr>
                <a:schemeClr val="bg2">
                  <a:lumMod val="75000"/>
                </a:schemeClr>
              </a:buClr>
              <a:defRPr/>
            </a:lvl3pPr>
            <a:lvl4pPr>
              <a:buClr>
                <a:schemeClr val="bg2">
                  <a:lumMod val="75000"/>
                </a:schemeClr>
              </a:buClr>
              <a:defRPr/>
            </a:lvl4pPr>
            <a:lvl5pPr>
              <a:buClr>
                <a:schemeClr val="bg2">
                  <a:lumMod val="75000"/>
                </a:schemeClr>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extLst>
      <p:ext uri="{BB962C8B-B14F-4D97-AF65-F5344CB8AC3E}">
        <p14:creationId xmlns:p14="http://schemas.microsoft.com/office/powerpoint/2010/main" val="39770547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 animated">
    <p:bg>
      <p:bgPr>
        <a:solidFill>
          <a:schemeClr val="accent1"/>
        </a:solidFill>
        <a:effectLst/>
      </p:bgPr>
    </p:bg>
    <p:spTree>
      <p:nvGrpSpPr>
        <p:cNvPr id="1" name=""/>
        <p:cNvGrpSpPr/>
        <p:nvPr/>
      </p:nvGrpSpPr>
      <p:grpSpPr>
        <a:xfrm>
          <a:off x="0" y="0"/>
          <a:ext cx="0" cy="0"/>
          <a:chOff x="0" y="0"/>
          <a:chExt cx="0" cy="0"/>
        </a:xfrm>
      </p:grpSpPr>
      <p:sp>
        <p:nvSpPr>
          <p:cNvPr id="17" name="Isosceles Triangle 16"/>
          <p:cNvSpPr/>
          <p:nvPr userDrawn="1"/>
        </p:nvSpPr>
        <p:spPr>
          <a:xfrm>
            <a:off x="3175" y="0"/>
            <a:ext cx="9144000" cy="4572000"/>
          </a:xfrm>
          <a:prstGeom prst="triangle">
            <a:avLst>
              <a:gd name="adj" fmla="val 83091"/>
            </a:avLst>
          </a:prstGeom>
          <a:gradFill flip="none" rotWithShape="1">
            <a:gsLst>
              <a:gs pos="0">
                <a:schemeClr val="tx1">
                  <a:alpha val="13000"/>
                </a:schemeClr>
              </a:gs>
              <a:gs pos="81000">
                <a:schemeClr val="tx1">
                  <a:alpha val="0"/>
                </a:schemeClr>
              </a:gs>
              <a:gs pos="37000">
                <a:schemeClr val="tx1">
                  <a:alpha val="7000"/>
                </a:schemeClr>
              </a:gs>
            </a:gsLst>
            <a:lin ang="54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18" name="Isosceles Triangle 17"/>
          <p:cNvSpPr/>
          <p:nvPr userDrawn="1"/>
        </p:nvSpPr>
        <p:spPr>
          <a:xfrm flipV="1">
            <a:off x="7596578" y="0"/>
            <a:ext cx="1550597" cy="4572000"/>
          </a:xfrm>
          <a:prstGeom prst="triangle">
            <a:avLst>
              <a:gd name="adj" fmla="val 100000"/>
            </a:avLst>
          </a:prstGeom>
          <a:gradFill flip="none" rotWithShape="1">
            <a:gsLst>
              <a:gs pos="0">
                <a:schemeClr val="bg1">
                  <a:alpha val="17000"/>
                </a:schemeClr>
              </a:gs>
              <a:gs pos="92000">
                <a:schemeClr val="bg1">
                  <a:alpha val="0"/>
                </a:schemeClr>
              </a:gs>
              <a:gs pos="40000">
                <a:schemeClr val="bg1">
                  <a:alpha val="5000"/>
                </a:schemeClr>
              </a:gs>
            </a:gsLst>
            <a:lin ang="1590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19" name="Isosceles Triangle 18"/>
          <p:cNvSpPr/>
          <p:nvPr userDrawn="1"/>
        </p:nvSpPr>
        <p:spPr>
          <a:xfrm rot="3803323">
            <a:off x="2965748" y="-2461369"/>
            <a:ext cx="1350360" cy="8884300"/>
          </a:xfrm>
          <a:prstGeom prst="triangle">
            <a:avLst>
              <a:gd name="adj" fmla="val 49905"/>
            </a:avLst>
          </a:prstGeom>
          <a:gradFill flip="none" rotWithShape="1">
            <a:gsLst>
              <a:gs pos="24000">
                <a:schemeClr val="bg1">
                  <a:alpha val="0"/>
                </a:schemeClr>
              </a:gs>
              <a:gs pos="100000">
                <a:schemeClr val="bg1">
                  <a:alpha val="10000"/>
                </a:schemeClr>
              </a:gs>
            </a:gsLst>
            <a:lin ang="19440000" scaled="0"/>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95000"/>
              </a:lnSpc>
            </a:pPr>
            <a:endParaRPr lang="en-US" sz="1400" smtClean="0"/>
          </a:p>
        </p:txBody>
      </p:sp>
      <p:sp>
        <p:nvSpPr>
          <p:cNvPr id="22" name="Title 1"/>
          <p:cNvSpPr>
            <a:spLocks noGrp="1"/>
          </p:cNvSpPr>
          <p:nvPr>
            <p:ph type="ctrTitle"/>
          </p:nvPr>
        </p:nvSpPr>
        <p:spPr bwMode="gray">
          <a:xfrm>
            <a:off x="1932578" y="2905272"/>
            <a:ext cx="6277187" cy="1470025"/>
          </a:xfrm>
        </p:spPr>
        <p:txBody>
          <a:bodyPr lIns="0" tIns="0" rIns="0" bIns="0">
            <a:noAutofit/>
          </a:bodyPr>
          <a:lstStyle>
            <a:lvl1pPr algn="r">
              <a:lnSpc>
                <a:spcPct val="95000"/>
              </a:lnSpc>
              <a:defRPr sz="4000" b="0">
                <a:solidFill>
                  <a:schemeClr val="bg1"/>
                </a:solidFill>
              </a:defRPr>
            </a:lvl1pPr>
          </a:lstStyle>
          <a:p>
            <a:r>
              <a:rPr lang="en-US" dirty="0" smtClean="0"/>
              <a:t>Click to edit Master title style</a:t>
            </a:r>
            <a:endParaRPr lang="en-US" dirty="0"/>
          </a:p>
        </p:txBody>
      </p:sp>
      <p:sp>
        <p:nvSpPr>
          <p:cNvPr id="23" name="Text Placeholder 24"/>
          <p:cNvSpPr>
            <a:spLocks noGrp="1"/>
          </p:cNvSpPr>
          <p:nvPr>
            <p:ph type="body" sz="quarter" idx="10"/>
          </p:nvPr>
        </p:nvSpPr>
        <p:spPr bwMode="gray">
          <a:xfrm>
            <a:off x="1932578" y="4422923"/>
            <a:ext cx="6277187" cy="2009781"/>
          </a:xfrm>
        </p:spPr>
        <p:txBody>
          <a:bodyPr lIns="0" tIns="0" rIns="0" bIns="0">
            <a:noAutofit/>
          </a:bodyPr>
          <a:lstStyle>
            <a:lvl1pPr marL="0" indent="0" algn="r">
              <a:lnSpc>
                <a:spcPct val="85000"/>
              </a:lnSpc>
              <a:spcAft>
                <a:spcPts val="1600"/>
              </a:spcAft>
              <a:buFont typeface="Arial" panose="020B0604020202020204" pitchFamily="34" charset="0"/>
              <a:buChar char="​"/>
              <a:defRPr sz="2200" b="0">
                <a:solidFill>
                  <a:schemeClr val="bg1"/>
                </a:solidFill>
              </a:defRPr>
            </a:lvl1pPr>
            <a:lvl2pPr marL="0" indent="0" algn="r">
              <a:lnSpc>
                <a:spcPct val="85000"/>
              </a:lnSpc>
              <a:buFont typeface="Arial" panose="020B0604020202020204" pitchFamily="34" charset="0"/>
              <a:buChar char="​"/>
              <a:defRPr sz="1800" b="0">
                <a:solidFill>
                  <a:schemeClr val="bg1"/>
                </a:solidFill>
              </a:defRPr>
            </a:lvl2pPr>
            <a:lvl3pPr marL="0" indent="0">
              <a:lnSpc>
                <a:spcPct val="85000"/>
              </a:lnSpc>
              <a:buFont typeface="Arial" panose="020B0604020202020204" pitchFamily="34" charset="0"/>
              <a:buNone/>
              <a:defRPr sz="1800" b="0">
                <a:solidFill>
                  <a:schemeClr val="bg1"/>
                </a:solidFill>
              </a:defRPr>
            </a:lvl3pPr>
            <a:lvl4pPr marL="0" indent="0">
              <a:lnSpc>
                <a:spcPct val="85000"/>
              </a:lnSpc>
              <a:buFont typeface="Arial" panose="020B0604020202020204" pitchFamily="34" charset="0"/>
              <a:buNone/>
              <a:defRPr sz="1800" b="0">
                <a:solidFill>
                  <a:schemeClr val="bg1"/>
                </a:solidFill>
              </a:defRPr>
            </a:lvl4pPr>
            <a:lvl5pPr marL="0" indent="0">
              <a:lnSpc>
                <a:spcPct val="85000"/>
              </a:lnSpc>
              <a:buFont typeface="Arial" panose="020B0604020202020204" pitchFamily="34" charset="0"/>
              <a:buNone/>
              <a:defRPr sz="1800" b="0">
                <a:solidFill>
                  <a:schemeClr val="bg1"/>
                </a:solidFill>
              </a:defRPr>
            </a:lvl5pPr>
          </a:lstStyle>
          <a:p>
            <a:pPr lvl="0"/>
            <a:r>
              <a:rPr lang="en-US" dirty="0" smtClean="0"/>
              <a:t>Click to edit Master text styles</a:t>
            </a:r>
          </a:p>
          <a:p>
            <a:pPr lvl="1"/>
            <a:endParaRPr lang="en-US" dirty="0" smtClean="0"/>
          </a:p>
        </p:txBody>
      </p:sp>
      <p:sp>
        <p:nvSpPr>
          <p:cNvPr id="24" name="Rectangle 23"/>
          <p:cNvSpPr/>
          <p:nvPr userDrawn="1"/>
        </p:nvSpPr>
        <p:spPr>
          <a:xfrm>
            <a:off x="-1" y="6554385"/>
            <a:ext cx="9150955" cy="311862"/>
          </a:xfrm>
          <a:prstGeom prst="rect">
            <a:avLst/>
          </a:prstGeom>
          <a:solidFill>
            <a:schemeClr val="bg1"/>
          </a:solidFill>
          <a:ln>
            <a:noFill/>
          </a:ln>
          <a:effectLst/>
        </p:spPr>
        <p:style>
          <a:lnRef idx="1">
            <a:schemeClr val="accent2"/>
          </a:lnRef>
          <a:fillRef idx="3">
            <a:schemeClr val="accent2"/>
          </a:fillRef>
          <a:effectRef idx="2">
            <a:schemeClr val="accent2"/>
          </a:effectRef>
          <a:fontRef idx="minor">
            <a:schemeClr val="lt1"/>
          </a:fontRef>
        </p:style>
        <p:txBody>
          <a:bodyPr lIns="0" tIns="91440" rIns="0" bIns="91440" rtlCol="0" anchor="ctr"/>
          <a:lstStyle/>
          <a:p>
            <a:pPr algn="ctr">
              <a:lnSpc>
                <a:spcPct val="95000"/>
              </a:lnSpc>
            </a:pPr>
            <a:endParaRPr lang="en-US" sz="1400" smtClean="0"/>
          </a:p>
        </p:txBody>
      </p:sp>
      <p:sp>
        <p:nvSpPr>
          <p:cNvPr id="12"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tx1">
                    <a:lumMod val="65000"/>
                    <a:lumOff val="35000"/>
                  </a:schemeClr>
                </a:solidFill>
                <a:latin typeface="Calibri"/>
                <a:cs typeface="Calibri"/>
              </a:defRPr>
            </a:lvl1pPr>
          </a:lstStyle>
          <a:p>
            <a:pPr>
              <a:defRPr/>
            </a:pPr>
            <a:r>
              <a:rPr lang="en-US" smtClean="0"/>
              <a:t>Actuate Corporation © 2014</a:t>
            </a:r>
          </a:p>
        </p:txBody>
      </p:sp>
      <p:sp>
        <p:nvSpPr>
          <p:cNvPr id="13"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tx1">
                    <a:lumMod val="65000"/>
                    <a:lumOff val="35000"/>
                  </a:schemeClr>
                </a:solidFill>
                <a:latin typeface="Calibri"/>
                <a:cs typeface="Calibri"/>
              </a:defRPr>
            </a:lvl1pPr>
          </a:lstStyle>
          <a:p>
            <a:fld id="{2FDC03B3-C813-4740-AC54-1DFF1500E310}" type="slidenum">
              <a:rPr lang="en-US" smtClean="0"/>
              <a:pPr/>
              <a:t>‹#›</a:t>
            </a:fld>
            <a:r>
              <a:rPr lang="en-US" smtClean="0"/>
              <a:t> </a:t>
            </a:r>
            <a:endParaRPr lang="en-US"/>
          </a:p>
        </p:txBody>
      </p:sp>
      <p:cxnSp>
        <p:nvCxnSpPr>
          <p:cNvPr id="15" name="Straight Connector 14"/>
          <p:cNvCxnSpPr/>
          <p:nvPr userDrawn="1"/>
        </p:nvCxnSpPr>
        <p:spPr>
          <a:xfrm rot="5400000">
            <a:off x="8653723" y="6702227"/>
            <a:ext cx="119857" cy="1191"/>
          </a:xfrm>
          <a:prstGeom prst="line">
            <a:avLst/>
          </a:prstGeom>
          <a:ln w="9525" cap="flat" cmpd="sng" algn="ctr">
            <a:solidFill>
              <a:schemeClr val="tx1">
                <a:lumMod val="65000"/>
                <a:lumOff val="3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4" name="Picture 13" descr="actuate-logo.png"/>
          <p:cNvPicPr>
            <a:picLocks noChangeAspect="1"/>
          </p:cNvPicPr>
          <p:nvPr userDrawn="1"/>
        </p:nvPicPr>
        <p:blipFill>
          <a:blip r:embed="rId2" cstate="screen">
            <a:lum bright="100000" contrast="100000"/>
            <a:extLst>
              <a:ext uri="{28A0092B-C50C-407E-A947-70E740481C1C}">
                <a14:useLocalDpi xmlns:a14="http://schemas.microsoft.com/office/drawing/2010/main"/>
              </a:ext>
            </a:extLst>
          </a:blip>
          <a:stretch>
            <a:fillRect/>
          </a:stretch>
        </p:blipFill>
        <p:spPr>
          <a:xfrm>
            <a:off x="290328" y="387555"/>
            <a:ext cx="3650144" cy="914400"/>
          </a:xfrm>
          <a:prstGeom prst="rect">
            <a:avLst/>
          </a:prstGeom>
        </p:spPr>
      </p:pic>
      <p:pic>
        <p:nvPicPr>
          <p:cNvPr id="20" name="Picture 19" descr="Actuate_Logo-2-11-no-tag.png"/>
          <p:cNvPicPr>
            <a:picLocks/>
          </p:cNvPicPr>
          <p:nvPr userDrawn="1"/>
        </p:nvPicPr>
        <p:blipFill>
          <a:blip r:embed="rId3" cstate="screen">
            <a:lum/>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341539943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2000"/>
                            </p:stCondLst>
                            <p:childTnLst>
                              <p:par>
                                <p:cTn id="9" presetID="22" presetClass="entr" presetSubtype="2" fill="hold" grpId="0" nodeType="afterEffect">
                                  <p:stCondLst>
                                    <p:cond delay="1000"/>
                                  </p:stCondLst>
                                  <p:childTnLst>
                                    <p:set>
                                      <p:cBhvr>
                                        <p:cTn id="10" dur="1" fill="hold">
                                          <p:stCondLst>
                                            <p:cond delay="0"/>
                                          </p:stCondLst>
                                        </p:cTn>
                                        <p:tgtEl>
                                          <p:spTgt spid="23">
                                            <p:txEl>
                                              <p:pRg st="0" end="0"/>
                                            </p:txEl>
                                          </p:spTgt>
                                        </p:tgtEl>
                                        <p:attrNameLst>
                                          <p:attrName>style.visibility</p:attrName>
                                        </p:attrNameLst>
                                      </p:cBhvr>
                                      <p:to>
                                        <p:strVal val="visible"/>
                                      </p:to>
                                    </p:set>
                                    <p:animEffect transition="in" filter="wipe(right)">
                                      <p:cBhvr>
                                        <p:cTn id="11"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xmlns:p14="http://schemas.microsoft.com/office/powerpoint/2010/main" presetID="22" presetClass="entr" presetSubtype="2" fill="hold" nodeType="after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wipe(right)">
                      <p:cBhvr>
                        <p:cTn dur="1000"/>
                        <p:tgtEl>
                          <p:spTgt spid="23"/>
                        </p:tgtEl>
                      </p:cBhvr>
                    </p:animEffect>
                  </p:childTnLst>
                </p:cTn>
              </p:par>
            </p:tnLst>
          </p:tmpl>
          <p:tmpl lvl="2">
            <p:tnLst>
              <p:par>
                <p:cTn xmlns:p14="http://schemas.microsoft.com/office/powerpoint/2010/main" presetID="22" presetClass="entr" presetSubtype="4"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ext Placeholder 2"/>
          <p:cNvSpPr>
            <a:spLocks noGrp="1"/>
          </p:cNvSpPr>
          <p:nvPr>
            <p:ph type="body" idx="10" hasCustomPrompt="1"/>
          </p:nvPr>
        </p:nvSpPr>
        <p:spPr bwMode="gray">
          <a:xfrm>
            <a:off x="281251" y="1106416"/>
            <a:ext cx="8574733" cy="400110"/>
          </a:xfrm>
          <a:noFill/>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sz="20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2" name="Title 1"/>
          <p:cNvSpPr>
            <a:spLocks noGrp="1"/>
          </p:cNvSpPr>
          <p:nvPr>
            <p:ph type="title"/>
          </p:nvPr>
        </p:nvSpPr>
        <p:spPr>
          <a:xfrm>
            <a:off x="281251" y="193674"/>
            <a:ext cx="8574733" cy="904794"/>
          </a:xfrm>
        </p:spPr>
        <p:txBody>
          <a:bodyPr lIns="0"/>
          <a:lstStyle/>
          <a:p>
            <a:r>
              <a:rPr lang="en-US" dirty="0" smtClean="0"/>
              <a:t>Click to edit Master title style</a:t>
            </a:r>
            <a:endParaRPr lang="en-US" dirty="0"/>
          </a:p>
        </p:txBody>
      </p:sp>
      <p:sp>
        <p:nvSpPr>
          <p:cNvPr id="48" name="Content Placeholder 3"/>
          <p:cNvSpPr>
            <a:spLocks noGrp="1"/>
          </p:cNvSpPr>
          <p:nvPr>
            <p:ph sz="quarter" idx="14"/>
          </p:nvPr>
        </p:nvSpPr>
        <p:spPr>
          <a:xfrm>
            <a:off x="281061" y="1733550"/>
            <a:ext cx="8574733" cy="4479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Slide Number Placeholder 26"/>
          <p:cNvSpPr>
            <a:spLocks noGrp="1"/>
          </p:cNvSpPr>
          <p:nvPr>
            <p:ph type="sldNum" sz="quarter" idx="16"/>
          </p:nvPr>
        </p:nvSpPr>
        <p:spPr/>
        <p:txBody>
          <a:bodyPr/>
          <a:lstStyle/>
          <a:p>
            <a:fld id="{2FDC03B3-C813-4740-AC54-1DFF1500E310}" type="slidenum">
              <a:rPr lang="en-US" smtClean="0"/>
              <a:pPr/>
              <a:t>‹#›</a:t>
            </a:fld>
            <a:r>
              <a:rPr lang="en-US" smtClean="0"/>
              <a:t> </a:t>
            </a:r>
            <a:endParaRPr lang="en-US"/>
          </a:p>
        </p:txBody>
      </p:sp>
      <p:sp>
        <p:nvSpPr>
          <p:cNvPr id="28" name="Footer Placeholder 27"/>
          <p:cNvSpPr>
            <a:spLocks noGrp="1"/>
          </p:cNvSpPr>
          <p:nvPr>
            <p:ph type="ftr" sz="quarter" idx="17"/>
          </p:nvPr>
        </p:nvSpPr>
        <p:spPr/>
        <p:txBody>
          <a:bodyPr/>
          <a:lstStyle/>
          <a:p>
            <a:pPr>
              <a:defRPr/>
            </a:pPr>
            <a:r>
              <a:rPr lang="en-US" smtClean="0"/>
              <a:t>Actuate Corporation © 2014</a:t>
            </a:r>
          </a:p>
        </p:txBody>
      </p:sp>
    </p:spTree>
    <p:extLst>
      <p:ext uri="{BB962C8B-B14F-4D97-AF65-F5344CB8AC3E}">
        <p14:creationId xmlns:p14="http://schemas.microsoft.com/office/powerpoint/2010/main" val="31762825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5" name="Content Placeholder 39"/>
          <p:cNvSpPr>
            <a:spLocks noGrp="1"/>
          </p:cNvSpPr>
          <p:nvPr>
            <p:ph sz="quarter" idx="15"/>
          </p:nvPr>
        </p:nvSpPr>
        <p:spPr bwMode="gray">
          <a:xfrm>
            <a:off x="281062" y="1733421"/>
            <a:ext cx="4178287" cy="4480054"/>
          </a:xfrm>
        </p:spPr>
        <p:txBody>
          <a:bodyPr l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chemeClr val="accent1">
                    <a:lumMod val="75000"/>
                  </a:schemeClr>
                </a:solidFill>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3" name="Title 2"/>
          <p:cNvSpPr>
            <a:spLocks noGrp="1"/>
          </p:cNvSpPr>
          <p:nvPr>
            <p:ph type="title"/>
          </p:nvPr>
        </p:nvSpPr>
        <p:spPr/>
        <p:txBody>
          <a:bodyPr/>
          <a:lstStyle/>
          <a:p>
            <a:r>
              <a:rPr lang="en-US" dirty="0" smtClean="0"/>
              <a:t>Click to edit Master title style</a:t>
            </a:r>
            <a:endParaRPr lang="en-US" dirty="0"/>
          </a:p>
        </p:txBody>
      </p:sp>
      <p:sp>
        <p:nvSpPr>
          <p:cNvPr id="83" name="Content Placeholder 3"/>
          <p:cNvSpPr>
            <a:spLocks noGrp="1"/>
          </p:cNvSpPr>
          <p:nvPr>
            <p:ph sz="quarter" idx="14"/>
          </p:nvPr>
        </p:nvSpPr>
        <p:spPr>
          <a:xfrm>
            <a:off x="4681697" y="1733550"/>
            <a:ext cx="4178974" cy="4479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Slide Number Placeholder 20"/>
          <p:cNvSpPr>
            <a:spLocks noGrp="1"/>
          </p:cNvSpPr>
          <p:nvPr>
            <p:ph type="sldNum" sz="quarter" idx="17"/>
          </p:nvPr>
        </p:nvSpPr>
        <p:spPr/>
        <p:txBody>
          <a:bodyPr/>
          <a:lstStyle/>
          <a:p>
            <a:fld id="{2FDC03B3-C813-4740-AC54-1DFF1500E310}" type="slidenum">
              <a:rPr lang="en-US" smtClean="0"/>
              <a:pPr/>
              <a:t>‹#›</a:t>
            </a:fld>
            <a:r>
              <a:rPr lang="en-US" smtClean="0"/>
              <a:t> </a:t>
            </a:r>
            <a:endParaRPr lang="en-US"/>
          </a:p>
        </p:txBody>
      </p:sp>
      <p:sp>
        <p:nvSpPr>
          <p:cNvPr id="27" name="Footer Placeholder 26"/>
          <p:cNvSpPr>
            <a:spLocks noGrp="1"/>
          </p:cNvSpPr>
          <p:nvPr>
            <p:ph type="ftr" sz="quarter" idx="18"/>
          </p:nvPr>
        </p:nvSpPr>
        <p:spPr/>
        <p:txBody>
          <a:bodyPr/>
          <a:lstStyle/>
          <a:p>
            <a:pPr>
              <a:defRPr/>
            </a:pPr>
            <a:r>
              <a:rPr lang="en-US" smtClean="0"/>
              <a:t>Actuate Corporation © 2014</a:t>
            </a:r>
          </a:p>
        </p:txBody>
      </p:sp>
    </p:spTree>
    <p:extLst>
      <p:ext uri="{BB962C8B-B14F-4D97-AF65-F5344CB8AC3E}">
        <p14:creationId xmlns:p14="http://schemas.microsoft.com/office/powerpoint/2010/main" val="29588392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s">
    <p:spTree>
      <p:nvGrpSpPr>
        <p:cNvPr id="1" name=""/>
        <p:cNvGrpSpPr/>
        <p:nvPr/>
      </p:nvGrpSpPr>
      <p:grpSpPr>
        <a:xfrm>
          <a:off x="0" y="0"/>
          <a:ext cx="0" cy="0"/>
          <a:chOff x="0" y="0"/>
          <a:chExt cx="0" cy="0"/>
        </a:xfrm>
      </p:grpSpPr>
      <p:sp>
        <p:nvSpPr>
          <p:cNvPr id="20" name="Picture Placeholder 19"/>
          <p:cNvSpPr>
            <a:spLocks noGrp="1"/>
          </p:cNvSpPr>
          <p:nvPr>
            <p:ph type="pic" sz="quarter" idx="16"/>
          </p:nvPr>
        </p:nvSpPr>
        <p:spPr>
          <a:xfrm>
            <a:off x="0" y="0"/>
            <a:ext cx="9144000" cy="6858000"/>
          </a:xfrm>
          <a:gradFill flip="none" rotWithShape="1">
            <a:gsLst>
              <a:gs pos="0">
                <a:schemeClr val="bg2">
                  <a:lumMod val="60000"/>
                  <a:lumOff val="40000"/>
                </a:schemeClr>
              </a:gs>
              <a:gs pos="100000">
                <a:schemeClr val="bg2">
                  <a:lumMod val="75000"/>
                </a:schemeClr>
              </a:gs>
            </a:gsLst>
            <a:lin ang="5400000" scaled="0"/>
            <a:tileRect/>
          </a:gradFill>
          <a:ln>
            <a:noFill/>
          </a:ln>
        </p:spPr>
        <p:txBody>
          <a:bodyPr lIns="91440" tIns="0" rIns="91440" anchor="ctr"/>
          <a:lstStyle>
            <a:lvl1pPr algn="ctr">
              <a:buFontTx/>
              <a:buNone/>
              <a:defRPr/>
            </a:lvl1pPr>
          </a:lstStyle>
          <a:p>
            <a:endParaRPr lang="en-US"/>
          </a:p>
        </p:txBody>
      </p:sp>
      <p:sp>
        <p:nvSpPr>
          <p:cNvPr id="49"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3" name="Title 2"/>
          <p:cNvSpPr>
            <a:spLocks noGrp="1"/>
          </p:cNvSpPr>
          <p:nvPr>
            <p:ph type="title" hasCustomPrompt="1"/>
          </p:nvPr>
        </p:nvSpPr>
        <p:spPr/>
        <p:txBody>
          <a:bodyPr/>
          <a:lstStyle>
            <a:lvl1pPr>
              <a:defRPr lang="en-US" sz="3000" b="1" i="0" kern="1200" dirty="0">
                <a:solidFill>
                  <a:srgbClr val="FFFFFF"/>
                </a:solidFill>
                <a:effectLst>
                  <a:outerShdw blurRad="12700" dist="12700" dir="2700000">
                    <a:srgbClr val="000000">
                      <a:alpha val="15000"/>
                    </a:srgbClr>
                  </a:outerShdw>
                </a:effectLst>
                <a:latin typeface="Calibri Light"/>
                <a:ea typeface="+mn-ea"/>
                <a:cs typeface="Calibri Light"/>
              </a:defRPr>
            </a:lvl1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Verticals</a:t>
            </a:r>
            <a:endParaRPr lang="en-US" dirty="0"/>
          </a:p>
        </p:txBody>
      </p:sp>
      <p:sp>
        <p:nvSpPr>
          <p:cNvPr id="23" name="Text Placeholder 22"/>
          <p:cNvSpPr>
            <a:spLocks noGrp="1"/>
          </p:cNvSpPr>
          <p:nvPr>
            <p:ph type="body" sz="quarter" idx="17"/>
          </p:nvPr>
        </p:nvSpPr>
        <p:spPr>
          <a:xfrm>
            <a:off x="281061" y="1627928"/>
            <a:ext cx="8569969" cy="1356572"/>
          </a:xfrm>
          <a:ln>
            <a:noFill/>
          </a:ln>
        </p:spPr>
        <p:txBody>
          <a:bodyPr lIns="0" rIns="0" bIns="731520" anchor="t" anchorCtr="0"/>
          <a:lstStyle>
            <a:lvl1pPr marL="0" indent="0" algn="l">
              <a:buFontTx/>
              <a:buNone/>
              <a:defRPr lang="en-US" sz="2600" b="1"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algn="ctr">
              <a:buFontTx/>
              <a:buNone/>
              <a:defRPr>
                <a:solidFill>
                  <a:srgbClr val="FFFFFF"/>
                </a:solidFill>
              </a:defRPr>
            </a:lvl2pPr>
            <a:lvl3pPr algn="ctr">
              <a:buFontTx/>
              <a:buNone/>
              <a:defRPr>
                <a:solidFill>
                  <a:srgbClr val="FFFFFF"/>
                </a:solidFill>
              </a:defRPr>
            </a:lvl3pPr>
            <a:lvl4pPr algn="ctr">
              <a:buFontTx/>
              <a:buNone/>
              <a:defRPr>
                <a:solidFill>
                  <a:srgbClr val="FFFFFF"/>
                </a:solidFill>
              </a:defRPr>
            </a:lvl4pPr>
            <a:lvl5pPr algn="ctr">
              <a:buFontTx/>
              <a:buNone/>
              <a:defRPr>
                <a:solidFill>
                  <a:srgbClr val="FFFFFF"/>
                </a:solidFill>
              </a:defRPr>
            </a:lvl5pPr>
          </a:lstStyle>
          <a:p>
            <a:pPr marL="0" lvl="0" indent="0" algn="l" defTabSz="914400" rtl="0" eaLnBrk="1" latinLnBrk="0" hangingPunct="1">
              <a:lnSpc>
                <a:spcPct val="95000"/>
              </a:lnSpc>
              <a:spcBef>
                <a:spcPts val="1200"/>
              </a:spcBef>
              <a:spcAft>
                <a:spcPts val="400"/>
              </a:spcAft>
              <a:buClr>
                <a:schemeClr val="accent1"/>
              </a:buClr>
              <a:buFontTx/>
              <a:buNone/>
            </a:pPr>
            <a:r>
              <a:rPr lang="en-US" dirty="0" smtClean="0"/>
              <a:t>Click to edit Master text styles</a:t>
            </a:r>
          </a:p>
        </p:txBody>
      </p:sp>
      <p:sp>
        <p:nvSpPr>
          <p:cNvPr id="11"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bg1"/>
                </a:solidFill>
                <a:latin typeface="Calibri"/>
                <a:cs typeface="Calibri"/>
              </a:defRPr>
            </a:lvl1pPr>
          </a:lstStyle>
          <a:p>
            <a:pPr>
              <a:defRPr/>
            </a:pPr>
            <a:r>
              <a:rPr lang="en-US" smtClean="0"/>
              <a:t>Actuate Corporation © 2014</a:t>
            </a:r>
          </a:p>
        </p:txBody>
      </p:sp>
      <p:sp>
        <p:nvSpPr>
          <p:cNvPr id="12"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bg1"/>
                </a:solidFill>
                <a:latin typeface="Calibri"/>
                <a:cs typeface="Calibri"/>
              </a:defRPr>
            </a:lvl1pPr>
          </a:lstStyle>
          <a:p>
            <a:fld id="{2FDC03B3-C813-4740-AC54-1DFF1500E310}" type="slidenum">
              <a:rPr lang="en-US" smtClean="0"/>
              <a:pPr/>
              <a:t>‹#›</a:t>
            </a:fld>
            <a:r>
              <a:rPr lang="en-US" smtClean="0"/>
              <a:t> </a:t>
            </a:r>
            <a:endParaRPr lang="en-US"/>
          </a:p>
        </p:txBody>
      </p:sp>
      <p:cxnSp>
        <p:nvCxnSpPr>
          <p:cNvPr id="13" name="Straight Connector 12"/>
          <p:cNvCxnSpPr/>
          <p:nvPr userDrawn="1"/>
        </p:nvCxnSpPr>
        <p:spPr>
          <a:xfrm rot="5400000">
            <a:off x="8653723" y="6702227"/>
            <a:ext cx="119857" cy="1191"/>
          </a:xfrm>
          <a:prstGeom prst="line">
            <a:avLst/>
          </a:prstGeom>
          <a:ln w="9525"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8"/>
          </p:nvPr>
        </p:nvSpPr>
        <p:spPr>
          <a:xfrm>
            <a:off x="666924" y="2997200"/>
            <a:ext cx="3649025" cy="3403600"/>
          </a:xfrm>
        </p:spPr>
        <p:txBody>
          <a:bodyPr wrap="square"/>
          <a:lstStyle>
            <a:lvl1pPr>
              <a:buClrTx/>
              <a:defRPr>
                <a:solidFill>
                  <a:srgbClr val="FFFFFF"/>
                </a:solidFill>
                <a:effectLst>
                  <a:outerShdw blurRad="12700" dist="12700" dir="2700000">
                    <a:srgbClr val="000000">
                      <a:alpha val="15000"/>
                    </a:srgbClr>
                  </a:outerShdw>
                </a:effectLst>
              </a:defRPr>
            </a:lvl1pPr>
            <a:lvl2pPr>
              <a:buClrTx/>
              <a:defRPr>
                <a:solidFill>
                  <a:srgbClr val="FFFFFF"/>
                </a:solidFill>
                <a:effectLst>
                  <a:outerShdw blurRad="12700" dist="12700" dir="2700000">
                    <a:srgbClr val="000000">
                      <a:alpha val="15000"/>
                    </a:srgbClr>
                  </a:outerShdw>
                </a:effectLst>
              </a:defRPr>
            </a:lvl2pPr>
            <a:lvl3pPr>
              <a:buClrTx/>
              <a:defRPr>
                <a:solidFill>
                  <a:srgbClr val="FFFFFF"/>
                </a:solidFill>
                <a:effectLst>
                  <a:outerShdw blurRad="12700" dist="12700" dir="2700000">
                    <a:srgbClr val="000000">
                      <a:alpha val="15000"/>
                    </a:srgbClr>
                  </a:outerShdw>
                </a:effectLst>
              </a:defRPr>
            </a:lvl3pPr>
            <a:lvl4pPr>
              <a:buClrTx/>
              <a:defRPr>
                <a:solidFill>
                  <a:srgbClr val="FFFFFF"/>
                </a:solidFill>
                <a:effectLst>
                  <a:outerShdw blurRad="12700" dist="12700" dir="2700000">
                    <a:srgbClr val="000000">
                      <a:alpha val="15000"/>
                    </a:srgbClr>
                  </a:outerShdw>
                </a:effectLst>
              </a:defRPr>
            </a:lvl4pPr>
            <a:lvl5pPr>
              <a:buClrTx/>
              <a:defRPr>
                <a:solidFill>
                  <a:srgbClr val="FFFFFF"/>
                </a:solidFill>
                <a:effectLst>
                  <a:outerShdw blurRad="12700" dist="12700" dir="2700000">
                    <a:srgbClr val="000000">
                      <a:alpha val="15000"/>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Actuate_Logo-2-11-no-tag.png"/>
          <p:cNvPicPr>
            <a:picLocks/>
          </p:cNvPicPr>
          <p:nvPr userDrawn="1"/>
        </p:nvPicPr>
        <p:blipFill>
          <a:blip r:embed="rId2" cstate="screen">
            <a:lum bright="100000"/>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29588392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s - Financial">
    <p:spTree>
      <p:nvGrpSpPr>
        <p:cNvPr id="1" name=""/>
        <p:cNvGrpSpPr/>
        <p:nvPr/>
      </p:nvGrpSpPr>
      <p:grpSpPr>
        <a:xfrm>
          <a:off x="0" y="0"/>
          <a:ext cx="0" cy="0"/>
          <a:chOff x="0" y="0"/>
          <a:chExt cx="0" cy="0"/>
        </a:xfrm>
      </p:grpSpPr>
      <p:pic>
        <p:nvPicPr>
          <p:cNvPr id="19" name="Picture Placeholder 12" descr="iStock_000017525851Medium.jpg"/>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1"/>
            <a:ext cx="9144000" cy="6858001"/>
          </a:xfrm>
          <a:prstGeom prst="rect">
            <a:avLst/>
          </a:prstGeom>
          <a:gradFill flip="none" rotWithShape="1">
            <a:gsLst>
              <a:gs pos="0">
                <a:schemeClr val="bg2">
                  <a:lumMod val="60000"/>
                  <a:lumOff val="40000"/>
                </a:schemeClr>
              </a:gs>
              <a:gs pos="100000">
                <a:schemeClr val="bg2">
                  <a:lumMod val="75000"/>
                </a:schemeClr>
              </a:gs>
            </a:gsLst>
            <a:lin ang="5400000" scaled="0"/>
            <a:tileRect/>
          </a:gradFill>
          <a:ln>
            <a:noFill/>
          </a:ln>
        </p:spPr>
      </p:pic>
      <p:sp>
        <p:nvSpPr>
          <p:cNvPr id="21" name="Rectangle 20"/>
          <p:cNvSpPr/>
          <p:nvPr userDrawn="1"/>
        </p:nvSpPr>
        <p:spPr>
          <a:xfrm>
            <a:off x="1" y="0"/>
            <a:ext cx="9143999" cy="6858000"/>
          </a:xfrm>
          <a:prstGeom prst="rect">
            <a:avLst/>
          </a:prstGeom>
          <a:gradFill flip="none" rotWithShape="1">
            <a:gsLst>
              <a:gs pos="29000">
                <a:schemeClr val="accent1">
                  <a:lumMod val="50000"/>
                  <a:alpha val="0"/>
                </a:schemeClr>
              </a:gs>
              <a:gs pos="100000">
                <a:schemeClr val="accent1">
                  <a:lumMod val="50000"/>
                </a:schemeClr>
              </a:gs>
              <a:gs pos="55000">
                <a:schemeClr val="accent1">
                  <a:lumMod val="50000"/>
                  <a:alpha val="79000"/>
                </a:schemeClr>
              </a:gs>
            </a:gsLst>
            <a:path path="circle">
              <a:fillToRect l="100000" t="100000"/>
            </a:path>
            <a:tileRect r="-100000" b="-100000"/>
          </a:gradFill>
          <a:ln w="6350" cap="flat" cmpd="sng" algn="ctr">
            <a:noFill/>
            <a:prstDash val="solid"/>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lstStyle/>
          <a:p>
            <a:pPr algn="ctr">
              <a:lnSpc>
                <a:spcPct val="95000"/>
              </a:lnSpc>
            </a:pPr>
            <a:endParaRPr lang="en-US" sz="1400" smtClean="0"/>
          </a:p>
        </p:txBody>
      </p:sp>
      <p:pic>
        <p:nvPicPr>
          <p:cNvPr id="22" name="Picture 21" descr="blue-footer-fade.png"/>
          <p:cNvPicPr>
            <a:picLocks/>
          </p:cNvPicPr>
          <p:nvPr userDrawn="1"/>
        </p:nvPicPr>
        <p:blipFill>
          <a:blip r:embed="rId3"/>
          <a:stretch>
            <a:fillRect/>
          </a:stretch>
        </p:blipFill>
        <p:spPr>
          <a:xfrm>
            <a:off x="0" y="6547104"/>
            <a:ext cx="9144000" cy="310896"/>
          </a:xfrm>
          <a:prstGeom prst="rect">
            <a:avLst/>
          </a:prstGeom>
        </p:spPr>
      </p:pic>
      <p:sp>
        <p:nvSpPr>
          <p:cNvPr id="49"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3" name="Title 2"/>
          <p:cNvSpPr>
            <a:spLocks noGrp="1"/>
          </p:cNvSpPr>
          <p:nvPr>
            <p:ph type="title" hasCustomPrompt="1"/>
          </p:nvPr>
        </p:nvSpPr>
        <p:spPr/>
        <p:txBody>
          <a:bodyPr/>
          <a:lstStyle>
            <a:lvl1pPr>
              <a:defRPr lang="en-US" sz="3000" b="1" i="0" kern="1200" dirty="0">
                <a:solidFill>
                  <a:srgbClr val="FFFFFF"/>
                </a:solidFill>
                <a:effectLst>
                  <a:outerShdw blurRad="12700" dist="12700" dir="2700000">
                    <a:srgbClr val="000000">
                      <a:alpha val="15000"/>
                    </a:srgbClr>
                  </a:outerShdw>
                </a:effectLst>
                <a:latin typeface="Calibri Light"/>
                <a:ea typeface="+mn-ea"/>
                <a:cs typeface="Calibri Light"/>
              </a:defRPr>
            </a:lvl1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Verticals</a:t>
            </a:r>
            <a:endParaRPr lang="en-US" dirty="0"/>
          </a:p>
        </p:txBody>
      </p:sp>
      <p:sp>
        <p:nvSpPr>
          <p:cNvPr id="23" name="Text Placeholder 22"/>
          <p:cNvSpPr>
            <a:spLocks noGrp="1"/>
          </p:cNvSpPr>
          <p:nvPr>
            <p:ph type="body" sz="quarter" idx="17"/>
          </p:nvPr>
        </p:nvSpPr>
        <p:spPr>
          <a:xfrm>
            <a:off x="281061" y="1627928"/>
            <a:ext cx="8569969" cy="1356572"/>
          </a:xfrm>
          <a:ln>
            <a:noFill/>
          </a:ln>
        </p:spPr>
        <p:txBody>
          <a:bodyPr lIns="0" rIns="0" bIns="731520" anchor="t" anchorCtr="0"/>
          <a:lstStyle>
            <a:lvl1pPr marL="0" indent="0" algn="l">
              <a:buFontTx/>
              <a:buNone/>
              <a:defRPr lang="en-US" sz="2600" b="1"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algn="ctr">
              <a:buFontTx/>
              <a:buNone/>
              <a:defRPr>
                <a:solidFill>
                  <a:srgbClr val="FFFFFF"/>
                </a:solidFill>
              </a:defRPr>
            </a:lvl2pPr>
            <a:lvl3pPr algn="ctr">
              <a:buFontTx/>
              <a:buNone/>
              <a:defRPr>
                <a:solidFill>
                  <a:srgbClr val="FFFFFF"/>
                </a:solidFill>
              </a:defRPr>
            </a:lvl3pPr>
            <a:lvl4pPr algn="ctr">
              <a:buFontTx/>
              <a:buNone/>
              <a:defRPr>
                <a:solidFill>
                  <a:srgbClr val="FFFFFF"/>
                </a:solidFill>
              </a:defRPr>
            </a:lvl4pPr>
            <a:lvl5pPr algn="ctr">
              <a:buFontTx/>
              <a:buNone/>
              <a:defRPr>
                <a:solidFill>
                  <a:srgbClr val="FFFFFF"/>
                </a:solidFill>
              </a:defRPr>
            </a:lvl5pPr>
          </a:lstStyle>
          <a:p>
            <a:pPr marL="0" lvl="0" indent="0" algn="l" defTabSz="914400" rtl="0" eaLnBrk="1" latinLnBrk="0" hangingPunct="1">
              <a:lnSpc>
                <a:spcPct val="95000"/>
              </a:lnSpc>
              <a:spcBef>
                <a:spcPts val="1200"/>
              </a:spcBef>
              <a:spcAft>
                <a:spcPts val="400"/>
              </a:spcAft>
              <a:buClr>
                <a:schemeClr val="accent1"/>
              </a:buClr>
              <a:buFontTx/>
              <a:buNone/>
            </a:pPr>
            <a:r>
              <a:rPr lang="en-US" dirty="0" smtClean="0"/>
              <a:t>Click to edit Master text styles</a:t>
            </a:r>
          </a:p>
        </p:txBody>
      </p:sp>
      <p:sp>
        <p:nvSpPr>
          <p:cNvPr id="11"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bg1"/>
                </a:solidFill>
                <a:latin typeface="Calibri"/>
                <a:cs typeface="Calibri"/>
              </a:defRPr>
            </a:lvl1pPr>
          </a:lstStyle>
          <a:p>
            <a:pPr>
              <a:defRPr/>
            </a:pPr>
            <a:r>
              <a:rPr lang="en-US" smtClean="0"/>
              <a:t>Actuate Corporation © 2014</a:t>
            </a:r>
          </a:p>
        </p:txBody>
      </p:sp>
      <p:sp>
        <p:nvSpPr>
          <p:cNvPr id="12"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bg1"/>
                </a:solidFill>
                <a:latin typeface="Calibri"/>
                <a:cs typeface="Calibri"/>
              </a:defRPr>
            </a:lvl1pPr>
          </a:lstStyle>
          <a:p>
            <a:fld id="{2FDC03B3-C813-4740-AC54-1DFF1500E310}" type="slidenum">
              <a:rPr lang="en-US" smtClean="0"/>
              <a:pPr/>
              <a:t>‹#›</a:t>
            </a:fld>
            <a:r>
              <a:rPr lang="en-US" smtClean="0"/>
              <a:t> </a:t>
            </a:r>
            <a:endParaRPr lang="en-US"/>
          </a:p>
        </p:txBody>
      </p:sp>
      <p:cxnSp>
        <p:nvCxnSpPr>
          <p:cNvPr id="13" name="Straight Connector 12"/>
          <p:cNvCxnSpPr/>
          <p:nvPr userDrawn="1"/>
        </p:nvCxnSpPr>
        <p:spPr>
          <a:xfrm rot="5400000">
            <a:off x="8653723" y="6702227"/>
            <a:ext cx="119857" cy="1191"/>
          </a:xfrm>
          <a:prstGeom prst="line">
            <a:avLst/>
          </a:prstGeom>
          <a:ln w="9525"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8"/>
          </p:nvPr>
        </p:nvSpPr>
        <p:spPr>
          <a:xfrm>
            <a:off x="666924" y="2997200"/>
            <a:ext cx="3649406" cy="3403600"/>
          </a:xfrm>
        </p:spPr>
        <p:txBody>
          <a:bodyPr wrap="square"/>
          <a:lstStyle>
            <a:lvl1pPr>
              <a:buClrTx/>
              <a:defRPr>
                <a:solidFill>
                  <a:srgbClr val="FFFFFF"/>
                </a:solidFill>
                <a:effectLst>
                  <a:outerShdw blurRad="12700" dist="12700" dir="2700000">
                    <a:srgbClr val="000000">
                      <a:alpha val="15000"/>
                    </a:srgbClr>
                  </a:outerShdw>
                </a:effectLst>
              </a:defRPr>
            </a:lvl1pPr>
            <a:lvl2pPr>
              <a:buClrTx/>
              <a:defRPr>
                <a:solidFill>
                  <a:srgbClr val="FFFFFF"/>
                </a:solidFill>
                <a:effectLst>
                  <a:outerShdw blurRad="12700" dist="12700" dir="2700000">
                    <a:srgbClr val="000000">
                      <a:alpha val="15000"/>
                    </a:srgbClr>
                  </a:outerShdw>
                </a:effectLst>
              </a:defRPr>
            </a:lvl2pPr>
            <a:lvl3pPr>
              <a:buClrTx/>
              <a:defRPr>
                <a:solidFill>
                  <a:srgbClr val="FFFFFF"/>
                </a:solidFill>
                <a:effectLst>
                  <a:outerShdw blurRad="12700" dist="12700" dir="2700000">
                    <a:srgbClr val="000000">
                      <a:alpha val="15000"/>
                    </a:srgbClr>
                  </a:outerShdw>
                </a:effectLst>
              </a:defRPr>
            </a:lvl3pPr>
            <a:lvl4pPr>
              <a:buClrTx/>
              <a:defRPr>
                <a:solidFill>
                  <a:srgbClr val="FFFFFF"/>
                </a:solidFill>
                <a:effectLst>
                  <a:outerShdw blurRad="12700" dist="12700" dir="2700000">
                    <a:srgbClr val="000000">
                      <a:alpha val="15000"/>
                    </a:srgbClr>
                  </a:outerShdw>
                </a:effectLst>
              </a:defRPr>
            </a:lvl4pPr>
            <a:lvl5pPr>
              <a:buClrTx/>
              <a:defRPr>
                <a:solidFill>
                  <a:srgbClr val="FFFFFF"/>
                </a:solidFill>
                <a:effectLst>
                  <a:outerShdw blurRad="12700" dist="12700" dir="2700000">
                    <a:srgbClr val="000000">
                      <a:alpha val="15000"/>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Actuate_Logo-2-11-no-tag.png"/>
          <p:cNvPicPr>
            <a:picLocks/>
          </p:cNvPicPr>
          <p:nvPr userDrawn="1"/>
        </p:nvPicPr>
        <p:blipFill>
          <a:blip r:embed="rId4" cstate="screen">
            <a:lum bright="100000"/>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29588392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s - Gov">
    <p:spTree>
      <p:nvGrpSpPr>
        <p:cNvPr id="1" name=""/>
        <p:cNvGrpSpPr/>
        <p:nvPr/>
      </p:nvGrpSpPr>
      <p:grpSpPr>
        <a:xfrm>
          <a:off x="0" y="0"/>
          <a:ext cx="0" cy="0"/>
          <a:chOff x="0" y="0"/>
          <a:chExt cx="0" cy="0"/>
        </a:xfrm>
      </p:grpSpPr>
      <p:pic>
        <p:nvPicPr>
          <p:cNvPr id="15" name="Picture Placeholder 17" descr="Capitol-Building-at-Night,-Washington-DC-738081.jpg"/>
          <p:cNvPicPr>
            <a:picLocks/>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1"/>
            <a:ext cx="9144000" cy="6858001"/>
          </a:xfrm>
          <a:prstGeom prst="rect">
            <a:avLst/>
          </a:prstGeom>
          <a:gradFill flip="none" rotWithShape="1">
            <a:gsLst>
              <a:gs pos="0">
                <a:schemeClr val="bg2">
                  <a:lumMod val="60000"/>
                  <a:lumOff val="40000"/>
                </a:schemeClr>
              </a:gs>
              <a:gs pos="100000">
                <a:schemeClr val="bg2">
                  <a:lumMod val="75000"/>
                </a:schemeClr>
              </a:gs>
            </a:gsLst>
            <a:lin ang="5400000" scaled="0"/>
            <a:tileRect/>
          </a:gradFill>
          <a:ln>
            <a:noFill/>
          </a:ln>
        </p:spPr>
      </p:pic>
      <p:sp>
        <p:nvSpPr>
          <p:cNvPr id="17" name="Rectangle 16"/>
          <p:cNvSpPr/>
          <p:nvPr userDrawn="1"/>
        </p:nvSpPr>
        <p:spPr>
          <a:xfrm>
            <a:off x="1" y="0"/>
            <a:ext cx="9143999" cy="6858000"/>
          </a:xfrm>
          <a:prstGeom prst="rect">
            <a:avLst/>
          </a:prstGeom>
          <a:gradFill flip="none" rotWithShape="1">
            <a:gsLst>
              <a:gs pos="37000">
                <a:schemeClr val="accent1">
                  <a:lumMod val="50000"/>
                  <a:alpha val="0"/>
                </a:schemeClr>
              </a:gs>
              <a:gs pos="100000">
                <a:schemeClr val="accent1">
                  <a:lumMod val="50000"/>
                  <a:alpha val="85000"/>
                </a:schemeClr>
              </a:gs>
              <a:gs pos="68000">
                <a:schemeClr val="accent1">
                  <a:lumMod val="50000"/>
                  <a:alpha val="50000"/>
                </a:schemeClr>
              </a:gs>
            </a:gsLst>
            <a:path path="circle">
              <a:fillToRect l="100000" t="100000"/>
            </a:path>
            <a:tileRect r="-100000" b="-100000"/>
          </a:gradFill>
          <a:ln w="6350" cap="flat" cmpd="sng" algn="ctr">
            <a:noFill/>
            <a:prstDash val="solid"/>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lstStyle/>
          <a:p>
            <a:pPr algn="ctr">
              <a:lnSpc>
                <a:spcPct val="95000"/>
              </a:lnSpc>
            </a:pPr>
            <a:endParaRPr lang="en-US" sz="1400" smtClean="0"/>
          </a:p>
        </p:txBody>
      </p:sp>
      <p:pic>
        <p:nvPicPr>
          <p:cNvPr id="18" name="Picture 17" descr="blue-footer-fade.png"/>
          <p:cNvPicPr>
            <a:picLocks/>
          </p:cNvPicPr>
          <p:nvPr userDrawn="1"/>
        </p:nvPicPr>
        <p:blipFill>
          <a:blip r:embed="rId3"/>
          <a:stretch>
            <a:fillRect/>
          </a:stretch>
        </p:blipFill>
        <p:spPr>
          <a:xfrm>
            <a:off x="0" y="6547104"/>
            <a:ext cx="9144000" cy="310896"/>
          </a:xfrm>
          <a:prstGeom prst="rect">
            <a:avLst/>
          </a:prstGeom>
        </p:spPr>
      </p:pic>
      <p:sp>
        <p:nvSpPr>
          <p:cNvPr id="49"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3" name="Title 2"/>
          <p:cNvSpPr>
            <a:spLocks noGrp="1"/>
          </p:cNvSpPr>
          <p:nvPr>
            <p:ph type="title" hasCustomPrompt="1"/>
          </p:nvPr>
        </p:nvSpPr>
        <p:spPr/>
        <p:txBody>
          <a:bodyPr/>
          <a:lstStyle>
            <a:lvl1pPr>
              <a:defRPr lang="en-US" sz="3000" b="1" i="0" kern="1200" baseline="0" dirty="0">
                <a:solidFill>
                  <a:srgbClr val="FFFFFF"/>
                </a:solidFill>
                <a:effectLst>
                  <a:outerShdw blurRad="12700" dist="12700" dir="2700000">
                    <a:srgbClr val="000000">
                      <a:alpha val="15000"/>
                    </a:srgbClr>
                  </a:outerShdw>
                </a:effectLst>
                <a:latin typeface="Calibri Light"/>
                <a:ea typeface="+mn-ea"/>
                <a:cs typeface="Calibri Light"/>
              </a:defRPr>
            </a:lvl1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Verticals</a:t>
            </a:r>
            <a:endParaRPr lang="en-US" dirty="0"/>
          </a:p>
        </p:txBody>
      </p:sp>
      <p:sp>
        <p:nvSpPr>
          <p:cNvPr id="23" name="Text Placeholder 22"/>
          <p:cNvSpPr>
            <a:spLocks noGrp="1"/>
          </p:cNvSpPr>
          <p:nvPr>
            <p:ph type="body" sz="quarter" idx="17"/>
          </p:nvPr>
        </p:nvSpPr>
        <p:spPr>
          <a:xfrm>
            <a:off x="281061" y="1627928"/>
            <a:ext cx="8569969" cy="1356572"/>
          </a:xfrm>
          <a:ln>
            <a:noFill/>
          </a:ln>
        </p:spPr>
        <p:txBody>
          <a:bodyPr lIns="0" rIns="0" bIns="731520" anchor="t" anchorCtr="0"/>
          <a:lstStyle>
            <a:lvl1pPr marL="0" indent="0" algn="l">
              <a:buFontTx/>
              <a:buNone/>
              <a:defRPr lang="en-US" sz="2600" b="1"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algn="ctr">
              <a:buFontTx/>
              <a:buNone/>
              <a:defRPr>
                <a:solidFill>
                  <a:srgbClr val="FFFFFF"/>
                </a:solidFill>
              </a:defRPr>
            </a:lvl2pPr>
            <a:lvl3pPr algn="ctr">
              <a:buFontTx/>
              <a:buNone/>
              <a:defRPr>
                <a:solidFill>
                  <a:srgbClr val="FFFFFF"/>
                </a:solidFill>
              </a:defRPr>
            </a:lvl3pPr>
            <a:lvl4pPr algn="ctr">
              <a:buFontTx/>
              <a:buNone/>
              <a:defRPr>
                <a:solidFill>
                  <a:srgbClr val="FFFFFF"/>
                </a:solidFill>
              </a:defRPr>
            </a:lvl4pPr>
            <a:lvl5pPr algn="ctr">
              <a:buFontTx/>
              <a:buNone/>
              <a:defRPr>
                <a:solidFill>
                  <a:srgbClr val="FFFFFF"/>
                </a:solidFill>
              </a:defRPr>
            </a:lvl5pPr>
          </a:lstStyle>
          <a:p>
            <a:pPr marL="0" lvl="0" indent="0" algn="l" defTabSz="914400" rtl="0" eaLnBrk="1" latinLnBrk="0" hangingPunct="1">
              <a:lnSpc>
                <a:spcPct val="95000"/>
              </a:lnSpc>
              <a:spcBef>
                <a:spcPts val="1200"/>
              </a:spcBef>
              <a:spcAft>
                <a:spcPts val="400"/>
              </a:spcAft>
              <a:buClr>
                <a:schemeClr val="accent1"/>
              </a:buClr>
              <a:buFontTx/>
              <a:buNone/>
            </a:pPr>
            <a:r>
              <a:rPr lang="en-US" dirty="0" smtClean="0"/>
              <a:t>Click to edit Master text styles</a:t>
            </a:r>
          </a:p>
        </p:txBody>
      </p:sp>
      <p:sp>
        <p:nvSpPr>
          <p:cNvPr id="11"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bg1"/>
                </a:solidFill>
                <a:latin typeface="Calibri"/>
                <a:cs typeface="Calibri"/>
              </a:defRPr>
            </a:lvl1pPr>
          </a:lstStyle>
          <a:p>
            <a:pPr>
              <a:defRPr/>
            </a:pPr>
            <a:r>
              <a:rPr lang="en-US" smtClean="0"/>
              <a:t>Actuate Corporation © 2014</a:t>
            </a:r>
          </a:p>
        </p:txBody>
      </p:sp>
      <p:sp>
        <p:nvSpPr>
          <p:cNvPr id="12"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tx1">
                    <a:lumMod val="65000"/>
                    <a:lumOff val="35000"/>
                  </a:schemeClr>
                </a:solidFill>
                <a:latin typeface="Calibri"/>
                <a:cs typeface="Calibri"/>
              </a:defRPr>
            </a:lvl1pPr>
          </a:lstStyle>
          <a:p>
            <a:fld id="{2FDC03B3-C813-4740-AC54-1DFF1500E310}" type="slidenum">
              <a:rPr lang="en-US" smtClean="0"/>
              <a:pPr/>
              <a:t>‹#›</a:t>
            </a:fld>
            <a:r>
              <a:rPr lang="en-US" smtClean="0"/>
              <a:t> </a:t>
            </a:r>
            <a:endParaRPr lang="en-US"/>
          </a:p>
        </p:txBody>
      </p:sp>
      <p:cxnSp>
        <p:nvCxnSpPr>
          <p:cNvPr id="13" name="Straight Connector 12"/>
          <p:cNvCxnSpPr/>
          <p:nvPr userDrawn="1"/>
        </p:nvCxnSpPr>
        <p:spPr>
          <a:xfrm rot="5400000">
            <a:off x="8653723" y="6702227"/>
            <a:ext cx="119857" cy="1191"/>
          </a:xfrm>
          <a:prstGeom prst="line">
            <a:avLst/>
          </a:prstGeom>
          <a:ln w="9525" cap="flat" cmpd="sng" algn="ctr">
            <a:solidFill>
              <a:schemeClr val="tx1">
                <a:lumMod val="65000"/>
                <a:lumOff val="3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8"/>
          </p:nvPr>
        </p:nvSpPr>
        <p:spPr>
          <a:xfrm>
            <a:off x="666924" y="2997200"/>
            <a:ext cx="3649406" cy="3403600"/>
          </a:xfrm>
        </p:spPr>
        <p:txBody>
          <a:bodyPr wrap="square"/>
          <a:lstStyle>
            <a:lvl1pPr>
              <a:buClrTx/>
              <a:defRPr>
                <a:solidFill>
                  <a:srgbClr val="FFFFFF"/>
                </a:solidFill>
                <a:effectLst>
                  <a:outerShdw blurRad="12700" dist="12700" dir="2700000">
                    <a:srgbClr val="000000">
                      <a:alpha val="15000"/>
                    </a:srgbClr>
                  </a:outerShdw>
                </a:effectLst>
              </a:defRPr>
            </a:lvl1pPr>
            <a:lvl2pPr>
              <a:buClrTx/>
              <a:defRPr>
                <a:solidFill>
                  <a:srgbClr val="FFFFFF"/>
                </a:solidFill>
                <a:effectLst>
                  <a:outerShdw blurRad="12700" dist="12700" dir="2700000">
                    <a:srgbClr val="000000">
                      <a:alpha val="15000"/>
                    </a:srgbClr>
                  </a:outerShdw>
                </a:effectLst>
              </a:defRPr>
            </a:lvl2pPr>
            <a:lvl3pPr>
              <a:buClrTx/>
              <a:defRPr>
                <a:solidFill>
                  <a:srgbClr val="FFFFFF"/>
                </a:solidFill>
                <a:effectLst>
                  <a:outerShdw blurRad="12700" dist="12700" dir="2700000">
                    <a:srgbClr val="000000">
                      <a:alpha val="15000"/>
                    </a:srgbClr>
                  </a:outerShdw>
                </a:effectLst>
              </a:defRPr>
            </a:lvl3pPr>
            <a:lvl4pPr>
              <a:buClrTx/>
              <a:defRPr>
                <a:solidFill>
                  <a:srgbClr val="FFFFFF"/>
                </a:solidFill>
                <a:effectLst>
                  <a:outerShdw blurRad="12700" dist="12700" dir="2700000">
                    <a:srgbClr val="000000">
                      <a:alpha val="15000"/>
                    </a:srgbClr>
                  </a:outerShdw>
                </a:effectLst>
              </a:defRPr>
            </a:lvl4pPr>
            <a:lvl5pPr>
              <a:buClrTx/>
              <a:defRPr>
                <a:solidFill>
                  <a:srgbClr val="FFFFFF"/>
                </a:solidFill>
                <a:effectLst>
                  <a:outerShdw blurRad="12700" dist="12700" dir="2700000">
                    <a:srgbClr val="000000">
                      <a:alpha val="15000"/>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 name="Picture 19" descr="Actuate_Logo-2-11-no-tag.png"/>
          <p:cNvPicPr>
            <a:picLocks/>
          </p:cNvPicPr>
          <p:nvPr userDrawn="1"/>
        </p:nvPicPr>
        <p:blipFill>
          <a:blip r:embed="rId4" cstate="screen">
            <a:lum/>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29588392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s - TelCo">
    <p:spTree>
      <p:nvGrpSpPr>
        <p:cNvPr id="1" name=""/>
        <p:cNvGrpSpPr/>
        <p:nvPr/>
      </p:nvGrpSpPr>
      <p:grpSpPr>
        <a:xfrm>
          <a:off x="0" y="0"/>
          <a:ext cx="0" cy="0"/>
          <a:chOff x="0" y="0"/>
          <a:chExt cx="0" cy="0"/>
        </a:xfrm>
      </p:grpSpPr>
      <p:pic>
        <p:nvPicPr>
          <p:cNvPr id="17" name="Picture 16" descr="shutterstock_143300248.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906" y="0"/>
            <a:ext cx="9153144" cy="6870700"/>
          </a:xfrm>
          <a:prstGeom prst="rect">
            <a:avLst/>
          </a:prstGeom>
        </p:spPr>
      </p:pic>
      <p:sp>
        <p:nvSpPr>
          <p:cNvPr id="14" name="Rectangle 13"/>
          <p:cNvSpPr/>
          <p:nvPr userDrawn="1"/>
        </p:nvSpPr>
        <p:spPr>
          <a:xfrm>
            <a:off x="1" y="0"/>
            <a:ext cx="9143999" cy="6858000"/>
          </a:xfrm>
          <a:prstGeom prst="rect">
            <a:avLst/>
          </a:prstGeom>
          <a:gradFill flip="none" rotWithShape="1">
            <a:gsLst>
              <a:gs pos="36000">
                <a:schemeClr val="accent1">
                  <a:lumMod val="50000"/>
                  <a:alpha val="10000"/>
                </a:schemeClr>
              </a:gs>
              <a:gs pos="100000">
                <a:schemeClr val="accent1">
                  <a:lumMod val="50000"/>
                </a:schemeClr>
              </a:gs>
              <a:gs pos="65000">
                <a:schemeClr val="accent1">
                  <a:lumMod val="50000"/>
                  <a:alpha val="79000"/>
                </a:schemeClr>
              </a:gs>
            </a:gsLst>
            <a:path path="circle">
              <a:fillToRect l="100000" t="100000"/>
            </a:path>
            <a:tileRect r="-100000" b="-100000"/>
          </a:gradFill>
          <a:ln w="6350" cap="flat" cmpd="sng" algn="ctr">
            <a:noFill/>
            <a:prstDash val="solid"/>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40" tIns="91440" rIns="91440" bIns="91440" rtlCol="0" anchor="ctr"/>
          <a:lstStyle/>
          <a:p>
            <a:pPr algn="ctr">
              <a:lnSpc>
                <a:spcPct val="95000"/>
              </a:lnSpc>
            </a:pPr>
            <a:endParaRPr lang="en-US" sz="1400" smtClean="0"/>
          </a:p>
        </p:txBody>
      </p:sp>
      <p:pic>
        <p:nvPicPr>
          <p:cNvPr id="18" name="Picture 17" descr="blue-footer-fade.png"/>
          <p:cNvPicPr>
            <a:picLocks/>
          </p:cNvPicPr>
          <p:nvPr userDrawn="1"/>
        </p:nvPicPr>
        <p:blipFill>
          <a:blip r:embed="rId3"/>
          <a:stretch>
            <a:fillRect/>
          </a:stretch>
        </p:blipFill>
        <p:spPr>
          <a:xfrm>
            <a:off x="0" y="6547104"/>
            <a:ext cx="9144000" cy="310896"/>
          </a:xfrm>
          <a:prstGeom prst="rect">
            <a:avLst/>
          </a:prstGeom>
        </p:spPr>
      </p:pic>
      <p:sp>
        <p:nvSpPr>
          <p:cNvPr id="49" name="Text Placeholder 2"/>
          <p:cNvSpPr>
            <a:spLocks noGrp="1"/>
          </p:cNvSpPr>
          <p:nvPr>
            <p:ph type="body" idx="10" hasCustomPrompt="1"/>
          </p:nvPr>
        </p:nvSpPr>
        <p:spPr bwMode="gray">
          <a:xfrm>
            <a:off x="281251" y="1106416"/>
            <a:ext cx="8574733" cy="400110"/>
          </a:xfrm>
        </p:spPr>
        <p:txBody>
          <a:bodyPr lIns="0" anchor="t"/>
          <a:lstStyle>
            <a:lvl1pPr marL="0" indent="0" algn="l" defTabSz="914400" rtl="0" eaLnBrk="1" latinLnBrk="0" hangingPunct="1">
              <a:lnSpc>
                <a:spcPct val="95000"/>
              </a:lnSpc>
              <a:spcBef>
                <a:spcPts val="0"/>
              </a:spcBef>
              <a:spcAft>
                <a:spcPts val="0"/>
              </a:spcAft>
              <a:buClr>
                <a:schemeClr val="accent2"/>
              </a:buClr>
              <a:buFont typeface="Arial"/>
              <a:buNone/>
              <a:defRPr lang="en-US" sz="2000" b="0"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5000"/>
              </a:lnSpc>
              <a:spcBef>
                <a:spcPts val="0"/>
              </a:spcBef>
              <a:spcAft>
                <a:spcPts val="0"/>
              </a:spcAft>
              <a:buClr>
                <a:schemeClr val="accent2"/>
              </a:buClr>
              <a:buFont typeface="Arial"/>
              <a:buNone/>
            </a:pPr>
            <a:r>
              <a:rPr lang="en-US" dirty="0" smtClean="0"/>
              <a:t>Click to edit subtitle</a:t>
            </a:r>
          </a:p>
        </p:txBody>
      </p:sp>
      <p:sp>
        <p:nvSpPr>
          <p:cNvPr id="3" name="Title 2"/>
          <p:cNvSpPr>
            <a:spLocks noGrp="1"/>
          </p:cNvSpPr>
          <p:nvPr>
            <p:ph type="title" hasCustomPrompt="1"/>
          </p:nvPr>
        </p:nvSpPr>
        <p:spPr/>
        <p:txBody>
          <a:bodyPr/>
          <a:lstStyle>
            <a:lvl1pPr>
              <a:defRPr lang="en-US" sz="3000" b="1" i="0" kern="1200" baseline="0" dirty="0">
                <a:solidFill>
                  <a:srgbClr val="FFFFFF"/>
                </a:solidFill>
                <a:effectLst>
                  <a:outerShdw blurRad="12700" dist="12700" dir="2700000">
                    <a:srgbClr val="000000">
                      <a:alpha val="15000"/>
                    </a:srgbClr>
                  </a:outerShdw>
                </a:effectLst>
                <a:latin typeface="Calibri Light"/>
                <a:ea typeface="+mn-ea"/>
                <a:cs typeface="Calibri Light"/>
              </a:defRPr>
            </a:lvl1pPr>
          </a:lstStyle>
          <a:p>
            <a:pPr marL="234950" lvl="0" indent="-234950" algn="l" defTabSz="914400" rtl="0" eaLnBrk="1" latinLnBrk="0" hangingPunct="1">
              <a:lnSpc>
                <a:spcPct val="95000"/>
              </a:lnSpc>
              <a:spcBef>
                <a:spcPts val="1200"/>
              </a:spcBef>
              <a:spcAft>
                <a:spcPts val="400"/>
              </a:spcAft>
              <a:buClr>
                <a:schemeClr val="accent2"/>
              </a:buClr>
              <a:buFontTx/>
              <a:buNone/>
            </a:pPr>
            <a:r>
              <a:rPr lang="en-US" dirty="0" smtClean="0"/>
              <a:t>Verticals</a:t>
            </a:r>
            <a:endParaRPr lang="en-US" dirty="0"/>
          </a:p>
        </p:txBody>
      </p:sp>
      <p:sp>
        <p:nvSpPr>
          <p:cNvPr id="23" name="Text Placeholder 22"/>
          <p:cNvSpPr>
            <a:spLocks noGrp="1"/>
          </p:cNvSpPr>
          <p:nvPr>
            <p:ph type="body" sz="quarter" idx="17"/>
          </p:nvPr>
        </p:nvSpPr>
        <p:spPr>
          <a:xfrm>
            <a:off x="281061" y="1627928"/>
            <a:ext cx="8569969" cy="1356572"/>
          </a:xfrm>
          <a:ln>
            <a:noFill/>
          </a:ln>
        </p:spPr>
        <p:txBody>
          <a:bodyPr lIns="0" rIns="0" bIns="731520" anchor="t" anchorCtr="0"/>
          <a:lstStyle>
            <a:lvl1pPr marL="0" indent="0" algn="l">
              <a:buFontTx/>
              <a:buNone/>
              <a:defRPr lang="en-US" sz="2600" b="1" i="0" kern="1200" dirty="0" smtClean="0">
                <a:solidFill>
                  <a:srgbClr val="FFFFFF"/>
                </a:solidFill>
                <a:effectLst>
                  <a:outerShdw blurRad="12700" dist="12700" dir="2700000">
                    <a:srgbClr val="000000">
                      <a:alpha val="15000"/>
                    </a:srgbClr>
                  </a:outerShdw>
                </a:effectLst>
                <a:latin typeface="Calibri Light"/>
                <a:ea typeface="+mn-ea"/>
                <a:cs typeface="Calibri Light"/>
              </a:defRPr>
            </a:lvl1pPr>
            <a:lvl2pPr algn="ctr">
              <a:buFontTx/>
              <a:buNone/>
              <a:defRPr>
                <a:solidFill>
                  <a:srgbClr val="FFFFFF"/>
                </a:solidFill>
              </a:defRPr>
            </a:lvl2pPr>
            <a:lvl3pPr algn="ctr">
              <a:buFontTx/>
              <a:buNone/>
              <a:defRPr>
                <a:solidFill>
                  <a:srgbClr val="FFFFFF"/>
                </a:solidFill>
              </a:defRPr>
            </a:lvl3pPr>
            <a:lvl4pPr algn="ctr">
              <a:buFontTx/>
              <a:buNone/>
              <a:defRPr>
                <a:solidFill>
                  <a:srgbClr val="FFFFFF"/>
                </a:solidFill>
              </a:defRPr>
            </a:lvl4pPr>
            <a:lvl5pPr algn="ctr">
              <a:buFontTx/>
              <a:buNone/>
              <a:defRPr>
                <a:solidFill>
                  <a:srgbClr val="FFFFFF"/>
                </a:solidFill>
              </a:defRPr>
            </a:lvl5pPr>
          </a:lstStyle>
          <a:p>
            <a:pPr marL="0" lvl="0" indent="0" algn="l" defTabSz="914400" rtl="0" eaLnBrk="1" latinLnBrk="0" hangingPunct="1">
              <a:lnSpc>
                <a:spcPct val="95000"/>
              </a:lnSpc>
              <a:spcBef>
                <a:spcPts val="1200"/>
              </a:spcBef>
              <a:spcAft>
                <a:spcPts val="400"/>
              </a:spcAft>
              <a:buClr>
                <a:schemeClr val="accent1"/>
              </a:buClr>
              <a:buFontTx/>
              <a:buNone/>
            </a:pPr>
            <a:r>
              <a:rPr lang="en-US" dirty="0" smtClean="0"/>
              <a:t>Click to edit Master text styles</a:t>
            </a:r>
          </a:p>
        </p:txBody>
      </p:sp>
      <p:sp>
        <p:nvSpPr>
          <p:cNvPr id="11"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bg1"/>
                </a:solidFill>
                <a:latin typeface="Calibri"/>
                <a:cs typeface="Calibri"/>
              </a:defRPr>
            </a:lvl1pPr>
          </a:lstStyle>
          <a:p>
            <a:pPr>
              <a:defRPr/>
            </a:pPr>
            <a:r>
              <a:rPr lang="en-US" smtClean="0"/>
              <a:t>Actuate Corporation © 2014</a:t>
            </a:r>
          </a:p>
        </p:txBody>
      </p:sp>
      <p:sp>
        <p:nvSpPr>
          <p:cNvPr id="12"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bg1"/>
                </a:solidFill>
                <a:latin typeface="Calibri"/>
                <a:cs typeface="Calibri"/>
              </a:defRPr>
            </a:lvl1pPr>
          </a:lstStyle>
          <a:p>
            <a:fld id="{2FDC03B3-C813-4740-AC54-1DFF1500E310}" type="slidenum">
              <a:rPr lang="en-US" smtClean="0"/>
              <a:pPr/>
              <a:t>‹#›</a:t>
            </a:fld>
            <a:r>
              <a:rPr lang="en-US" smtClean="0"/>
              <a:t> </a:t>
            </a:r>
            <a:endParaRPr lang="en-US"/>
          </a:p>
        </p:txBody>
      </p:sp>
      <p:cxnSp>
        <p:nvCxnSpPr>
          <p:cNvPr id="13" name="Straight Connector 12"/>
          <p:cNvCxnSpPr/>
          <p:nvPr userDrawn="1"/>
        </p:nvCxnSpPr>
        <p:spPr>
          <a:xfrm rot="5400000">
            <a:off x="8653723" y="6702227"/>
            <a:ext cx="119857" cy="1191"/>
          </a:xfrm>
          <a:prstGeom prst="line">
            <a:avLst/>
          </a:prstGeom>
          <a:ln w="9525"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8"/>
          </p:nvPr>
        </p:nvSpPr>
        <p:spPr>
          <a:xfrm>
            <a:off x="666924" y="2997200"/>
            <a:ext cx="3649406" cy="3403600"/>
          </a:xfrm>
        </p:spPr>
        <p:txBody>
          <a:bodyPr wrap="square"/>
          <a:lstStyle>
            <a:lvl1pPr>
              <a:buClrTx/>
              <a:defRPr>
                <a:solidFill>
                  <a:srgbClr val="FFFFFF"/>
                </a:solidFill>
                <a:effectLst>
                  <a:outerShdw blurRad="12700" dist="12700" dir="2700000">
                    <a:srgbClr val="000000">
                      <a:alpha val="15000"/>
                    </a:srgbClr>
                  </a:outerShdw>
                </a:effectLst>
              </a:defRPr>
            </a:lvl1pPr>
            <a:lvl2pPr>
              <a:buClrTx/>
              <a:defRPr>
                <a:solidFill>
                  <a:srgbClr val="FFFFFF"/>
                </a:solidFill>
                <a:effectLst>
                  <a:outerShdw blurRad="12700" dist="12700" dir="2700000">
                    <a:srgbClr val="000000">
                      <a:alpha val="15000"/>
                    </a:srgbClr>
                  </a:outerShdw>
                </a:effectLst>
              </a:defRPr>
            </a:lvl2pPr>
            <a:lvl3pPr>
              <a:buClrTx/>
              <a:defRPr>
                <a:solidFill>
                  <a:srgbClr val="FFFFFF"/>
                </a:solidFill>
                <a:effectLst>
                  <a:outerShdw blurRad="12700" dist="12700" dir="2700000">
                    <a:srgbClr val="000000">
                      <a:alpha val="15000"/>
                    </a:srgbClr>
                  </a:outerShdw>
                </a:effectLst>
              </a:defRPr>
            </a:lvl3pPr>
            <a:lvl4pPr>
              <a:buClrTx/>
              <a:defRPr>
                <a:solidFill>
                  <a:srgbClr val="FFFFFF"/>
                </a:solidFill>
                <a:effectLst>
                  <a:outerShdw blurRad="12700" dist="12700" dir="2700000">
                    <a:srgbClr val="000000">
                      <a:alpha val="15000"/>
                    </a:srgbClr>
                  </a:outerShdw>
                </a:effectLst>
              </a:defRPr>
            </a:lvl4pPr>
            <a:lvl5pPr>
              <a:buClrTx/>
              <a:defRPr>
                <a:solidFill>
                  <a:srgbClr val="FFFFFF"/>
                </a:solidFill>
                <a:effectLst>
                  <a:outerShdw blurRad="12700" dist="12700" dir="2700000">
                    <a:srgbClr val="000000">
                      <a:alpha val="15000"/>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descr="Actuate_Logo-2-11-no-tag.png"/>
          <p:cNvPicPr>
            <a:picLocks/>
          </p:cNvPicPr>
          <p:nvPr userDrawn="1"/>
        </p:nvPicPr>
        <p:blipFill>
          <a:blip r:embed="rId4" cstate="screen">
            <a:lum bright="100000"/>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29588392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1" y="6554385"/>
            <a:ext cx="9150955" cy="311862"/>
          </a:xfrm>
          <a:prstGeom prst="rect">
            <a:avLst/>
          </a:prstGeom>
          <a:gradFill>
            <a:gsLst>
              <a:gs pos="0">
                <a:schemeClr val="accent1"/>
              </a:gs>
              <a:gs pos="100000">
                <a:schemeClr val="accent1">
                  <a:lumMod val="75000"/>
                </a:schemeClr>
              </a:gs>
            </a:gsLst>
          </a:gradFill>
          <a:ln>
            <a:noFill/>
          </a:ln>
          <a:effectLst/>
        </p:spPr>
        <p:style>
          <a:lnRef idx="1">
            <a:schemeClr val="accent2"/>
          </a:lnRef>
          <a:fillRef idx="3">
            <a:schemeClr val="accent2"/>
          </a:fillRef>
          <a:effectRef idx="2">
            <a:schemeClr val="accent2"/>
          </a:effectRef>
          <a:fontRef idx="minor">
            <a:schemeClr val="lt1"/>
          </a:fontRef>
        </p:style>
        <p:txBody>
          <a:bodyPr lIns="0" tIns="91440" rIns="0" bIns="91440" rtlCol="0" anchor="ctr"/>
          <a:lstStyle/>
          <a:p>
            <a:pPr algn="ctr">
              <a:lnSpc>
                <a:spcPct val="95000"/>
              </a:lnSpc>
            </a:pPr>
            <a:endParaRPr lang="en-US" sz="1400" smtClean="0"/>
          </a:p>
        </p:txBody>
      </p:sp>
      <p:sp>
        <p:nvSpPr>
          <p:cNvPr id="2" name="Title Placeholder 1"/>
          <p:cNvSpPr>
            <a:spLocks noGrp="1"/>
          </p:cNvSpPr>
          <p:nvPr>
            <p:ph type="title"/>
          </p:nvPr>
        </p:nvSpPr>
        <p:spPr>
          <a:xfrm>
            <a:off x="281251" y="193674"/>
            <a:ext cx="8574188" cy="904794"/>
          </a:xfrm>
          <a:prstGeom prst="rect">
            <a:avLst/>
          </a:prstGeom>
        </p:spPr>
        <p:txBody>
          <a:bodyPr vert="horz" lIns="0" tIns="0" rIns="0" bIns="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1251" y="1733421"/>
            <a:ext cx="8574188" cy="4576892"/>
          </a:xfrm>
          <a:prstGeom prst="rect">
            <a:avLst/>
          </a:prstGeom>
          <a:noFill/>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86015" y="6659879"/>
            <a:ext cx="1585729" cy="103233"/>
          </a:xfrm>
          <a:prstGeom prst="rect">
            <a:avLst/>
          </a:prstGeom>
        </p:spPr>
        <p:txBody>
          <a:bodyPr vert="horz" wrap="square" lIns="0" tIns="0" rIns="0" bIns="0" rtlCol="0" anchor="ctr">
            <a:spAutoFit/>
          </a:bodyPr>
          <a:lstStyle>
            <a:lvl1pPr marL="0" marR="0" indent="0" algn="l" defTabSz="914400" rtl="0" eaLnBrk="1" fontAlgn="auto" latinLnBrk="0" hangingPunct="1">
              <a:lnSpc>
                <a:spcPct val="95000"/>
              </a:lnSpc>
              <a:spcBef>
                <a:spcPts val="400"/>
              </a:spcBef>
              <a:spcAft>
                <a:spcPts val="200"/>
              </a:spcAft>
              <a:buClrTx/>
              <a:buSzTx/>
              <a:buFontTx/>
              <a:buNone/>
              <a:tabLst/>
              <a:defRPr sz="700" b="0" i="0" kern="100" spc="0" baseline="0">
                <a:solidFill>
                  <a:schemeClr val="bg1"/>
                </a:solidFill>
                <a:latin typeface="Calibri"/>
                <a:cs typeface="Calibri"/>
              </a:defRPr>
            </a:lvl1pPr>
          </a:lstStyle>
          <a:p>
            <a:pPr>
              <a:defRPr/>
            </a:pPr>
            <a:r>
              <a:rPr lang="en-US" smtClean="0"/>
              <a:t>Actuate Corporation © 2014</a:t>
            </a:r>
          </a:p>
        </p:txBody>
      </p:sp>
      <p:sp>
        <p:nvSpPr>
          <p:cNvPr id="6" name="Slide Number Placeholder 19"/>
          <p:cNvSpPr>
            <a:spLocks noGrp="1"/>
          </p:cNvSpPr>
          <p:nvPr>
            <p:ph type="sldNum" sz="quarter" idx="4"/>
          </p:nvPr>
        </p:nvSpPr>
        <p:spPr>
          <a:xfrm>
            <a:off x="8767664" y="6653441"/>
            <a:ext cx="102816" cy="107722"/>
          </a:xfrm>
          <a:prstGeom prst="rect">
            <a:avLst/>
          </a:prstGeom>
        </p:spPr>
        <p:txBody>
          <a:bodyPr vert="horz" wrap="square" lIns="0" tIns="0" rIns="0" bIns="0" rtlCol="0" anchor="ctr">
            <a:spAutoFit/>
          </a:bodyPr>
          <a:lstStyle>
            <a:lvl1pPr algn="r">
              <a:defRPr sz="700" b="0" i="0">
                <a:solidFill>
                  <a:schemeClr val="bg1"/>
                </a:solidFill>
                <a:latin typeface="Calibri"/>
                <a:cs typeface="Calibri"/>
              </a:defRPr>
            </a:lvl1pPr>
          </a:lstStyle>
          <a:p>
            <a:fld id="{2FDC03B3-C813-4740-AC54-1DFF1500E310}" type="slidenum">
              <a:rPr lang="en-US" smtClean="0"/>
              <a:pPr/>
              <a:t>‹#›</a:t>
            </a:fld>
            <a:r>
              <a:rPr lang="en-US" smtClean="0"/>
              <a:t> </a:t>
            </a:r>
            <a:endParaRPr lang="en-US"/>
          </a:p>
        </p:txBody>
      </p:sp>
      <p:cxnSp>
        <p:nvCxnSpPr>
          <p:cNvPr id="10" name="Straight Connector 9"/>
          <p:cNvCxnSpPr/>
          <p:nvPr userDrawn="1"/>
        </p:nvCxnSpPr>
        <p:spPr>
          <a:xfrm rot="5400000">
            <a:off x="8653723" y="6702227"/>
            <a:ext cx="119857" cy="1191"/>
          </a:xfrm>
          <a:prstGeom prst="line">
            <a:avLst/>
          </a:prstGeom>
          <a:ln w="9525" cap="flat" cmpd="sng" algn="ctr">
            <a:solidFill>
              <a:schemeClr val="bg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1" name="Picture 10" descr="Actuate_Logo-2-11-no-tag.png"/>
          <p:cNvPicPr>
            <a:picLocks/>
          </p:cNvPicPr>
          <p:nvPr userDrawn="1"/>
        </p:nvPicPr>
        <p:blipFill>
          <a:blip r:embed="rId27" cstate="screen">
            <a:lum bright="100000"/>
            <a:extLst>
              <a:ext uri="{28A0092B-C50C-407E-A947-70E740481C1C}">
                <a14:useLocalDpi xmlns:a14="http://schemas.microsoft.com/office/drawing/2010/main"/>
              </a:ext>
            </a:extLst>
          </a:blip>
          <a:stretch>
            <a:fillRect/>
          </a:stretch>
        </p:blipFill>
        <p:spPr>
          <a:xfrm>
            <a:off x="7732692" y="6604001"/>
            <a:ext cx="860446" cy="220307"/>
          </a:xfrm>
          <a:prstGeom prst="rect">
            <a:avLst/>
          </a:prstGeom>
        </p:spPr>
      </p:pic>
    </p:spTree>
    <p:extLst>
      <p:ext uri="{BB962C8B-B14F-4D97-AF65-F5344CB8AC3E}">
        <p14:creationId xmlns:p14="http://schemas.microsoft.com/office/powerpoint/2010/main" val="1642077603"/>
      </p:ext>
    </p:extLst>
  </p:cSld>
  <p:clrMap bg1="lt1" tx1="dk1" bg2="lt2" tx2="dk2" accent1="accent1" accent2="accent2" accent3="accent3" accent4="accent4" accent5="accent5" accent6="accent6" hlink="hlink" folHlink="folHlink"/>
  <p:sldLayoutIdLst>
    <p:sldLayoutId id="2147483820" r:id="rId1"/>
    <p:sldLayoutId id="2147483812" r:id="rId2"/>
    <p:sldLayoutId id="2147483811" r:id="rId3"/>
    <p:sldLayoutId id="2147483790" r:id="rId4"/>
    <p:sldLayoutId id="2147483791" r:id="rId5"/>
    <p:sldLayoutId id="2147483829" r:id="rId6"/>
    <p:sldLayoutId id="2147483830" r:id="rId7"/>
    <p:sldLayoutId id="2147483832" r:id="rId8"/>
    <p:sldLayoutId id="2147483833" r:id="rId9"/>
    <p:sldLayoutId id="2147483834" r:id="rId10"/>
    <p:sldLayoutId id="2147483835" r:id="rId11"/>
    <p:sldLayoutId id="2147483792" r:id="rId12"/>
    <p:sldLayoutId id="2147483826" r:id="rId13"/>
    <p:sldLayoutId id="2147483794" r:id="rId14"/>
    <p:sldLayoutId id="2147483797" r:id="rId15"/>
    <p:sldLayoutId id="2147483798" r:id="rId16"/>
    <p:sldLayoutId id="2147483814" r:id="rId17"/>
    <p:sldLayoutId id="2147483836" r:id="rId18"/>
    <p:sldLayoutId id="2147483837" r:id="rId19"/>
    <p:sldLayoutId id="2147483838" r:id="rId20"/>
    <p:sldLayoutId id="2147483839" r:id="rId21"/>
    <p:sldLayoutId id="2147483840" r:id="rId22"/>
    <p:sldLayoutId id="2147483842" r:id="rId23"/>
    <p:sldLayoutId id="2147483843" r:id="rId24"/>
    <p:sldLayoutId id="2147483844" r:id="rId25"/>
  </p:sldLayoutIdLst>
  <p:transition xmlns:p14="http://schemas.microsoft.com/office/powerpoint/2010/main">
    <p:fade/>
  </p:transition>
  <p:timing>
    <p:tnLst>
      <p:par>
        <p:cTn xmlns:p14="http://schemas.microsoft.com/office/powerpoint/2010/main" id="1" dur="indefinite" restart="never" nodeType="tmRoot"/>
      </p:par>
    </p:tnLst>
  </p:timing>
  <p:hf hdr="0" dt="0"/>
  <p:txStyles>
    <p:titleStyle>
      <a:lvl1pPr algn="l" defTabSz="914400" rtl="0" eaLnBrk="1" latinLnBrk="0" hangingPunct="1">
        <a:lnSpc>
          <a:spcPct val="80000"/>
        </a:lnSpc>
        <a:spcBef>
          <a:spcPct val="0"/>
        </a:spcBef>
        <a:buNone/>
        <a:defRPr sz="3000" b="0" i="0" kern="1200" baseline="0">
          <a:solidFill>
            <a:schemeClr val="tx1">
              <a:lumMod val="75000"/>
              <a:lumOff val="25000"/>
            </a:schemeClr>
          </a:solidFill>
          <a:latin typeface="Calibri Light"/>
          <a:ea typeface="+mj-ea"/>
          <a:cs typeface="Calibri Light"/>
        </a:defRPr>
      </a:lvl1pPr>
    </p:titleStyle>
    <p:bodyStyle>
      <a:lvl1pPr marL="177800" indent="-177800" algn="l" defTabSz="914400" rtl="0" eaLnBrk="1" latinLnBrk="0" hangingPunct="1">
        <a:lnSpc>
          <a:spcPct val="95000"/>
        </a:lnSpc>
        <a:spcBef>
          <a:spcPts val="600"/>
        </a:spcBef>
        <a:spcAft>
          <a:spcPts val="400"/>
        </a:spcAft>
        <a:buClr>
          <a:schemeClr val="accent1"/>
        </a:buClr>
        <a:buFont typeface="Arial"/>
        <a:buChar char="•"/>
        <a:defRPr sz="2000" b="0" i="0" kern="1200">
          <a:solidFill>
            <a:srgbClr val="404040"/>
          </a:solidFill>
          <a:latin typeface="Calibri Light"/>
          <a:ea typeface="+mn-ea"/>
          <a:cs typeface="Calibri Light"/>
        </a:defRPr>
      </a:lvl1pPr>
      <a:lvl2pPr marL="406400" indent="-177800" algn="l" defTabSz="914400" rtl="0" eaLnBrk="1" latinLnBrk="0" hangingPunct="1">
        <a:lnSpc>
          <a:spcPct val="90000"/>
        </a:lnSpc>
        <a:spcBef>
          <a:spcPts val="200"/>
        </a:spcBef>
        <a:spcAft>
          <a:spcPts val="400"/>
        </a:spcAft>
        <a:buClr>
          <a:schemeClr val="tx1">
            <a:lumMod val="65000"/>
            <a:lumOff val="35000"/>
          </a:schemeClr>
        </a:buClr>
        <a:buFont typeface="Lucida Grande"/>
        <a:buChar char="­"/>
        <a:tabLst/>
        <a:defRPr sz="1600" b="0" i="0" kern="1200">
          <a:solidFill>
            <a:srgbClr val="404040"/>
          </a:solidFill>
          <a:latin typeface="Calibri Light"/>
          <a:ea typeface="+mn-ea"/>
          <a:cs typeface="Calibri Light"/>
        </a:defRPr>
      </a:lvl2pPr>
      <a:lvl3pPr marL="571500" indent="-114300" algn="l" defTabSz="914400" rtl="0" eaLnBrk="1" latinLnBrk="0" hangingPunct="1">
        <a:lnSpc>
          <a:spcPct val="85000"/>
        </a:lnSpc>
        <a:spcBef>
          <a:spcPts val="200"/>
        </a:spcBef>
        <a:spcAft>
          <a:spcPts val="400"/>
        </a:spcAft>
        <a:buClr>
          <a:schemeClr val="accent1">
            <a:lumMod val="75000"/>
          </a:schemeClr>
        </a:buClr>
        <a:buFont typeface="Arial"/>
        <a:buChar char="•"/>
        <a:defRPr sz="1400" b="0" i="0" kern="1200">
          <a:solidFill>
            <a:srgbClr val="404040"/>
          </a:solidFill>
          <a:latin typeface="Calibri Light"/>
          <a:ea typeface="+mn-ea"/>
          <a:cs typeface="Calibri Light"/>
        </a:defRPr>
      </a:lvl3pPr>
      <a:lvl4pPr marL="863600" indent="-177800" algn="l" defTabSz="914400" rtl="0" eaLnBrk="1" latinLnBrk="0" hangingPunct="1">
        <a:lnSpc>
          <a:spcPct val="85000"/>
        </a:lnSpc>
        <a:spcBef>
          <a:spcPts val="200"/>
        </a:spcBef>
        <a:spcAft>
          <a:spcPts val="400"/>
        </a:spcAft>
        <a:buClr>
          <a:schemeClr val="tx1">
            <a:lumMod val="65000"/>
            <a:lumOff val="35000"/>
          </a:schemeClr>
        </a:buClr>
        <a:buFont typeface="Lucida Grande"/>
        <a:buChar char="—"/>
        <a:defRPr sz="1200" b="0" i="0" kern="1200">
          <a:solidFill>
            <a:srgbClr val="404040"/>
          </a:solidFill>
          <a:latin typeface="Calibri Light"/>
          <a:ea typeface="+mn-ea"/>
          <a:cs typeface="Calibri Light"/>
        </a:defRPr>
      </a:lvl4pPr>
      <a:lvl5pPr marL="1028700" marR="0" indent="-114300" algn="l" defTabSz="914400" rtl="0" eaLnBrk="1" fontAlgn="auto" latinLnBrk="0" hangingPunct="1">
        <a:lnSpc>
          <a:spcPct val="85000"/>
        </a:lnSpc>
        <a:spcBef>
          <a:spcPts val="200"/>
        </a:spcBef>
        <a:spcAft>
          <a:spcPts val="400"/>
        </a:spcAft>
        <a:buClr>
          <a:schemeClr val="accent1">
            <a:lumMod val="75000"/>
          </a:schemeClr>
        </a:buClr>
        <a:buSzTx/>
        <a:buFont typeface="Arial"/>
        <a:buChar char="•"/>
        <a:tabLst/>
        <a:defRPr lang="en-US" sz="1100" b="0" i="0" kern="1200" dirty="0">
          <a:solidFill>
            <a:srgbClr val="404040"/>
          </a:solidFill>
          <a:latin typeface="Calibri Light"/>
          <a:ea typeface="+mn-ea"/>
          <a:cs typeface="Calibri Light"/>
        </a:defRPr>
      </a:lvl5pPr>
      <a:lvl6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hyperlink" Target="http://smalldatagroup.files.wordpress.com/2013/07/inc-image.png" TargetMode="External"/><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54102" y="1909763"/>
            <a:ext cx="6555865" cy="2821725"/>
          </a:xfrm>
        </p:spPr>
        <p:txBody>
          <a:bodyPr/>
          <a:lstStyle/>
          <a:p>
            <a:r>
              <a:rPr lang="en-US" dirty="0" smtClean="0"/>
              <a:t>Optimize</a:t>
            </a:r>
            <a:r>
              <a:rPr lang="es-ES" dirty="0" smtClean="0"/>
              <a:t> your Open Data</a:t>
            </a:r>
            <a:br>
              <a:rPr lang="es-ES" dirty="0" smtClean="0"/>
            </a:br>
            <a:r>
              <a:rPr lang="es-ES" dirty="0" smtClean="0"/>
              <a:t/>
            </a:r>
            <a:br>
              <a:rPr lang="es-ES" dirty="0" smtClean="0"/>
            </a:br>
            <a:r>
              <a:rPr lang="es-ES" i="1" dirty="0" smtClean="0"/>
              <a:t>5 </a:t>
            </a:r>
            <a:r>
              <a:rPr lang="es-ES" i="1" noProof="1" smtClean="0"/>
              <a:t>Best</a:t>
            </a:r>
            <a:r>
              <a:rPr lang="es-ES" i="1" dirty="0" smtClean="0"/>
              <a:t> </a:t>
            </a:r>
            <a:r>
              <a:rPr lang="en-US" i="1" dirty="0" smtClean="0"/>
              <a:t>Practices</a:t>
            </a:r>
            <a:r>
              <a:rPr lang="es-ES" i="1" dirty="0" smtClean="0"/>
              <a:t> </a:t>
            </a:r>
            <a:r>
              <a:rPr lang="es-ES" i="1" dirty="0" err="1"/>
              <a:t>for</a:t>
            </a:r>
            <a:r>
              <a:rPr lang="es-ES" dirty="0"/>
              <a:t> </a:t>
            </a:r>
            <a:r>
              <a:rPr lang="es-ES" i="1" dirty="0" err="1" smtClean="0"/>
              <a:t>Designing</a:t>
            </a:r>
            <a:r>
              <a:rPr lang="es-ES" i="1" dirty="0" smtClean="0"/>
              <a:t> Data-</a:t>
            </a:r>
            <a:r>
              <a:rPr lang="es-ES" i="1" dirty="0" err="1" smtClean="0"/>
              <a:t>Driven</a:t>
            </a:r>
            <a:r>
              <a:rPr lang="es-ES" i="1" dirty="0" smtClean="0"/>
              <a:t> </a:t>
            </a:r>
            <a:r>
              <a:rPr lang="es-ES" i="1" dirty="0" err="1" smtClean="0"/>
              <a:t>Apps</a:t>
            </a:r>
            <a:endParaRPr lang="en-US" i="1" dirty="0"/>
          </a:p>
        </p:txBody>
      </p:sp>
      <p:sp>
        <p:nvSpPr>
          <p:cNvPr id="12" name="Text Placeholder 11"/>
          <p:cNvSpPr>
            <a:spLocks noGrp="1"/>
          </p:cNvSpPr>
          <p:nvPr>
            <p:ph type="body" sz="quarter" idx="11"/>
          </p:nvPr>
        </p:nvSpPr>
        <p:spPr/>
        <p:txBody>
          <a:bodyPr/>
          <a:lstStyle/>
          <a:p>
            <a:pPr>
              <a:spcBef>
                <a:spcPts val="600"/>
              </a:spcBef>
              <a:spcAft>
                <a:spcPts val="0"/>
              </a:spcAft>
            </a:pPr>
            <a:r>
              <a:rPr lang="en-US" sz="1800" b="1" dirty="0" smtClean="0"/>
              <a:t>Glenn Hess</a:t>
            </a:r>
          </a:p>
          <a:p>
            <a:pPr lvl="2"/>
            <a:r>
              <a:rPr lang="en-US" dirty="0" smtClean="0"/>
              <a:t>Federal Sales Engineer</a:t>
            </a:r>
          </a:p>
          <a:p>
            <a:pPr lvl="2"/>
            <a:r>
              <a:rPr lang="en-US" dirty="0" smtClean="0"/>
              <a:t>Actuate, Inc.</a:t>
            </a:r>
          </a:p>
          <a:p>
            <a:pPr lvl="2">
              <a:buNone/>
            </a:pPr>
            <a:endParaRPr lang="en-US" dirty="0"/>
          </a:p>
        </p:txBody>
      </p:sp>
    </p:spTree>
    <p:extLst>
      <p:ext uri="{BB962C8B-B14F-4D97-AF65-F5344CB8AC3E}">
        <p14:creationId xmlns:p14="http://schemas.microsoft.com/office/powerpoint/2010/main" val="404250403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Challenges of Building Data-Driven</a:t>
            </a:r>
            <a:br>
              <a:rPr lang="en-US" smtClean="0"/>
            </a:br>
            <a:r>
              <a:rPr lang="en-US" smtClean="0"/>
              <a:t>Customer Facing Applications</a:t>
            </a:r>
            <a:endParaRPr lang="en-US"/>
          </a:p>
        </p:txBody>
      </p:sp>
      <p:sp>
        <p:nvSpPr>
          <p:cNvPr id="16" name="Content Placeholder 15"/>
          <p:cNvSpPr>
            <a:spLocks noGrp="1"/>
          </p:cNvSpPr>
          <p:nvPr>
            <p:ph sz="quarter" idx="14"/>
          </p:nvPr>
        </p:nvSpPr>
        <p:spPr>
          <a:xfrm>
            <a:off x="281061" y="1733550"/>
            <a:ext cx="4900539" cy="4479925"/>
          </a:xfrm>
        </p:spPr>
        <p:txBody>
          <a:bodyPr/>
          <a:lstStyle/>
          <a:p>
            <a:pPr>
              <a:lnSpc>
                <a:spcPct val="92000"/>
              </a:lnSpc>
              <a:spcBef>
                <a:spcPts val="0"/>
              </a:spcBef>
              <a:buNone/>
            </a:pPr>
            <a:r>
              <a:rPr lang="en-US" b="1" smtClean="0">
                <a:solidFill>
                  <a:schemeClr val="accent1">
                    <a:lumMod val="75000"/>
                  </a:schemeClr>
                </a:solidFill>
              </a:rPr>
              <a:t>Access data</a:t>
            </a:r>
          </a:p>
          <a:p>
            <a:pPr>
              <a:lnSpc>
                <a:spcPct val="92000"/>
              </a:lnSpc>
              <a:spcBef>
                <a:spcPts val="0"/>
              </a:spcBef>
            </a:pPr>
            <a:r>
              <a:rPr lang="en-US" smtClean="0"/>
              <a:t>Ever increasing volume and velocity of data</a:t>
            </a:r>
          </a:p>
          <a:p>
            <a:pPr>
              <a:lnSpc>
                <a:spcPct val="92000"/>
              </a:lnSpc>
              <a:spcBef>
                <a:spcPts val="0"/>
              </a:spcBef>
            </a:pPr>
            <a:r>
              <a:rPr lang="en-US" smtClean="0"/>
              <a:t>Diverse sources of data – RDBMS, </a:t>
            </a:r>
            <a:r>
              <a:rPr lang="en-US" err="1" smtClean="0"/>
              <a:t>NoSQL</a:t>
            </a:r>
            <a:r>
              <a:rPr lang="en-US" smtClean="0"/>
              <a:t>/</a:t>
            </a:r>
            <a:r>
              <a:rPr lang="en-US" err="1" smtClean="0"/>
              <a:t>NewSQL</a:t>
            </a:r>
            <a:r>
              <a:rPr lang="en-US" smtClean="0"/>
              <a:t>, </a:t>
            </a:r>
            <a:r>
              <a:rPr lang="en-US" err="1" smtClean="0"/>
              <a:t>Hadoop</a:t>
            </a:r>
            <a:r>
              <a:rPr lang="en-US" smtClean="0"/>
              <a:t>, Cloud, Social Media, Document Archive</a:t>
            </a:r>
          </a:p>
          <a:p>
            <a:pPr>
              <a:lnSpc>
                <a:spcPct val="92000"/>
              </a:lnSpc>
              <a:spcBef>
                <a:spcPts val="600"/>
              </a:spcBef>
              <a:buNone/>
            </a:pPr>
            <a:r>
              <a:rPr lang="en-US" b="1" smtClean="0">
                <a:solidFill>
                  <a:srgbClr val="0059BF"/>
                </a:solidFill>
              </a:rPr>
              <a:t>Manage data and applications</a:t>
            </a:r>
          </a:p>
          <a:p>
            <a:pPr>
              <a:lnSpc>
                <a:spcPct val="92000"/>
              </a:lnSpc>
              <a:spcBef>
                <a:spcPts val="0"/>
              </a:spcBef>
            </a:pPr>
            <a:r>
              <a:rPr lang="en-US" smtClean="0"/>
              <a:t>Agile development with rapid time </a:t>
            </a:r>
            <a:br>
              <a:rPr lang="en-US" smtClean="0"/>
            </a:br>
            <a:r>
              <a:rPr lang="en-US" smtClean="0"/>
              <a:t>to value</a:t>
            </a:r>
          </a:p>
          <a:p>
            <a:pPr>
              <a:lnSpc>
                <a:spcPct val="92000"/>
              </a:lnSpc>
              <a:spcBef>
                <a:spcPts val="0"/>
              </a:spcBef>
            </a:pPr>
            <a:r>
              <a:rPr lang="en-US" smtClean="0"/>
              <a:t>Controllable, predictable costs</a:t>
            </a:r>
          </a:p>
          <a:p>
            <a:pPr>
              <a:lnSpc>
                <a:spcPct val="92000"/>
              </a:lnSpc>
              <a:spcBef>
                <a:spcPts val="600"/>
              </a:spcBef>
              <a:buNone/>
            </a:pPr>
            <a:r>
              <a:rPr lang="en-US" b="1" smtClean="0">
                <a:solidFill>
                  <a:srgbClr val="0059BF"/>
                </a:solidFill>
              </a:rPr>
              <a:t>Deliver large scale applications</a:t>
            </a:r>
          </a:p>
          <a:p>
            <a:pPr>
              <a:lnSpc>
                <a:spcPct val="92000"/>
              </a:lnSpc>
              <a:spcBef>
                <a:spcPts val="0"/>
              </a:spcBef>
            </a:pPr>
            <a:r>
              <a:rPr lang="en-US" smtClean="0"/>
              <a:t>Highly branded, zero-training, engaging personalized UI that integrates with other corporate apps</a:t>
            </a:r>
          </a:p>
          <a:p>
            <a:pPr>
              <a:lnSpc>
                <a:spcPct val="92000"/>
              </a:lnSpc>
              <a:spcBef>
                <a:spcPts val="0"/>
              </a:spcBef>
            </a:pPr>
            <a:r>
              <a:rPr lang="en-US" smtClean="0"/>
              <a:t>Secure web and mobile delivery</a:t>
            </a:r>
          </a:p>
          <a:p>
            <a:pPr>
              <a:lnSpc>
                <a:spcPct val="92000"/>
              </a:lnSpc>
              <a:spcBef>
                <a:spcPts val="0"/>
              </a:spcBef>
            </a:pPr>
            <a:endParaRPr lang="en-US" smtClean="0"/>
          </a:p>
          <a:p>
            <a:pPr>
              <a:lnSpc>
                <a:spcPct val="92000"/>
              </a:lnSpc>
              <a:spcBef>
                <a:spcPts val="0"/>
              </a:spcBef>
            </a:pPr>
            <a:endParaRPr lang="en-US" smtClean="0"/>
          </a:p>
          <a:p>
            <a:pPr>
              <a:lnSpc>
                <a:spcPct val="92000"/>
              </a:lnSpc>
              <a:spcBef>
                <a:spcPts val="0"/>
              </a:spcBef>
            </a:pPr>
            <a:endParaRPr lang="en-US"/>
          </a:p>
        </p:txBody>
      </p:sp>
      <p:pic>
        <p:nvPicPr>
          <p:cNvPr id="6" name="Picture 5" descr="183178069 Me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19561" y="1536700"/>
            <a:ext cx="3087877" cy="4773613"/>
          </a:xfrm>
          <a:prstGeom prst="rect">
            <a:avLst/>
          </a:prstGeom>
        </p:spPr>
      </p:pic>
      <p:sp>
        <p:nvSpPr>
          <p:cNvPr id="23" name="Slide Number Placeholder 22"/>
          <p:cNvSpPr>
            <a:spLocks noGrp="1"/>
          </p:cNvSpPr>
          <p:nvPr>
            <p:ph type="sldNum" sz="quarter" idx="16"/>
          </p:nvPr>
        </p:nvSpPr>
        <p:spPr/>
        <p:txBody>
          <a:bodyPr/>
          <a:lstStyle/>
          <a:p>
            <a:fld id="{2FDC03B3-C813-4740-AC54-1DFF1500E310}" type="slidenum">
              <a:rPr lang="en-US" smtClean="0"/>
              <a:pPr/>
              <a:t>10</a:t>
            </a:fld>
            <a:r>
              <a:rPr lang="en-US" smtClean="0"/>
              <a:t> </a:t>
            </a:r>
            <a:endParaRPr lang="en-US"/>
          </a:p>
        </p:txBody>
      </p:sp>
      <p:sp>
        <p:nvSpPr>
          <p:cNvPr id="24" name="Footer Placeholder 23"/>
          <p:cNvSpPr>
            <a:spLocks noGrp="1"/>
          </p:cNvSpPr>
          <p:nvPr>
            <p:ph type="ftr" sz="quarter" idx="17"/>
          </p:nvPr>
        </p:nvSpPr>
        <p:spPr/>
        <p:txBody>
          <a:bodyPr/>
          <a:lstStyle/>
          <a:p>
            <a:pPr>
              <a:defRPr/>
            </a:pPr>
            <a:r>
              <a:rPr lang="en-US" smtClean="0"/>
              <a:t>Actuate Corporation © 2014</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01476" y="2915905"/>
            <a:ext cx="4637569" cy="1470025"/>
          </a:xfrm>
        </p:spPr>
        <p:txBody>
          <a:bodyPr/>
          <a:lstStyle/>
          <a:p>
            <a:r>
              <a:rPr lang="en-US" kern="0"/>
              <a:t>Follow the crowd (open is better</a:t>
            </a:r>
            <a:r>
              <a:rPr lang="en-US" kern="0" smtClean="0"/>
              <a:t>)</a:t>
            </a:r>
            <a:endParaRPr lang="en-US"/>
          </a:p>
        </p:txBody>
      </p:sp>
      <p:sp>
        <p:nvSpPr>
          <p:cNvPr id="17" name="Slide Number Placeholder 16"/>
          <p:cNvSpPr>
            <a:spLocks noGrp="1"/>
          </p:cNvSpPr>
          <p:nvPr>
            <p:ph type="sldNum" sz="quarter" idx="4"/>
          </p:nvPr>
        </p:nvSpPr>
        <p:spPr/>
        <p:txBody>
          <a:bodyPr/>
          <a:lstStyle/>
          <a:p>
            <a:fld id="{2FDC03B3-C813-4740-AC54-1DFF1500E310}" type="slidenum">
              <a:rPr lang="en-US" smtClean="0"/>
              <a:pPr/>
              <a:t>11</a:t>
            </a:fld>
            <a:r>
              <a:rPr lang="en-US" smtClean="0"/>
              <a:t> </a:t>
            </a:r>
            <a:endParaRPr lang="en-US"/>
          </a:p>
        </p:txBody>
      </p:sp>
      <p:sp>
        <p:nvSpPr>
          <p:cNvPr id="18" name="Footer Placeholder 17"/>
          <p:cNvSpPr>
            <a:spLocks noGrp="1"/>
          </p:cNvSpPr>
          <p:nvPr>
            <p:ph type="ftr" sz="quarter" idx="3"/>
          </p:nvPr>
        </p:nvSpPr>
        <p:spPr/>
        <p:txBody>
          <a:bodyPr/>
          <a:lstStyle/>
          <a:p>
            <a:pPr>
              <a:defRPr/>
            </a:pPr>
            <a:r>
              <a:rPr lang="en-US" smtClean="0"/>
              <a:t>Actuate Corporation © 2014</a:t>
            </a:r>
          </a:p>
        </p:txBody>
      </p:sp>
      <p:grpSp>
        <p:nvGrpSpPr>
          <p:cNvPr id="7" name="Group 6"/>
          <p:cNvGrpSpPr/>
          <p:nvPr/>
        </p:nvGrpSpPr>
        <p:grpSpPr>
          <a:xfrm>
            <a:off x="1747126" y="3262923"/>
            <a:ext cx="409575" cy="523220"/>
            <a:chOff x="4229100" y="2105995"/>
            <a:chExt cx="409575" cy="523220"/>
          </a:xfrm>
        </p:grpSpPr>
        <p:sp>
          <p:nvSpPr>
            <p:cNvPr id="8" name="Oval 7"/>
            <p:cNvSpPr/>
            <p:nvPr/>
          </p:nvSpPr>
          <p:spPr bwMode="auto">
            <a:xfrm>
              <a:off x="4229100" y="2148178"/>
              <a:ext cx="409575" cy="43088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258815" y="2105995"/>
              <a:ext cx="367408" cy="523220"/>
            </a:xfrm>
            <a:prstGeom prst="rect">
              <a:avLst/>
            </a:prstGeom>
            <a:noFill/>
          </p:spPr>
          <p:txBody>
            <a:bodyPr wrap="none" rtlCol="0">
              <a:spAutoFit/>
            </a:bodyPr>
            <a:lstStyle/>
            <a:p>
              <a:r>
                <a:rPr lang="en-US" sz="2800" b="1" smtClean="0">
                  <a:latin typeface="Calibri" panose="020F0502020204030204" pitchFamily="34" charset="0"/>
                </a:rPr>
                <a:t>4</a:t>
              </a:r>
              <a:endParaRPr lang="en-US" sz="2800" b="1">
                <a:latin typeface="Calibri" panose="020F0502020204030204" pitchFamily="34" charset="0"/>
              </a:endParaRPr>
            </a:p>
          </p:txBody>
        </p:sp>
      </p:grpSp>
    </p:spTree>
    <p:extLst>
      <p:ext uri="{BB962C8B-B14F-4D97-AF65-F5344CB8AC3E}">
        <p14:creationId xmlns:p14="http://schemas.microsoft.com/office/powerpoint/2010/main" val="32540393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8096" y="1580961"/>
            <a:ext cx="3094490" cy="21715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smtClean="0"/>
              <a:t>BIRT Development Environment</a:t>
            </a:r>
            <a:endParaRPr lang="en-US"/>
          </a:p>
        </p:txBody>
      </p:sp>
      <p:sp>
        <p:nvSpPr>
          <p:cNvPr id="16" name="Content Placeholder 15"/>
          <p:cNvSpPr>
            <a:spLocks noGrp="1"/>
          </p:cNvSpPr>
          <p:nvPr>
            <p:ph sz="quarter" idx="14"/>
          </p:nvPr>
        </p:nvSpPr>
        <p:spPr>
          <a:xfrm>
            <a:off x="281063" y="1733550"/>
            <a:ext cx="4719804" cy="4479925"/>
          </a:xfrm>
        </p:spPr>
        <p:txBody>
          <a:bodyPr/>
          <a:lstStyle/>
          <a:p>
            <a:pPr marL="0" indent="0" algn="ctr">
              <a:buNone/>
            </a:pPr>
            <a:r>
              <a:rPr lang="en-US" sz="2200" smtClean="0">
                <a:solidFill>
                  <a:schemeClr val="tx1">
                    <a:lumMod val="85000"/>
                    <a:lumOff val="15000"/>
                  </a:schemeClr>
                </a:solidFill>
              </a:rPr>
              <a:t>Full featured, stand-alone development environment supported by active community and backed by Actuate</a:t>
            </a:r>
          </a:p>
          <a:p>
            <a:pPr marL="0" indent="0" algn="ctr">
              <a:buNone/>
            </a:pPr>
            <a:endParaRPr lang="en-US" sz="2200" smtClean="0"/>
          </a:p>
          <a:p>
            <a:pPr marL="0" indent="0" algn="ctr">
              <a:buNone/>
            </a:pPr>
            <a:r>
              <a:rPr lang="en-US" sz="2200" smtClean="0">
                <a:solidFill>
                  <a:schemeClr val="tx1">
                    <a:lumMod val="65000"/>
                    <a:lumOff val="35000"/>
                  </a:schemeClr>
                </a:solidFill>
              </a:rPr>
              <a:t>Top-level Eclipse project since 2004</a:t>
            </a:r>
            <a:br>
              <a:rPr lang="en-US" sz="2200" smtClean="0">
                <a:solidFill>
                  <a:schemeClr val="tx1">
                    <a:lumMod val="65000"/>
                    <a:lumOff val="35000"/>
                  </a:schemeClr>
                </a:solidFill>
              </a:rPr>
            </a:br>
            <a:r>
              <a:rPr lang="en-US" sz="2200" smtClean="0">
                <a:solidFill>
                  <a:schemeClr val="tx1">
                    <a:lumMod val="65000"/>
                    <a:lumOff val="35000"/>
                  </a:schemeClr>
                </a:solidFill>
              </a:rPr>
              <a:t>More than 13 million downloads</a:t>
            </a:r>
            <a:br>
              <a:rPr lang="en-US" sz="2200" smtClean="0">
                <a:solidFill>
                  <a:schemeClr val="tx1">
                    <a:lumMod val="65000"/>
                    <a:lumOff val="35000"/>
                  </a:schemeClr>
                </a:solidFill>
              </a:rPr>
            </a:br>
            <a:r>
              <a:rPr lang="en-US" sz="2200" smtClean="0">
                <a:solidFill>
                  <a:schemeClr val="tx1">
                    <a:lumMod val="65000"/>
                    <a:lumOff val="35000"/>
                  </a:schemeClr>
                </a:solidFill>
              </a:rPr>
              <a:t>More than 3.5 million developers</a:t>
            </a:r>
            <a:br>
              <a:rPr lang="en-US" sz="2200" smtClean="0">
                <a:solidFill>
                  <a:schemeClr val="tx1">
                    <a:lumMod val="65000"/>
                    <a:lumOff val="35000"/>
                  </a:schemeClr>
                </a:solidFill>
              </a:rPr>
            </a:br>
            <a:r>
              <a:rPr lang="en-US" sz="2200" smtClean="0">
                <a:solidFill>
                  <a:schemeClr val="tx1">
                    <a:lumMod val="65000"/>
                    <a:lumOff val="35000"/>
                  </a:schemeClr>
                </a:solidFill>
              </a:rPr>
              <a:t>Active online community</a:t>
            </a:r>
          </a:p>
          <a:p>
            <a:pPr marL="0" indent="0" algn="ctr">
              <a:buNone/>
            </a:pPr>
            <a:endParaRPr lang="en-US" sz="2200" smtClean="0"/>
          </a:p>
          <a:p>
            <a:pPr marL="0" indent="0" algn="ctr">
              <a:buNone/>
            </a:pPr>
            <a:r>
              <a:rPr lang="en-US" sz="2200" b="1" smtClean="0">
                <a:solidFill>
                  <a:schemeClr val="accent1">
                    <a:lumMod val="75000"/>
                  </a:schemeClr>
                </a:solidFill>
              </a:rPr>
              <a:t>Lowers development cost </a:t>
            </a:r>
            <a:br>
              <a:rPr lang="en-US" sz="2200" b="1" smtClean="0">
                <a:solidFill>
                  <a:schemeClr val="accent1">
                    <a:lumMod val="75000"/>
                  </a:schemeClr>
                </a:solidFill>
              </a:rPr>
            </a:br>
            <a:r>
              <a:rPr lang="en-US" sz="2200" b="1" smtClean="0">
                <a:solidFill>
                  <a:schemeClr val="accent1">
                    <a:lumMod val="75000"/>
                  </a:schemeClr>
                </a:solidFill>
              </a:rPr>
              <a:t>and mitigates risk</a:t>
            </a:r>
          </a:p>
          <a:p>
            <a:pPr marL="0" indent="0">
              <a:buNone/>
            </a:pPr>
            <a:endParaRPr lang="en-US"/>
          </a:p>
        </p:txBody>
      </p:sp>
      <p:pic>
        <p:nvPicPr>
          <p:cNvPr id="159" name="Picture 2" descr="C:\Users\Bruce\Desktop\ActuateScreen.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74282" y="3846475"/>
            <a:ext cx="3088304" cy="246383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Slide Number Placeholder 16"/>
          <p:cNvSpPr>
            <a:spLocks noGrp="1"/>
          </p:cNvSpPr>
          <p:nvPr>
            <p:ph type="sldNum" sz="quarter" idx="16"/>
          </p:nvPr>
        </p:nvSpPr>
        <p:spPr/>
        <p:txBody>
          <a:bodyPr/>
          <a:lstStyle/>
          <a:p>
            <a:fld id="{2FDC03B3-C813-4740-AC54-1DFF1500E310}" type="slidenum">
              <a:rPr lang="en-US" smtClean="0"/>
              <a:pPr/>
              <a:t>12</a:t>
            </a:fld>
            <a:r>
              <a:rPr lang="en-US" smtClean="0"/>
              <a:t> </a:t>
            </a:r>
            <a:endParaRPr lang="en-US"/>
          </a:p>
        </p:txBody>
      </p:sp>
      <p:sp>
        <p:nvSpPr>
          <p:cNvPr id="18" name="Footer Placeholder 17"/>
          <p:cNvSpPr>
            <a:spLocks noGrp="1"/>
          </p:cNvSpPr>
          <p:nvPr>
            <p:ph type="ftr" sz="quarter" idx="17"/>
          </p:nvPr>
        </p:nvSpPr>
        <p:spPr/>
        <p:txBody>
          <a:bodyPr/>
          <a:lstStyle/>
          <a:p>
            <a:pPr>
              <a:defRPr/>
            </a:pPr>
            <a:r>
              <a:rPr lang="en-US" smtClean="0"/>
              <a:t>Actuate Corporation © 2014</a:t>
            </a:r>
          </a:p>
        </p:txBody>
      </p:sp>
    </p:spTree>
    <p:extLst>
      <p:ext uri="{BB962C8B-B14F-4D97-AF65-F5344CB8AC3E}">
        <p14:creationId xmlns:p14="http://schemas.microsoft.com/office/powerpoint/2010/main" val="283286588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0"/>
          <p:cNvGrpSpPr/>
          <p:nvPr/>
        </p:nvGrpSpPr>
        <p:grpSpPr>
          <a:xfrm>
            <a:off x="1792694" y="2074821"/>
            <a:ext cx="6532303" cy="2719357"/>
            <a:chOff x="1311221" y="1874656"/>
            <a:chExt cx="6513133" cy="2181796"/>
          </a:xfrm>
        </p:grpSpPr>
        <p:grpSp>
          <p:nvGrpSpPr>
            <p:cNvPr id="4" name="Group 97"/>
            <p:cNvGrpSpPr/>
            <p:nvPr/>
          </p:nvGrpSpPr>
          <p:grpSpPr>
            <a:xfrm>
              <a:off x="1311221" y="1874656"/>
              <a:ext cx="6513133" cy="2181796"/>
              <a:chOff x="2750126" y="1869975"/>
              <a:chExt cx="5907414" cy="2181796"/>
            </a:xfrm>
          </p:grpSpPr>
          <p:sp>
            <p:nvSpPr>
              <p:cNvPr id="102" name="Cloud 101"/>
              <p:cNvSpPr/>
              <p:nvPr/>
            </p:nvSpPr>
            <p:spPr bwMode="auto">
              <a:xfrm>
                <a:off x="2750126" y="1924729"/>
                <a:ext cx="3557156" cy="2127042"/>
              </a:xfrm>
              <a:prstGeom prst="cloud">
                <a:avLst/>
              </a:prstGeom>
              <a:solidFill>
                <a:schemeClr val="bg1">
                  <a:lumMod val="95000"/>
                </a:schemeClr>
              </a:solidFill>
              <a:ln w="9525" cap="flat" cmpd="sng" algn="ctr">
                <a:solidFill>
                  <a:schemeClr val="tx1">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03" name="Cloud 102"/>
              <p:cNvSpPr/>
              <p:nvPr/>
            </p:nvSpPr>
            <p:spPr bwMode="auto">
              <a:xfrm rot="11201083">
                <a:off x="5029143" y="1869975"/>
                <a:ext cx="3628397" cy="2169642"/>
              </a:xfrm>
              <a:prstGeom prst="cloud">
                <a:avLst/>
              </a:prstGeom>
              <a:solidFill>
                <a:schemeClr val="bg1">
                  <a:lumMod val="95000"/>
                </a:schemeClr>
              </a:solidFill>
              <a:ln w="9525" cap="flat" cmpd="sng" algn="ctr">
                <a:solidFill>
                  <a:schemeClr val="tx1">
                    <a:lumMod val="40000"/>
                    <a:lumOff val="6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sp>
          <p:nvSpPr>
            <p:cNvPr id="83" name="Oval 82"/>
            <p:cNvSpPr/>
            <p:nvPr/>
          </p:nvSpPr>
          <p:spPr bwMode="auto">
            <a:xfrm rot="5551286">
              <a:off x="4565977" y="1946636"/>
              <a:ext cx="625317" cy="835956"/>
            </a:xfrm>
            <a:prstGeom prst="ellipse">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85" name="Oval 84"/>
            <p:cNvSpPr/>
            <p:nvPr/>
          </p:nvSpPr>
          <p:spPr bwMode="auto">
            <a:xfrm rot="5551286">
              <a:off x="3793403" y="2207568"/>
              <a:ext cx="1471143" cy="1613326"/>
            </a:xfrm>
            <a:prstGeom prst="ellipse">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sp>
        <p:nvSpPr>
          <p:cNvPr id="104" name="TextBox 103"/>
          <p:cNvSpPr txBox="1"/>
          <p:nvPr/>
        </p:nvSpPr>
        <p:spPr>
          <a:xfrm>
            <a:off x="2231427" y="2609300"/>
            <a:ext cx="5856394" cy="346249"/>
          </a:xfrm>
          <a:prstGeom prst="rect">
            <a:avLst/>
          </a:prstGeom>
          <a:noFill/>
        </p:spPr>
        <p:txBody>
          <a:bodyPr wrap="square" rtlCol="0">
            <a:spAutoFit/>
          </a:bodyPr>
          <a:lstStyle/>
          <a:p>
            <a:pPr algn="ctr">
              <a:lnSpc>
                <a:spcPct val="90000"/>
              </a:lnSpc>
            </a:pPr>
            <a:r>
              <a:rPr lang="en-US" smtClean="0">
                <a:solidFill>
                  <a:srgbClr val="595959"/>
                </a:solidFill>
                <a:latin typeface="Calibri Light"/>
                <a:cs typeface="Calibri Light"/>
              </a:rPr>
              <a:t>CLOUD ARCHITECTURE</a:t>
            </a:r>
            <a:endParaRPr lang="en-US">
              <a:solidFill>
                <a:srgbClr val="595959"/>
              </a:solidFill>
              <a:latin typeface="Calibri Light"/>
              <a:cs typeface="Calibri Light"/>
            </a:endParaRPr>
          </a:p>
        </p:txBody>
      </p:sp>
      <p:sp>
        <p:nvSpPr>
          <p:cNvPr id="6" name="Title 5"/>
          <p:cNvSpPr>
            <a:spLocks noGrp="1"/>
          </p:cNvSpPr>
          <p:nvPr>
            <p:ph type="title"/>
          </p:nvPr>
        </p:nvSpPr>
        <p:spPr/>
        <p:txBody>
          <a:bodyPr/>
          <a:lstStyle/>
          <a:p>
            <a:r>
              <a:rPr lang="en-US" smtClean="0"/>
              <a:t>BIRT iHub - Store, Manage, Generate and Deliver Visualizations on Centralized, Secure Server</a:t>
            </a:r>
            <a:endParaRPr lang="en-US"/>
          </a:p>
        </p:txBody>
      </p:sp>
      <p:sp>
        <p:nvSpPr>
          <p:cNvPr id="75" name="Slide Number Placeholder 74"/>
          <p:cNvSpPr>
            <a:spLocks noGrp="1"/>
          </p:cNvSpPr>
          <p:nvPr>
            <p:ph type="sldNum" sz="quarter" idx="16"/>
          </p:nvPr>
        </p:nvSpPr>
        <p:spPr/>
        <p:txBody>
          <a:bodyPr/>
          <a:lstStyle/>
          <a:p>
            <a:fld id="{2FDC03B3-C813-4740-AC54-1DFF1500E310}" type="slidenum">
              <a:rPr lang="en-US" smtClean="0"/>
              <a:pPr/>
              <a:t>13</a:t>
            </a:fld>
            <a:r>
              <a:rPr lang="en-US" smtClean="0"/>
              <a:t> </a:t>
            </a:r>
            <a:endParaRPr lang="en-US"/>
          </a:p>
        </p:txBody>
      </p:sp>
      <p:sp>
        <p:nvSpPr>
          <p:cNvPr id="76" name="Footer Placeholder 75"/>
          <p:cNvSpPr>
            <a:spLocks noGrp="1"/>
          </p:cNvSpPr>
          <p:nvPr>
            <p:ph type="ftr" sz="quarter" idx="17"/>
          </p:nvPr>
        </p:nvSpPr>
        <p:spPr/>
        <p:txBody>
          <a:bodyPr/>
          <a:lstStyle/>
          <a:p>
            <a:r>
              <a:rPr lang="en-US" smtClean="0"/>
              <a:t>Actuate Corporation © 2014</a:t>
            </a:r>
          </a:p>
        </p:txBody>
      </p:sp>
      <p:grpSp>
        <p:nvGrpSpPr>
          <p:cNvPr id="5" name="Group 29"/>
          <p:cNvGrpSpPr/>
          <p:nvPr/>
        </p:nvGrpSpPr>
        <p:grpSpPr>
          <a:xfrm>
            <a:off x="2880682" y="5078073"/>
            <a:ext cx="4363792" cy="559395"/>
            <a:chOff x="2090883" y="5522530"/>
            <a:chExt cx="5178062" cy="663776"/>
          </a:xfrm>
        </p:grpSpPr>
        <p:sp>
          <p:nvSpPr>
            <p:cNvPr id="94" name="Can 93"/>
            <p:cNvSpPr/>
            <p:nvPr/>
          </p:nvSpPr>
          <p:spPr bwMode="auto">
            <a:xfrm>
              <a:off x="2090883" y="5533163"/>
              <a:ext cx="805542" cy="653143"/>
            </a:xfrm>
            <a:prstGeom prst="can">
              <a:avLst/>
            </a:prstGeom>
            <a:gradFill>
              <a:gsLst>
                <a:gs pos="0">
                  <a:schemeClr val="bg1">
                    <a:lumMod val="65000"/>
                  </a:schemeClr>
                </a:gs>
                <a:gs pos="50000">
                  <a:schemeClr val="bg1">
                    <a:lumMod val="95000"/>
                  </a:schemeClr>
                </a:gs>
                <a:gs pos="100000">
                  <a:schemeClr val="bg1">
                    <a:lumMod val="65000"/>
                  </a:schemeClr>
                </a:gs>
              </a:gsLst>
              <a:lin ang="0" scaled="0"/>
            </a:gradFill>
            <a:ln w="9525" cap="flat" cmpd="sng" algn="ctr">
              <a:solidFill>
                <a:schemeClr val="tx1">
                  <a:lumMod val="40000"/>
                  <a:lumOff val="60000"/>
                </a:schemeClr>
              </a:solidFill>
              <a:prstDash val="solid"/>
              <a:round/>
              <a:headEnd type="none" w="med" len="med"/>
              <a:tailEnd type="none" w="med" len="med"/>
            </a:ln>
            <a:effectLst>
              <a:outerShdw blurRad="76200" dir="18900000" sy="23000" kx="-1200000" algn="bl" rotWithShape="0">
                <a:prstClr val="black">
                  <a:alpha val="20000"/>
                </a:prstClr>
              </a:outerShdw>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5" name="Can 94"/>
            <p:cNvSpPr/>
            <p:nvPr/>
          </p:nvSpPr>
          <p:spPr bwMode="auto">
            <a:xfrm>
              <a:off x="3553289" y="5522530"/>
              <a:ext cx="805542" cy="653143"/>
            </a:xfrm>
            <a:prstGeom prst="can">
              <a:avLst/>
            </a:prstGeom>
            <a:gradFill>
              <a:gsLst>
                <a:gs pos="0">
                  <a:schemeClr val="bg1">
                    <a:lumMod val="65000"/>
                  </a:schemeClr>
                </a:gs>
                <a:gs pos="50000">
                  <a:schemeClr val="bg1">
                    <a:lumMod val="95000"/>
                  </a:schemeClr>
                </a:gs>
                <a:gs pos="100000">
                  <a:schemeClr val="bg1">
                    <a:lumMod val="65000"/>
                  </a:schemeClr>
                </a:gs>
              </a:gsLst>
              <a:lin ang="0" scaled="0"/>
            </a:gradFill>
            <a:ln w="9525" cap="flat" cmpd="sng" algn="ctr">
              <a:solidFill>
                <a:schemeClr val="tx1">
                  <a:lumMod val="40000"/>
                  <a:lumOff val="60000"/>
                </a:schemeClr>
              </a:solidFill>
              <a:prstDash val="solid"/>
              <a:round/>
              <a:headEnd type="none" w="med" len="med"/>
              <a:tailEnd type="none" w="med" len="med"/>
            </a:ln>
            <a:effectLst>
              <a:outerShdw blurRad="76200" dir="18900000" sy="23000" kx="-1200000" algn="bl" rotWithShape="0">
                <a:prstClr val="black">
                  <a:alpha val="20000"/>
                </a:prstClr>
              </a:outerShdw>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6" name="Can 95"/>
            <p:cNvSpPr/>
            <p:nvPr/>
          </p:nvSpPr>
          <p:spPr bwMode="auto">
            <a:xfrm>
              <a:off x="5008346" y="5522530"/>
              <a:ext cx="805542" cy="653143"/>
            </a:xfrm>
            <a:prstGeom prst="can">
              <a:avLst/>
            </a:prstGeom>
            <a:gradFill>
              <a:gsLst>
                <a:gs pos="0">
                  <a:schemeClr val="bg1">
                    <a:lumMod val="65000"/>
                  </a:schemeClr>
                </a:gs>
                <a:gs pos="50000">
                  <a:schemeClr val="bg1">
                    <a:lumMod val="95000"/>
                  </a:schemeClr>
                </a:gs>
                <a:gs pos="100000">
                  <a:schemeClr val="bg1">
                    <a:lumMod val="65000"/>
                  </a:schemeClr>
                </a:gs>
              </a:gsLst>
              <a:lin ang="0" scaled="0"/>
            </a:gradFill>
            <a:ln w="9525" cap="flat" cmpd="sng" algn="ctr">
              <a:solidFill>
                <a:schemeClr val="tx1">
                  <a:lumMod val="40000"/>
                  <a:lumOff val="60000"/>
                </a:schemeClr>
              </a:solidFill>
              <a:prstDash val="solid"/>
              <a:round/>
              <a:headEnd type="none" w="med" len="med"/>
              <a:tailEnd type="none" w="med" len="med"/>
            </a:ln>
            <a:effectLst>
              <a:outerShdw blurRad="76200" dir="18900000" sy="23000" kx="-1200000" algn="bl" rotWithShape="0">
                <a:prstClr val="black">
                  <a:alpha val="20000"/>
                </a:prstClr>
              </a:outerShdw>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00" name="Can 99"/>
            <p:cNvSpPr/>
            <p:nvPr/>
          </p:nvSpPr>
          <p:spPr bwMode="auto">
            <a:xfrm>
              <a:off x="6463403" y="5522530"/>
              <a:ext cx="805542" cy="653143"/>
            </a:xfrm>
            <a:prstGeom prst="can">
              <a:avLst/>
            </a:prstGeom>
            <a:gradFill>
              <a:gsLst>
                <a:gs pos="0">
                  <a:schemeClr val="bg1">
                    <a:lumMod val="65000"/>
                  </a:schemeClr>
                </a:gs>
                <a:gs pos="50000">
                  <a:schemeClr val="bg1">
                    <a:lumMod val="95000"/>
                  </a:schemeClr>
                </a:gs>
                <a:gs pos="100000">
                  <a:schemeClr val="bg1">
                    <a:lumMod val="65000"/>
                  </a:schemeClr>
                </a:gs>
              </a:gsLst>
              <a:lin ang="0" scaled="0"/>
            </a:gradFill>
            <a:ln w="9525" cap="flat" cmpd="sng" algn="ctr">
              <a:solidFill>
                <a:schemeClr val="tx1">
                  <a:lumMod val="40000"/>
                  <a:lumOff val="60000"/>
                </a:schemeClr>
              </a:solidFill>
              <a:prstDash val="solid"/>
              <a:round/>
              <a:headEnd type="none" w="med" len="med"/>
              <a:tailEnd type="none" w="med" len="med"/>
            </a:ln>
            <a:effectLst>
              <a:outerShdw blurRad="76200" dir="18900000" sy="23000" kx="-1200000" algn="bl" rotWithShape="0">
                <a:prstClr val="black">
                  <a:alpha val="20000"/>
                </a:prstClr>
              </a:outerShdw>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grpSp>
        <p:nvGrpSpPr>
          <p:cNvPr id="7" name="Group 110"/>
          <p:cNvGrpSpPr/>
          <p:nvPr/>
        </p:nvGrpSpPr>
        <p:grpSpPr>
          <a:xfrm>
            <a:off x="3307263" y="4355027"/>
            <a:ext cx="3681986" cy="688421"/>
            <a:chOff x="2466663" y="4855599"/>
            <a:chExt cx="4369033" cy="779852"/>
          </a:xfrm>
        </p:grpSpPr>
        <p:cxnSp>
          <p:nvCxnSpPr>
            <p:cNvPr id="133" name="Straight Connector 132"/>
            <p:cNvCxnSpPr/>
            <p:nvPr/>
          </p:nvCxnSpPr>
          <p:spPr bwMode="auto">
            <a:xfrm rot="16200000" flipH="1">
              <a:off x="6445770" y="5245524"/>
              <a:ext cx="779852" cy="1"/>
            </a:xfrm>
            <a:prstGeom prst="line">
              <a:avLst/>
            </a:prstGeom>
            <a:solidFill>
              <a:schemeClr val="accent1"/>
            </a:solidFill>
            <a:ln w="57150" cap="rnd" cmpd="sng" algn="ctr">
              <a:solidFill>
                <a:schemeClr val="tx1">
                  <a:lumMod val="60000"/>
                  <a:lumOff val="40000"/>
                </a:schemeClr>
              </a:solidFill>
              <a:prstDash val="sysDot"/>
              <a:round/>
              <a:headEnd type="triangle" w="med" len="med"/>
              <a:tailEnd type="triangle" w="med" len="med"/>
            </a:ln>
            <a:effectLst/>
          </p:spPr>
        </p:cxnSp>
        <p:cxnSp>
          <p:nvCxnSpPr>
            <p:cNvPr id="134" name="Straight Connector 133"/>
            <p:cNvCxnSpPr/>
            <p:nvPr/>
          </p:nvCxnSpPr>
          <p:spPr bwMode="auto">
            <a:xfrm rot="16200000" flipH="1">
              <a:off x="4981698" y="5245524"/>
              <a:ext cx="779852" cy="1"/>
            </a:xfrm>
            <a:prstGeom prst="line">
              <a:avLst/>
            </a:prstGeom>
            <a:solidFill>
              <a:schemeClr val="accent1"/>
            </a:solidFill>
            <a:ln w="57150" cap="rnd" cmpd="sng" algn="ctr">
              <a:solidFill>
                <a:schemeClr val="tx1">
                  <a:lumMod val="60000"/>
                  <a:lumOff val="40000"/>
                </a:schemeClr>
              </a:solidFill>
              <a:prstDash val="sysDot"/>
              <a:round/>
              <a:headEnd type="triangle" w="med" len="med"/>
              <a:tailEnd type="triangle" w="med" len="med"/>
            </a:ln>
            <a:effectLst/>
          </p:spPr>
        </p:cxnSp>
        <p:cxnSp>
          <p:nvCxnSpPr>
            <p:cNvPr id="135" name="Straight Connector 134"/>
            <p:cNvCxnSpPr/>
            <p:nvPr/>
          </p:nvCxnSpPr>
          <p:spPr bwMode="auto">
            <a:xfrm rot="16200000" flipH="1">
              <a:off x="3536997" y="5245524"/>
              <a:ext cx="779852" cy="1"/>
            </a:xfrm>
            <a:prstGeom prst="line">
              <a:avLst/>
            </a:prstGeom>
            <a:solidFill>
              <a:schemeClr val="accent1"/>
            </a:solidFill>
            <a:ln w="57150" cap="rnd" cmpd="sng" algn="ctr">
              <a:solidFill>
                <a:schemeClr val="tx1">
                  <a:lumMod val="60000"/>
                  <a:lumOff val="40000"/>
                </a:schemeClr>
              </a:solidFill>
              <a:prstDash val="sysDot"/>
              <a:round/>
              <a:headEnd type="triangle" w="med" len="med"/>
              <a:tailEnd type="triangle" w="med" len="med"/>
            </a:ln>
            <a:effectLst/>
          </p:spPr>
        </p:cxnSp>
        <p:cxnSp>
          <p:nvCxnSpPr>
            <p:cNvPr id="136" name="Straight Connector 135"/>
            <p:cNvCxnSpPr/>
            <p:nvPr/>
          </p:nvCxnSpPr>
          <p:spPr bwMode="auto">
            <a:xfrm rot="16200000" flipH="1">
              <a:off x="2076738" y="5245524"/>
              <a:ext cx="779852" cy="1"/>
            </a:xfrm>
            <a:prstGeom prst="line">
              <a:avLst/>
            </a:prstGeom>
            <a:solidFill>
              <a:schemeClr val="accent1"/>
            </a:solidFill>
            <a:ln w="57150" cap="rnd" cmpd="sng" algn="ctr">
              <a:solidFill>
                <a:schemeClr val="tx1">
                  <a:lumMod val="60000"/>
                  <a:lumOff val="40000"/>
                </a:schemeClr>
              </a:solidFill>
              <a:prstDash val="sysDot"/>
              <a:round/>
              <a:headEnd type="triangle" w="med" len="med"/>
              <a:tailEnd type="triangle" w="med" len="med"/>
            </a:ln>
            <a:effectLst/>
          </p:spPr>
        </p:cxnSp>
      </p:grpSp>
      <p:grpSp>
        <p:nvGrpSpPr>
          <p:cNvPr id="8" name="Group 142"/>
          <p:cNvGrpSpPr/>
          <p:nvPr/>
        </p:nvGrpSpPr>
        <p:grpSpPr>
          <a:xfrm>
            <a:off x="2228934" y="3676679"/>
            <a:ext cx="5865176" cy="590187"/>
            <a:chOff x="1198880" y="4297680"/>
            <a:chExt cx="6959600" cy="700314"/>
          </a:xfrm>
        </p:grpSpPr>
        <p:sp>
          <p:nvSpPr>
            <p:cNvPr id="144" name="Rounded Rectangle 143"/>
            <p:cNvSpPr/>
            <p:nvPr/>
          </p:nvSpPr>
          <p:spPr bwMode="auto">
            <a:xfrm>
              <a:off x="1198880" y="4307840"/>
              <a:ext cx="6959600" cy="690154"/>
            </a:xfrm>
            <a:prstGeom prst="round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i="0" u="none" strike="noStrike" cap="none" normalizeH="0" baseline="0" smtClean="0">
                <a:ln>
                  <a:noFill/>
                </a:ln>
                <a:solidFill>
                  <a:schemeClr val="bg1"/>
                </a:solidFill>
                <a:effectLst>
                  <a:outerShdw blurRad="38100" dist="38100" dir="2700000" algn="tl">
                    <a:srgbClr val="000000">
                      <a:alpha val="43137"/>
                    </a:srgbClr>
                  </a:outerShdw>
                </a:effectLst>
                <a:latin typeface="+mn-lt"/>
              </a:endParaRPr>
            </a:p>
          </p:txBody>
        </p:sp>
        <p:sp>
          <p:nvSpPr>
            <p:cNvPr id="145" name="Rectangle 144"/>
            <p:cNvSpPr/>
            <p:nvPr/>
          </p:nvSpPr>
          <p:spPr bwMode="auto">
            <a:xfrm>
              <a:off x="1503680" y="4297680"/>
              <a:ext cx="6319520" cy="69015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r>
                <a:rPr kumimoji="0" lang="en-US" sz="2000" b="1" u="none" strike="noStrike" cap="none" normalizeH="0" baseline="0" smtClean="0">
                  <a:ln>
                    <a:noFill/>
                  </a:ln>
                  <a:solidFill>
                    <a:schemeClr val="bg1"/>
                  </a:solidFill>
                  <a:latin typeface="Calibri Light"/>
                  <a:cs typeface="Calibri Light"/>
                </a:rPr>
                <a:t>BIRT</a:t>
              </a:r>
              <a:r>
                <a:rPr kumimoji="0" lang="en-US" sz="2000" b="1" u="none" strike="noStrike" cap="none" normalizeH="0" smtClean="0">
                  <a:ln>
                    <a:noFill/>
                  </a:ln>
                  <a:solidFill>
                    <a:schemeClr val="bg1"/>
                  </a:solidFill>
                  <a:latin typeface="Calibri Light"/>
                  <a:cs typeface="Calibri Light"/>
                </a:rPr>
                <a:t> </a:t>
              </a:r>
              <a:r>
                <a:rPr lang="en-US" sz="2000" b="1" smtClean="0">
                  <a:solidFill>
                    <a:schemeClr val="bg1"/>
                  </a:solidFill>
                  <a:latin typeface="Calibri Light"/>
                  <a:cs typeface="Calibri Light"/>
                </a:rPr>
                <a:t>i</a:t>
              </a:r>
              <a:r>
                <a:rPr kumimoji="0" lang="en-US" sz="2000" b="1" u="none" strike="noStrike" cap="none" normalizeH="0" smtClean="0">
                  <a:ln>
                    <a:noFill/>
                  </a:ln>
                  <a:solidFill>
                    <a:schemeClr val="bg1"/>
                  </a:solidFill>
                  <a:latin typeface="Calibri Light"/>
                  <a:cs typeface="Calibri Light"/>
                </a:rPr>
                <a:t>Hub</a:t>
              </a:r>
              <a:endParaRPr kumimoji="0" lang="en-US" sz="1600" b="1" u="none" strike="noStrike" cap="none" normalizeH="0" baseline="0" smtClean="0">
                <a:ln>
                  <a:noFill/>
                </a:ln>
                <a:solidFill>
                  <a:schemeClr val="tx2">
                    <a:lumMod val="40000"/>
                    <a:lumOff val="60000"/>
                  </a:schemeClr>
                </a:solidFill>
                <a:latin typeface="Calibri Light"/>
                <a:cs typeface="Calibri Light"/>
              </a:endParaRPr>
            </a:p>
          </p:txBody>
        </p:sp>
      </p:grpSp>
      <p:grpSp>
        <p:nvGrpSpPr>
          <p:cNvPr id="9" name="Group 77"/>
          <p:cNvGrpSpPr/>
          <p:nvPr/>
        </p:nvGrpSpPr>
        <p:grpSpPr>
          <a:xfrm>
            <a:off x="318854" y="2791110"/>
            <a:ext cx="1506038" cy="1369968"/>
            <a:chOff x="831094" y="1586463"/>
            <a:chExt cx="2202022" cy="1817310"/>
          </a:xfrm>
        </p:grpSpPr>
        <p:pic>
          <p:nvPicPr>
            <p:cNvPr id="159" name="Picture 4" descr="C:\Users\Bruce\Desktop\Blueprint NoBG.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705803">
              <a:off x="1020079" y="1586463"/>
              <a:ext cx="1947364" cy="1817310"/>
            </a:xfrm>
            <a:prstGeom prst="rect">
              <a:avLst/>
            </a:prstGeom>
            <a:noFill/>
            <a:effectLst>
              <a:outerShdw blurRad="50800" dist="38100" dir="8100000" algn="tr" rotWithShape="0">
                <a:prstClr val="black">
                  <a:alpha val="40000"/>
                </a:prstClr>
              </a:outerShdw>
            </a:effectLst>
          </p:spPr>
        </p:pic>
        <p:sp>
          <p:nvSpPr>
            <p:cNvPr id="160" name="Freeform 20"/>
            <p:cNvSpPr>
              <a:spLocks/>
            </p:cNvSpPr>
            <p:nvPr/>
          </p:nvSpPr>
          <p:spPr bwMode="auto">
            <a:xfrm rot="5088485" flipH="1">
              <a:off x="729229" y="1715980"/>
              <a:ext cx="1287358" cy="1083627"/>
            </a:xfrm>
            <a:custGeom>
              <a:avLst/>
              <a:gdLst>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286 w 10000"/>
                <a:gd name="connsiteY6" fmla="*/ 6463 h 10000"/>
                <a:gd name="connsiteX7" fmla="*/ 3304 w 10000"/>
                <a:gd name="connsiteY7" fmla="*/ 6427 h 10000"/>
                <a:gd name="connsiteX8" fmla="*/ 3354 w 10000"/>
                <a:gd name="connsiteY8" fmla="*/ 6383 h 10000"/>
                <a:gd name="connsiteX9" fmla="*/ 3366 w 10000"/>
                <a:gd name="connsiteY9" fmla="*/ 6340 h 10000"/>
                <a:gd name="connsiteX10" fmla="*/ 3391 w 10000"/>
                <a:gd name="connsiteY10" fmla="*/ 6311 h 10000"/>
                <a:gd name="connsiteX11" fmla="*/ 3410 w 10000"/>
                <a:gd name="connsiteY11" fmla="*/ 6275 h 10000"/>
                <a:gd name="connsiteX12" fmla="*/ 3447 w 10000"/>
                <a:gd name="connsiteY12" fmla="*/ 6246 h 10000"/>
                <a:gd name="connsiteX13" fmla="*/ 3472 w 10000"/>
                <a:gd name="connsiteY13" fmla="*/ 6203 h 10000"/>
                <a:gd name="connsiteX14" fmla="*/ 3509 w 10000"/>
                <a:gd name="connsiteY14" fmla="*/ 6167 h 10000"/>
                <a:gd name="connsiteX15" fmla="*/ 3540 w 10000"/>
                <a:gd name="connsiteY15" fmla="*/ 6124 h 10000"/>
                <a:gd name="connsiteX16" fmla="*/ 3578 w 10000"/>
                <a:gd name="connsiteY16" fmla="*/ 6081 h 10000"/>
                <a:gd name="connsiteX17" fmla="*/ 3615 w 10000"/>
                <a:gd name="connsiteY17" fmla="*/ 6016 h 10000"/>
                <a:gd name="connsiteX18" fmla="*/ 3646 w 10000"/>
                <a:gd name="connsiteY18" fmla="*/ 5973 h 10000"/>
                <a:gd name="connsiteX19" fmla="*/ 3683 w 10000"/>
                <a:gd name="connsiteY19" fmla="*/ 5915 h 10000"/>
                <a:gd name="connsiteX20" fmla="*/ 3733 w 10000"/>
                <a:gd name="connsiteY20" fmla="*/ 5865 h 10000"/>
                <a:gd name="connsiteX21" fmla="*/ 3764 w 10000"/>
                <a:gd name="connsiteY21" fmla="*/ 5793 h 10000"/>
                <a:gd name="connsiteX22" fmla="*/ 3814 w 10000"/>
                <a:gd name="connsiteY22" fmla="*/ 5742 h 10000"/>
                <a:gd name="connsiteX23" fmla="*/ 3863 w 10000"/>
                <a:gd name="connsiteY23" fmla="*/ 5670 h 10000"/>
                <a:gd name="connsiteX24" fmla="*/ 3907 w 10000"/>
                <a:gd name="connsiteY24" fmla="*/ 5620 h 10000"/>
                <a:gd name="connsiteX25" fmla="*/ 3957 w 10000"/>
                <a:gd name="connsiteY25" fmla="*/ 5548 h 10000"/>
                <a:gd name="connsiteX26" fmla="*/ 4012 w 10000"/>
                <a:gd name="connsiteY26" fmla="*/ 5490 h 10000"/>
                <a:gd name="connsiteX27" fmla="*/ 4062 w 10000"/>
                <a:gd name="connsiteY27" fmla="*/ 5425 h 10000"/>
                <a:gd name="connsiteX28" fmla="*/ 4112 w 10000"/>
                <a:gd name="connsiteY28" fmla="*/ 5353 h 10000"/>
                <a:gd name="connsiteX29" fmla="*/ 4168 w 10000"/>
                <a:gd name="connsiteY29" fmla="*/ 5288 h 10000"/>
                <a:gd name="connsiteX30" fmla="*/ 4217 w 10000"/>
                <a:gd name="connsiteY30" fmla="*/ 5216 h 10000"/>
                <a:gd name="connsiteX31" fmla="*/ 4273 w 10000"/>
                <a:gd name="connsiteY31" fmla="*/ 5137 h 10000"/>
                <a:gd name="connsiteX32" fmla="*/ 4335 w 10000"/>
                <a:gd name="connsiteY32" fmla="*/ 5079 h 10000"/>
                <a:gd name="connsiteX33" fmla="*/ 4379 w 10000"/>
                <a:gd name="connsiteY33" fmla="*/ 5000 h 10000"/>
                <a:gd name="connsiteX34" fmla="*/ 4441 w 10000"/>
                <a:gd name="connsiteY34" fmla="*/ 4935 h 10000"/>
                <a:gd name="connsiteX35" fmla="*/ 4497 w 10000"/>
                <a:gd name="connsiteY35" fmla="*/ 4849 h 10000"/>
                <a:gd name="connsiteX36" fmla="*/ 4559 w 10000"/>
                <a:gd name="connsiteY36" fmla="*/ 4784 h 10000"/>
                <a:gd name="connsiteX37" fmla="*/ 4602 w 10000"/>
                <a:gd name="connsiteY37" fmla="*/ 4712 h 10000"/>
                <a:gd name="connsiteX38" fmla="*/ 4665 w 10000"/>
                <a:gd name="connsiteY38" fmla="*/ 4633 h 10000"/>
                <a:gd name="connsiteX39" fmla="*/ 4720 w 10000"/>
                <a:gd name="connsiteY39" fmla="*/ 4561 h 10000"/>
                <a:gd name="connsiteX40" fmla="*/ 4783 w 10000"/>
                <a:gd name="connsiteY40" fmla="*/ 4496 h 10000"/>
                <a:gd name="connsiteX41" fmla="*/ 4832 w 10000"/>
                <a:gd name="connsiteY41" fmla="*/ 4409 h 10000"/>
                <a:gd name="connsiteX42" fmla="*/ 4901 w 10000"/>
                <a:gd name="connsiteY42" fmla="*/ 4344 h 10000"/>
                <a:gd name="connsiteX43" fmla="*/ 4950 w 10000"/>
                <a:gd name="connsiteY43" fmla="*/ 4258 h 10000"/>
                <a:gd name="connsiteX44" fmla="*/ 5006 w 10000"/>
                <a:gd name="connsiteY44" fmla="*/ 4193 h 10000"/>
                <a:gd name="connsiteX45" fmla="*/ 5068 w 10000"/>
                <a:gd name="connsiteY45" fmla="*/ 4107 h 10000"/>
                <a:gd name="connsiteX46" fmla="*/ 5124 w 10000"/>
                <a:gd name="connsiteY46" fmla="*/ 4027 h 10000"/>
                <a:gd name="connsiteX47" fmla="*/ 5174 w 10000"/>
                <a:gd name="connsiteY47" fmla="*/ 3963 h 10000"/>
                <a:gd name="connsiteX48" fmla="*/ 5230 w 10000"/>
                <a:gd name="connsiteY48" fmla="*/ 3890 h 10000"/>
                <a:gd name="connsiteX49" fmla="*/ 5292 w 10000"/>
                <a:gd name="connsiteY49" fmla="*/ 3826 h 10000"/>
                <a:gd name="connsiteX50" fmla="*/ 5335 w 10000"/>
                <a:gd name="connsiteY50" fmla="*/ 3754 h 10000"/>
                <a:gd name="connsiteX51" fmla="*/ 5398 w 10000"/>
                <a:gd name="connsiteY51" fmla="*/ 3689 h 10000"/>
                <a:gd name="connsiteX52" fmla="*/ 5441 w 10000"/>
                <a:gd name="connsiteY52" fmla="*/ 3617 h 10000"/>
                <a:gd name="connsiteX53" fmla="*/ 5503 w 10000"/>
                <a:gd name="connsiteY53" fmla="*/ 3552 h 10000"/>
                <a:gd name="connsiteX54" fmla="*/ 5553 w 10000"/>
                <a:gd name="connsiteY54" fmla="*/ 3480 h 10000"/>
                <a:gd name="connsiteX55" fmla="*/ 5596 w 10000"/>
                <a:gd name="connsiteY55" fmla="*/ 3415 h 10000"/>
                <a:gd name="connsiteX56" fmla="*/ 5658 w 10000"/>
                <a:gd name="connsiteY56" fmla="*/ 3357 h 10000"/>
                <a:gd name="connsiteX57" fmla="*/ 5702 w 10000"/>
                <a:gd name="connsiteY57" fmla="*/ 3300 h 10000"/>
                <a:gd name="connsiteX58" fmla="*/ 5752 w 10000"/>
                <a:gd name="connsiteY58" fmla="*/ 3235 h 10000"/>
                <a:gd name="connsiteX59" fmla="*/ 5795 w 10000"/>
                <a:gd name="connsiteY59" fmla="*/ 3177 h 10000"/>
                <a:gd name="connsiteX60" fmla="*/ 5845 w 10000"/>
                <a:gd name="connsiteY60" fmla="*/ 3127 h 10000"/>
                <a:gd name="connsiteX61" fmla="*/ 5882 w 10000"/>
                <a:gd name="connsiteY61" fmla="*/ 3069 h 10000"/>
                <a:gd name="connsiteX62" fmla="*/ 5925 w 10000"/>
                <a:gd name="connsiteY62" fmla="*/ 3012 h 10000"/>
                <a:gd name="connsiteX63" fmla="*/ 5975 w 10000"/>
                <a:gd name="connsiteY63" fmla="*/ 2961 h 10000"/>
                <a:gd name="connsiteX64" fmla="*/ 6012 w 10000"/>
                <a:gd name="connsiteY64" fmla="*/ 2918 h 10000"/>
                <a:gd name="connsiteX65" fmla="*/ 1981 w 10000"/>
                <a:gd name="connsiteY65" fmla="*/ 4344 h 10000"/>
                <a:gd name="connsiteX66" fmla="*/ 3472 w 10000"/>
                <a:gd name="connsiteY66" fmla="*/ 8754 h 10000"/>
                <a:gd name="connsiteX67" fmla="*/ 2565 w 10000"/>
                <a:gd name="connsiteY67" fmla="*/ 10000 h 10000"/>
                <a:gd name="connsiteX68" fmla="*/ 2565 w 10000"/>
                <a:gd name="connsiteY6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286 w 10000"/>
                <a:gd name="connsiteY6" fmla="*/ 6463 h 10000"/>
                <a:gd name="connsiteX7" fmla="*/ 3304 w 10000"/>
                <a:gd name="connsiteY7" fmla="*/ 6427 h 10000"/>
                <a:gd name="connsiteX8" fmla="*/ 3354 w 10000"/>
                <a:gd name="connsiteY8" fmla="*/ 6383 h 10000"/>
                <a:gd name="connsiteX9" fmla="*/ 3366 w 10000"/>
                <a:gd name="connsiteY9" fmla="*/ 6340 h 10000"/>
                <a:gd name="connsiteX10" fmla="*/ 3391 w 10000"/>
                <a:gd name="connsiteY10" fmla="*/ 6311 h 10000"/>
                <a:gd name="connsiteX11" fmla="*/ 3410 w 10000"/>
                <a:gd name="connsiteY11" fmla="*/ 6275 h 10000"/>
                <a:gd name="connsiteX12" fmla="*/ 2973 w 10000"/>
                <a:gd name="connsiteY12" fmla="*/ 6637 h 10000"/>
                <a:gd name="connsiteX13" fmla="*/ 3472 w 10000"/>
                <a:gd name="connsiteY13" fmla="*/ 6203 h 10000"/>
                <a:gd name="connsiteX14" fmla="*/ 3509 w 10000"/>
                <a:gd name="connsiteY14" fmla="*/ 6167 h 10000"/>
                <a:gd name="connsiteX15" fmla="*/ 3540 w 10000"/>
                <a:gd name="connsiteY15" fmla="*/ 6124 h 10000"/>
                <a:gd name="connsiteX16" fmla="*/ 3578 w 10000"/>
                <a:gd name="connsiteY16" fmla="*/ 6081 h 10000"/>
                <a:gd name="connsiteX17" fmla="*/ 3615 w 10000"/>
                <a:gd name="connsiteY17" fmla="*/ 6016 h 10000"/>
                <a:gd name="connsiteX18" fmla="*/ 3646 w 10000"/>
                <a:gd name="connsiteY18" fmla="*/ 5973 h 10000"/>
                <a:gd name="connsiteX19" fmla="*/ 3683 w 10000"/>
                <a:gd name="connsiteY19" fmla="*/ 5915 h 10000"/>
                <a:gd name="connsiteX20" fmla="*/ 3733 w 10000"/>
                <a:gd name="connsiteY20" fmla="*/ 5865 h 10000"/>
                <a:gd name="connsiteX21" fmla="*/ 3764 w 10000"/>
                <a:gd name="connsiteY21" fmla="*/ 5793 h 10000"/>
                <a:gd name="connsiteX22" fmla="*/ 3814 w 10000"/>
                <a:gd name="connsiteY22" fmla="*/ 5742 h 10000"/>
                <a:gd name="connsiteX23" fmla="*/ 3863 w 10000"/>
                <a:gd name="connsiteY23" fmla="*/ 5670 h 10000"/>
                <a:gd name="connsiteX24" fmla="*/ 3907 w 10000"/>
                <a:gd name="connsiteY24" fmla="*/ 5620 h 10000"/>
                <a:gd name="connsiteX25" fmla="*/ 3957 w 10000"/>
                <a:gd name="connsiteY25" fmla="*/ 5548 h 10000"/>
                <a:gd name="connsiteX26" fmla="*/ 4012 w 10000"/>
                <a:gd name="connsiteY26" fmla="*/ 5490 h 10000"/>
                <a:gd name="connsiteX27" fmla="*/ 4062 w 10000"/>
                <a:gd name="connsiteY27" fmla="*/ 5425 h 10000"/>
                <a:gd name="connsiteX28" fmla="*/ 4112 w 10000"/>
                <a:gd name="connsiteY28" fmla="*/ 5353 h 10000"/>
                <a:gd name="connsiteX29" fmla="*/ 4168 w 10000"/>
                <a:gd name="connsiteY29" fmla="*/ 5288 h 10000"/>
                <a:gd name="connsiteX30" fmla="*/ 4217 w 10000"/>
                <a:gd name="connsiteY30" fmla="*/ 5216 h 10000"/>
                <a:gd name="connsiteX31" fmla="*/ 4273 w 10000"/>
                <a:gd name="connsiteY31" fmla="*/ 5137 h 10000"/>
                <a:gd name="connsiteX32" fmla="*/ 4335 w 10000"/>
                <a:gd name="connsiteY32" fmla="*/ 5079 h 10000"/>
                <a:gd name="connsiteX33" fmla="*/ 4379 w 10000"/>
                <a:gd name="connsiteY33" fmla="*/ 5000 h 10000"/>
                <a:gd name="connsiteX34" fmla="*/ 4441 w 10000"/>
                <a:gd name="connsiteY34" fmla="*/ 4935 h 10000"/>
                <a:gd name="connsiteX35" fmla="*/ 4497 w 10000"/>
                <a:gd name="connsiteY35" fmla="*/ 4849 h 10000"/>
                <a:gd name="connsiteX36" fmla="*/ 4559 w 10000"/>
                <a:gd name="connsiteY36" fmla="*/ 4784 h 10000"/>
                <a:gd name="connsiteX37" fmla="*/ 4602 w 10000"/>
                <a:gd name="connsiteY37" fmla="*/ 4712 h 10000"/>
                <a:gd name="connsiteX38" fmla="*/ 4665 w 10000"/>
                <a:gd name="connsiteY38" fmla="*/ 4633 h 10000"/>
                <a:gd name="connsiteX39" fmla="*/ 4720 w 10000"/>
                <a:gd name="connsiteY39" fmla="*/ 4561 h 10000"/>
                <a:gd name="connsiteX40" fmla="*/ 4783 w 10000"/>
                <a:gd name="connsiteY40" fmla="*/ 4496 h 10000"/>
                <a:gd name="connsiteX41" fmla="*/ 4832 w 10000"/>
                <a:gd name="connsiteY41" fmla="*/ 4409 h 10000"/>
                <a:gd name="connsiteX42" fmla="*/ 4901 w 10000"/>
                <a:gd name="connsiteY42" fmla="*/ 4344 h 10000"/>
                <a:gd name="connsiteX43" fmla="*/ 4950 w 10000"/>
                <a:gd name="connsiteY43" fmla="*/ 4258 h 10000"/>
                <a:gd name="connsiteX44" fmla="*/ 5006 w 10000"/>
                <a:gd name="connsiteY44" fmla="*/ 4193 h 10000"/>
                <a:gd name="connsiteX45" fmla="*/ 5068 w 10000"/>
                <a:gd name="connsiteY45" fmla="*/ 4107 h 10000"/>
                <a:gd name="connsiteX46" fmla="*/ 5124 w 10000"/>
                <a:gd name="connsiteY46" fmla="*/ 4027 h 10000"/>
                <a:gd name="connsiteX47" fmla="*/ 5174 w 10000"/>
                <a:gd name="connsiteY47" fmla="*/ 3963 h 10000"/>
                <a:gd name="connsiteX48" fmla="*/ 5230 w 10000"/>
                <a:gd name="connsiteY48" fmla="*/ 3890 h 10000"/>
                <a:gd name="connsiteX49" fmla="*/ 5292 w 10000"/>
                <a:gd name="connsiteY49" fmla="*/ 3826 h 10000"/>
                <a:gd name="connsiteX50" fmla="*/ 5335 w 10000"/>
                <a:gd name="connsiteY50" fmla="*/ 3754 h 10000"/>
                <a:gd name="connsiteX51" fmla="*/ 5398 w 10000"/>
                <a:gd name="connsiteY51" fmla="*/ 3689 h 10000"/>
                <a:gd name="connsiteX52" fmla="*/ 5441 w 10000"/>
                <a:gd name="connsiteY52" fmla="*/ 3617 h 10000"/>
                <a:gd name="connsiteX53" fmla="*/ 5503 w 10000"/>
                <a:gd name="connsiteY53" fmla="*/ 3552 h 10000"/>
                <a:gd name="connsiteX54" fmla="*/ 5553 w 10000"/>
                <a:gd name="connsiteY54" fmla="*/ 3480 h 10000"/>
                <a:gd name="connsiteX55" fmla="*/ 5596 w 10000"/>
                <a:gd name="connsiteY55" fmla="*/ 3415 h 10000"/>
                <a:gd name="connsiteX56" fmla="*/ 5658 w 10000"/>
                <a:gd name="connsiteY56" fmla="*/ 3357 h 10000"/>
                <a:gd name="connsiteX57" fmla="*/ 5702 w 10000"/>
                <a:gd name="connsiteY57" fmla="*/ 3300 h 10000"/>
                <a:gd name="connsiteX58" fmla="*/ 5752 w 10000"/>
                <a:gd name="connsiteY58" fmla="*/ 3235 h 10000"/>
                <a:gd name="connsiteX59" fmla="*/ 5795 w 10000"/>
                <a:gd name="connsiteY59" fmla="*/ 3177 h 10000"/>
                <a:gd name="connsiteX60" fmla="*/ 5845 w 10000"/>
                <a:gd name="connsiteY60" fmla="*/ 3127 h 10000"/>
                <a:gd name="connsiteX61" fmla="*/ 5882 w 10000"/>
                <a:gd name="connsiteY61" fmla="*/ 3069 h 10000"/>
                <a:gd name="connsiteX62" fmla="*/ 5925 w 10000"/>
                <a:gd name="connsiteY62" fmla="*/ 3012 h 10000"/>
                <a:gd name="connsiteX63" fmla="*/ 5975 w 10000"/>
                <a:gd name="connsiteY63" fmla="*/ 2961 h 10000"/>
                <a:gd name="connsiteX64" fmla="*/ 6012 w 10000"/>
                <a:gd name="connsiteY64" fmla="*/ 2918 h 10000"/>
                <a:gd name="connsiteX65" fmla="*/ 1981 w 10000"/>
                <a:gd name="connsiteY65" fmla="*/ 4344 h 10000"/>
                <a:gd name="connsiteX66" fmla="*/ 3472 w 10000"/>
                <a:gd name="connsiteY66" fmla="*/ 8754 h 10000"/>
                <a:gd name="connsiteX67" fmla="*/ 2565 w 10000"/>
                <a:gd name="connsiteY67" fmla="*/ 10000 h 10000"/>
                <a:gd name="connsiteX68" fmla="*/ 2565 w 10000"/>
                <a:gd name="connsiteY6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286 w 10000"/>
                <a:gd name="connsiteY6" fmla="*/ 6463 h 10000"/>
                <a:gd name="connsiteX7" fmla="*/ 3304 w 10000"/>
                <a:gd name="connsiteY7" fmla="*/ 6427 h 10000"/>
                <a:gd name="connsiteX8" fmla="*/ 3354 w 10000"/>
                <a:gd name="connsiteY8" fmla="*/ 6383 h 10000"/>
                <a:gd name="connsiteX9" fmla="*/ 3366 w 10000"/>
                <a:gd name="connsiteY9" fmla="*/ 6340 h 10000"/>
                <a:gd name="connsiteX10" fmla="*/ 3391 w 10000"/>
                <a:gd name="connsiteY10" fmla="*/ 6311 h 10000"/>
                <a:gd name="connsiteX11" fmla="*/ 3410 w 10000"/>
                <a:gd name="connsiteY11" fmla="*/ 6275 h 10000"/>
                <a:gd name="connsiteX12" fmla="*/ 3304 w 10000"/>
                <a:gd name="connsiteY12" fmla="*/ 6372 h 10000"/>
                <a:gd name="connsiteX13" fmla="*/ 3472 w 10000"/>
                <a:gd name="connsiteY13" fmla="*/ 6203 h 10000"/>
                <a:gd name="connsiteX14" fmla="*/ 3509 w 10000"/>
                <a:gd name="connsiteY14" fmla="*/ 6167 h 10000"/>
                <a:gd name="connsiteX15" fmla="*/ 3540 w 10000"/>
                <a:gd name="connsiteY15" fmla="*/ 6124 h 10000"/>
                <a:gd name="connsiteX16" fmla="*/ 3578 w 10000"/>
                <a:gd name="connsiteY16" fmla="*/ 6081 h 10000"/>
                <a:gd name="connsiteX17" fmla="*/ 3615 w 10000"/>
                <a:gd name="connsiteY17" fmla="*/ 6016 h 10000"/>
                <a:gd name="connsiteX18" fmla="*/ 3646 w 10000"/>
                <a:gd name="connsiteY18" fmla="*/ 5973 h 10000"/>
                <a:gd name="connsiteX19" fmla="*/ 3683 w 10000"/>
                <a:gd name="connsiteY19" fmla="*/ 5915 h 10000"/>
                <a:gd name="connsiteX20" fmla="*/ 3733 w 10000"/>
                <a:gd name="connsiteY20" fmla="*/ 5865 h 10000"/>
                <a:gd name="connsiteX21" fmla="*/ 3764 w 10000"/>
                <a:gd name="connsiteY21" fmla="*/ 5793 h 10000"/>
                <a:gd name="connsiteX22" fmla="*/ 3814 w 10000"/>
                <a:gd name="connsiteY22" fmla="*/ 5742 h 10000"/>
                <a:gd name="connsiteX23" fmla="*/ 3863 w 10000"/>
                <a:gd name="connsiteY23" fmla="*/ 5670 h 10000"/>
                <a:gd name="connsiteX24" fmla="*/ 3907 w 10000"/>
                <a:gd name="connsiteY24" fmla="*/ 5620 h 10000"/>
                <a:gd name="connsiteX25" fmla="*/ 3957 w 10000"/>
                <a:gd name="connsiteY25" fmla="*/ 5548 h 10000"/>
                <a:gd name="connsiteX26" fmla="*/ 4012 w 10000"/>
                <a:gd name="connsiteY26" fmla="*/ 5490 h 10000"/>
                <a:gd name="connsiteX27" fmla="*/ 4062 w 10000"/>
                <a:gd name="connsiteY27" fmla="*/ 5425 h 10000"/>
                <a:gd name="connsiteX28" fmla="*/ 4112 w 10000"/>
                <a:gd name="connsiteY28" fmla="*/ 5353 h 10000"/>
                <a:gd name="connsiteX29" fmla="*/ 4168 w 10000"/>
                <a:gd name="connsiteY29" fmla="*/ 5288 h 10000"/>
                <a:gd name="connsiteX30" fmla="*/ 4217 w 10000"/>
                <a:gd name="connsiteY30" fmla="*/ 5216 h 10000"/>
                <a:gd name="connsiteX31" fmla="*/ 4273 w 10000"/>
                <a:gd name="connsiteY31" fmla="*/ 5137 h 10000"/>
                <a:gd name="connsiteX32" fmla="*/ 4335 w 10000"/>
                <a:gd name="connsiteY32" fmla="*/ 5079 h 10000"/>
                <a:gd name="connsiteX33" fmla="*/ 4379 w 10000"/>
                <a:gd name="connsiteY33" fmla="*/ 5000 h 10000"/>
                <a:gd name="connsiteX34" fmla="*/ 4441 w 10000"/>
                <a:gd name="connsiteY34" fmla="*/ 4935 h 10000"/>
                <a:gd name="connsiteX35" fmla="*/ 4497 w 10000"/>
                <a:gd name="connsiteY35" fmla="*/ 4849 h 10000"/>
                <a:gd name="connsiteX36" fmla="*/ 4559 w 10000"/>
                <a:gd name="connsiteY36" fmla="*/ 4784 h 10000"/>
                <a:gd name="connsiteX37" fmla="*/ 4602 w 10000"/>
                <a:gd name="connsiteY37" fmla="*/ 4712 h 10000"/>
                <a:gd name="connsiteX38" fmla="*/ 4665 w 10000"/>
                <a:gd name="connsiteY38" fmla="*/ 4633 h 10000"/>
                <a:gd name="connsiteX39" fmla="*/ 4720 w 10000"/>
                <a:gd name="connsiteY39" fmla="*/ 4561 h 10000"/>
                <a:gd name="connsiteX40" fmla="*/ 4783 w 10000"/>
                <a:gd name="connsiteY40" fmla="*/ 4496 h 10000"/>
                <a:gd name="connsiteX41" fmla="*/ 4832 w 10000"/>
                <a:gd name="connsiteY41" fmla="*/ 4409 h 10000"/>
                <a:gd name="connsiteX42" fmla="*/ 4901 w 10000"/>
                <a:gd name="connsiteY42" fmla="*/ 4344 h 10000"/>
                <a:gd name="connsiteX43" fmla="*/ 4950 w 10000"/>
                <a:gd name="connsiteY43" fmla="*/ 4258 h 10000"/>
                <a:gd name="connsiteX44" fmla="*/ 5006 w 10000"/>
                <a:gd name="connsiteY44" fmla="*/ 4193 h 10000"/>
                <a:gd name="connsiteX45" fmla="*/ 5068 w 10000"/>
                <a:gd name="connsiteY45" fmla="*/ 4107 h 10000"/>
                <a:gd name="connsiteX46" fmla="*/ 5124 w 10000"/>
                <a:gd name="connsiteY46" fmla="*/ 4027 h 10000"/>
                <a:gd name="connsiteX47" fmla="*/ 5174 w 10000"/>
                <a:gd name="connsiteY47" fmla="*/ 3963 h 10000"/>
                <a:gd name="connsiteX48" fmla="*/ 5230 w 10000"/>
                <a:gd name="connsiteY48" fmla="*/ 3890 h 10000"/>
                <a:gd name="connsiteX49" fmla="*/ 5292 w 10000"/>
                <a:gd name="connsiteY49" fmla="*/ 3826 h 10000"/>
                <a:gd name="connsiteX50" fmla="*/ 5335 w 10000"/>
                <a:gd name="connsiteY50" fmla="*/ 3754 h 10000"/>
                <a:gd name="connsiteX51" fmla="*/ 5398 w 10000"/>
                <a:gd name="connsiteY51" fmla="*/ 3689 h 10000"/>
                <a:gd name="connsiteX52" fmla="*/ 5441 w 10000"/>
                <a:gd name="connsiteY52" fmla="*/ 3617 h 10000"/>
                <a:gd name="connsiteX53" fmla="*/ 5503 w 10000"/>
                <a:gd name="connsiteY53" fmla="*/ 3552 h 10000"/>
                <a:gd name="connsiteX54" fmla="*/ 5553 w 10000"/>
                <a:gd name="connsiteY54" fmla="*/ 3480 h 10000"/>
                <a:gd name="connsiteX55" fmla="*/ 5596 w 10000"/>
                <a:gd name="connsiteY55" fmla="*/ 3415 h 10000"/>
                <a:gd name="connsiteX56" fmla="*/ 5658 w 10000"/>
                <a:gd name="connsiteY56" fmla="*/ 3357 h 10000"/>
                <a:gd name="connsiteX57" fmla="*/ 5702 w 10000"/>
                <a:gd name="connsiteY57" fmla="*/ 3300 h 10000"/>
                <a:gd name="connsiteX58" fmla="*/ 5752 w 10000"/>
                <a:gd name="connsiteY58" fmla="*/ 3235 h 10000"/>
                <a:gd name="connsiteX59" fmla="*/ 5795 w 10000"/>
                <a:gd name="connsiteY59" fmla="*/ 3177 h 10000"/>
                <a:gd name="connsiteX60" fmla="*/ 5845 w 10000"/>
                <a:gd name="connsiteY60" fmla="*/ 3127 h 10000"/>
                <a:gd name="connsiteX61" fmla="*/ 5882 w 10000"/>
                <a:gd name="connsiteY61" fmla="*/ 3069 h 10000"/>
                <a:gd name="connsiteX62" fmla="*/ 5925 w 10000"/>
                <a:gd name="connsiteY62" fmla="*/ 3012 h 10000"/>
                <a:gd name="connsiteX63" fmla="*/ 5975 w 10000"/>
                <a:gd name="connsiteY63" fmla="*/ 2961 h 10000"/>
                <a:gd name="connsiteX64" fmla="*/ 6012 w 10000"/>
                <a:gd name="connsiteY64" fmla="*/ 2918 h 10000"/>
                <a:gd name="connsiteX65" fmla="*/ 1981 w 10000"/>
                <a:gd name="connsiteY65" fmla="*/ 4344 h 10000"/>
                <a:gd name="connsiteX66" fmla="*/ 3472 w 10000"/>
                <a:gd name="connsiteY66" fmla="*/ 8754 h 10000"/>
                <a:gd name="connsiteX67" fmla="*/ 2565 w 10000"/>
                <a:gd name="connsiteY67" fmla="*/ 10000 h 10000"/>
                <a:gd name="connsiteX68" fmla="*/ 2565 w 10000"/>
                <a:gd name="connsiteY6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286 w 10000"/>
                <a:gd name="connsiteY6" fmla="*/ 6463 h 10000"/>
                <a:gd name="connsiteX7" fmla="*/ 3080 w 10000"/>
                <a:gd name="connsiteY7" fmla="*/ 5857 h 10000"/>
                <a:gd name="connsiteX8" fmla="*/ 3354 w 10000"/>
                <a:gd name="connsiteY8" fmla="*/ 6383 h 10000"/>
                <a:gd name="connsiteX9" fmla="*/ 3366 w 10000"/>
                <a:gd name="connsiteY9" fmla="*/ 6340 h 10000"/>
                <a:gd name="connsiteX10" fmla="*/ 3391 w 10000"/>
                <a:gd name="connsiteY10" fmla="*/ 6311 h 10000"/>
                <a:gd name="connsiteX11" fmla="*/ 3410 w 10000"/>
                <a:gd name="connsiteY11" fmla="*/ 6275 h 10000"/>
                <a:gd name="connsiteX12" fmla="*/ 3304 w 10000"/>
                <a:gd name="connsiteY12" fmla="*/ 6372 h 10000"/>
                <a:gd name="connsiteX13" fmla="*/ 3472 w 10000"/>
                <a:gd name="connsiteY13" fmla="*/ 6203 h 10000"/>
                <a:gd name="connsiteX14" fmla="*/ 3509 w 10000"/>
                <a:gd name="connsiteY14" fmla="*/ 6167 h 10000"/>
                <a:gd name="connsiteX15" fmla="*/ 3540 w 10000"/>
                <a:gd name="connsiteY15" fmla="*/ 6124 h 10000"/>
                <a:gd name="connsiteX16" fmla="*/ 3578 w 10000"/>
                <a:gd name="connsiteY16" fmla="*/ 6081 h 10000"/>
                <a:gd name="connsiteX17" fmla="*/ 3615 w 10000"/>
                <a:gd name="connsiteY17" fmla="*/ 6016 h 10000"/>
                <a:gd name="connsiteX18" fmla="*/ 3646 w 10000"/>
                <a:gd name="connsiteY18" fmla="*/ 5973 h 10000"/>
                <a:gd name="connsiteX19" fmla="*/ 3683 w 10000"/>
                <a:gd name="connsiteY19" fmla="*/ 5915 h 10000"/>
                <a:gd name="connsiteX20" fmla="*/ 3733 w 10000"/>
                <a:gd name="connsiteY20" fmla="*/ 5865 h 10000"/>
                <a:gd name="connsiteX21" fmla="*/ 3764 w 10000"/>
                <a:gd name="connsiteY21" fmla="*/ 5793 h 10000"/>
                <a:gd name="connsiteX22" fmla="*/ 3814 w 10000"/>
                <a:gd name="connsiteY22" fmla="*/ 5742 h 10000"/>
                <a:gd name="connsiteX23" fmla="*/ 3863 w 10000"/>
                <a:gd name="connsiteY23" fmla="*/ 5670 h 10000"/>
                <a:gd name="connsiteX24" fmla="*/ 3907 w 10000"/>
                <a:gd name="connsiteY24" fmla="*/ 5620 h 10000"/>
                <a:gd name="connsiteX25" fmla="*/ 3957 w 10000"/>
                <a:gd name="connsiteY25" fmla="*/ 5548 h 10000"/>
                <a:gd name="connsiteX26" fmla="*/ 4012 w 10000"/>
                <a:gd name="connsiteY26" fmla="*/ 5490 h 10000"/>
                <a:gd name="connsiteX27" fmla="*/ 4062 w 10000"/>
                <a:gd name="connsiteY27" fmla="*/ 5425 h 10000"/>
                <a:gd name="connsiteX28" fmla="*/ 4112 w 10000"/>
                <a:gd name="connsiteY28" fmla="*/ 5353 h 10000"/>
                <a:gd name="connsiteX29" fmla="*/ 4168 w 10000"/>
                <a:gd name="connsiteY29" fmla="*/ 5288 h 10000"/>
                <a:gd name="connsiteX30" fmla="*/ 4217 w 10000"/>
                <a:gd name="connsiteY30" fmla="*/ 5216 h 10000"/>
                <a:gd name="connsiteX31" fmla="*/ 4273 w 10000"/>
                <a:gd name="connsiteY31" fmla="*/ 5137 h 10000"/>
                <a:gd name="connsiteX32" fmla="*/ 4335 w 10000"/>
                <a:gd name="connsiteY32" fmla="*/ 5079 h 10000"/>
                <a:gd name="connsiteX33" fmla="*/ 4379 w 10000"/>
                <a:gd name="connsiteY33" fmla="*/ 5000 h 10000"/>
                <a:gd name="connsiteX34" fmla="*/ 4441 w 10000"/>
                <a:gd name="connsiteY34" fmla="*/ 4935 h 10000"/>
                <a:gd name="connsiteX35" fmla="*/ 4497 w 10000"/>
                <a:gd name="connsiteY35" fmla="*/ 4849 h 10000"/>
                <a:gd name="connsiteX36" fmla="*/ 4559 w 10000"/>
                <a:gd name="connsiteY36" fmla="*/ 4784 h 10000"/>
                <a:gd name="connsiteX37" fmla="*/ 4602 w 10000"/>
                <a:gd name="connsiteY37" fmla="*/ 4712 h 10000"/>
                <a:gd name="connsiteX38" fmla="*/ 4665 w 10000"/>
                <a:gd name="connsiteY38" fmla="*/ 4633 h 10000"/>
                <a:gd name="connsiteX39" fmla="*/ 4720 w 10000"/>
                <a:gd name="connsiteY39" fmla="*/ 4561 h 10000"/>
                <a:gd name="connsiteX40" fmla="*/ 4783 w 10000"/>
                <a:gd name="connsiteY40" fmla="*/ 4496 h 10000"/>
                <a:gd name="connsiteX41" fmla="*/ 4832 w 10000"/>
                <a:gd name="connsiteY41" fmla="*/ 4409 h 10000"/>
                <a:gd name="connsiteX42" fmla="*/ 4901 w 10000"/>
                <a:gd name="connsiteY42" fmla="*/ 4344 h 10000"/>
                <a:gd name="connsiteX43" fmla="*/ 4950 w 10000"/>
                <a:gd name="connsiteY43" fmla="*/ 4258 h 10000"/>
                <a:gd name="connsiteX44" fmla="*/ 5006 w 10000"/>
                <a:gd name="connsiteY44" fmla="*/ 4193 h 10000"/>
                <a:gd name="connsiteX45" fmla="*/ 5068 w 10000"/>
                <a:gd name="connsiteY45" fmla="*/ 4107 h 10000"/>
                <a:gd name="connsiteX46" fmla="*/ 5124 w 10000"/>
                <a:gd name="connsiteY46" fmla="*/ 4027 h 10000"/>
                <a:gd name="connsiteX47" fmla="*/ 5174 w 10000"/>
                <a:gd name="connsiteY47" fmla="*/ 3963 h 10000"/>
                <a:gd name="connsiteX48" fmla="*/ 5230 w 10000"/>
                <a:gd name="connsiteY48" fmla="*/ 3890 h 10000"/>
                <a:gd name="connsiteX49" fmla="*/ 5292 w 10000"/>
                <a:gd name="connsiteY49" fmla="*/ 3826 h 10000"/>
                <a:gd name="connsiteX50" fmla="*/ 5335 w 10000"/>
                <a:gd name="connsiteY50" fmla="*/ 3754 h 10000"/>
                <a:gd name="connsiteX51" fmla="*/ 5398 w 10000"/>
                <a:gd name="connsiteY51" fmla="*/ 3689 h 10000"/>
                <a:gd name="connsiteX52" fmla="*/ 5441 w 10000"/>
                <a:gd name="connsiteY52" fmla="*/ 3617 h 10000"/>
                <a:gd name="connsiteX53" fmla="*/ 5503 w 10000"/>
                <a:gd name="connsiteY53" fmla="*/ 3552 h 10000"/>
                <a:gd name="connsiteX54" fmla="*/ 5553 w 10000"/>
                <a:gd name="connsiteY54" fmla="*/ 3480 h 10000"/>
                <a:gd name="connsiteX55" fmla="*/ 5596 w 10000"/>
                <a:gd name="connsiteY55" fmla="*/ 3415 h 10000"/>
                <a:gd name="connsiteX56" fmla="*/ 5658 w 10000"/>
                <a:gd name="connsiteY56" fmla="*/ 3357 h 10000"/>
                <a:gd name="connsiteX57" fmla="*/ 5702 w 10000"/>
                <a:gd name="connsiteY57" fmla="*/ 3300 h 10000"/>
                <a:gd name="connsiteX58" fmla="*/ 5752 w 10000"/>
                <a:gd name="connsiteY58" fmla="*/ 3235 h 10000"/>
                <a:gd name="connsiteX59" fmla="*/ 5795 w 10000"/>
                <a:gd name="connsiteY59" fmla="*/ 3177 h 10000"/>
                <a:gd name="connsiteX60" fmla="*/ 5845 w 10000"/>
                <a:gd name="connsiteY60" fmla="*/ 3127 h 10000"/>
                <a:gd name="connsiteX61" fmla="*/ 5882 w 10000"/>
                <a:gd name="connsiteY61" fmla="*/ 3069 h 10000"/>
                <a:gd name="connsiteX62" fmla="*/ 5925 w 10000"/>
                <a:gd name="connsiteY62" fmla="*/ 3012 h 10000"/>
                <a:gd name="connsiteX63" fmla="*/ 5975 w 10000"/>
                <a:gd name="connsiteY63" fmla="*/ 2961 h 10000"/>
                <a:gd name="connsiteX64" fmla="*/ 6012 w 10000"/>
                <a:gd name="connsiteY64" fmla="*/ 2918 h 10000"/>
                <a:gd name="connsiteX65" fmla="*/ 1981 w 10000"/>
                <a:gd name="connsiteY65" fmla="*/ 4344 h 10000"/>
                <a:gd name="connsiteX66" fmla="*/ 3472 w 10000"/>
                <a:gd name="connsiteY66" fmla="*/ 8754 h 10000"/>
                <a:gd name="connsiteX67" fmla="*/ 2565 w 10000"/>
                <a:gd name="connsiteY67" fmla="*/ 10000 h 10000"/>
                <a:gd name="connsiteX68" fmla="*/ 2565 w 10000"/>
                <a:gd name="connsiteY6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286 w 10000"/>
                <a:gd name="connsiteY6" fmla="*/ 6463 h 10000"/>
                <a:gd name="connsiteX7" fmla="*/ 3354 w 10000"/>
                <a:gd name="connsiteY7" fmla="*/ 6383 h 10000"/>
                <a:gd name="connsiteX8" fmla="*/ 3366 w 10000"/>
                <a:gd name="connsiteY8" fmla="*/ 6340 h 10000"/>
                <a:gd name="connsiteX9" fmla="*/ 3391 w 10000"/>
                <a:gd name="connsiteY9" fmla="*/ 6311 h 10000"/>
                <a:gd name="connsiteX10" fmla="*/ 3410 w 10000"/>
                <a:gd name="connsiteY10" fmla="*/ 6275 h 10000"/>
                <a:gd name="connsiteX11" fmla="*/ 3304 w 10000"/>
                <a:gd name="connsiteY11" fmla="*/ 6372 h 10000"/>
                <a:gd name="connsiteX12" fmla="*/ 3472 w 10000"/>
                <a:gd name="connsiteY12" fmla="*/ 6203 h 10000"/>
                <a:gd name="connsiteX13" fmla="*/ 3509 w 10000"/>
                <a:gd name="connsiteY13" fmla="*/ 6167 h 10000"/>
                <a:gd name="connsiteX14" fmla="*/ 3540 w 10000"/>
                <a:gd name="connsiteY14" fmla="*/ 6124 h 10000"/>
                <a:gd name="connsiteX15" fmla="*/ 3578 w 10000"/>
                <a:gd name="connsiteY15" fmla="*/ 6081 h 10000"/>
                <a:gd name="connsiteX16" fmla="*/ 3615 w 10000"/>
                <a:gd name="connsiteY16" fmla="*/ 6016 h 10000"/>
                <a:gd name="connsiteX17" fmla="*/ 3646 w 10000"/>
                <a:gd name="connsiteY17" fmla="*/ 5973 h 10000"/>
                <a:gd name="connsiteX18" fmla="*/ 3683 w 10000"/>
                <a:gd name="connsiteY18" fmla="*/ 5915 h 10000"/>
                <a:gd name="connsiteX19" fmla="*/ 3733 w 10000"/>
                <a:gd name="connsiteY19" fmla="*/ 5865 h 10000"/>
                <a:gd name="connsiteX20" fmla="*/ 3764 w 10000"/>
                <a:gd name="connsiteY20" fmla="*/ 5793 h 10000"/>
                <a:gd name="connsiteX21" fmla="*/ 3814 w 10000"/>
                <a:gd name="connsiteY21" fmla="*/ 5742 h 10000"/>
                <a:gd name="connsiteX22" fmla="*/ 3863 w 10000"/>
                <a:gd name="connsiteY22" fmla="*/ 5670 h 10000"/>
                <a:gd name="connsiteX23" fmla="*/ 3907 w 10000"/>
                <a:gd name="connsiteY23" fmla="*/ 5620 h 10000"/>
                <a:gd name="connsiteX24" fmla="*/ 3957 w 10000"/>
                <a:gd name="connsiteY24" fmla="*/ 5548 h 10000"/>
                <a:gd name="connsiteX25" fmla="*/ 4012 w 10000"/>
                <a:gd name="connsiteY25" fmla="*/ 5490 h 10000"/>
                <a:gd name="connsiteX26" fmla="*/ 4062 w 10000"/>
                <a:gd name="connsiteY26" fmla="*/ 5425 h 10000"/>
                <a:gd name="connsiteX27" fmla="*/ 4112 w 10000"/>
                <a:gd name="connsiteY27" fmla="*/ 5353 h 10000"/>
                <a:gd name="connsiteX28" fmla="*/ 4168 w 10000"/>
                <a:gd name="connsiteY28" fmla="*/ 5288 h 10000"/>
                <a:gd name="connsiteX29" fmla="*/ 4217 w 10000"/>
                <a:gd name="connsiteY29" fmla="*/ 5216 h 10000"/>
                <a:gd name="connsiteX30" fmla="*/ 4273 w 10000"/>
                <a:gd name="connsiteY30" fmla="*/ 5137 h 10000"/>
                <a:gd name="connsiteX31" fmla="*/ 4335 w 10000"/>
                <a:gd name="connsiteY31" fmla="*/ 5079 h 10000"/>
                <a:gd name="connsiteX32" fmla="*/ 4379 w 10000"/>
                <a:gd name="connsiteY32" fmla="*/ 5000 h 10000"/>
                <a:gd name="connsiteX33" fmla="*/ 4441 w 10000"/>
                <a:gd name="connsiteY33" fmla="*/ 4935 h 10000"/>
                <a:gd name="connsiteX34" fmla="*/ 4497 w 10000"/>
                <a:gd name="connsiteY34" fmla="*/ 4849 h 10000"/>
                <a:gd name="connsiteX35" fmla="*/ 4559 w 10000"/>
                <a:gd name="connsiteY35" fmla="*/ 4784 h 10000"/>
                <a:gd name="connsiteX36" fmla="*/ 4602 w 10000"/>
                <a:gd name="connsiteY36" fmla="*/ 4712 h 10000"/>
                <a:gd name="connsiteX37" fmla="*/ 4665 w 10000"/>
                <a:gd name="connsiteY37" fmla="*/ 4633 h 10000"/>
                <a:gd name="connsiteX38" fmla="*/ 4720 w 10000"/>
                <a:gd name="connsiteY38" fmla="*/ 4561 h 10000"/>
                <a:gd name="connsiteX39" fmla="*/ 4783 w 10000"/>
                <a:gd name="connsiteY39" fmla="*/ 4496 h 10000"/>
                <a:gd name="connsiteX40" fmla="*/ 4832 w 10000"/>
                <a:gd name="connsiteY40" fmla="*/ 4409 h 10000"/>
                <a:gd name="connsiteX41" fmla="*/ 4901 w 10000"/>
                <a:gd name="connsiteY41" fmla="*/ 4344 h 10000"/>
                <a:gd name="connsiteX42" fmla="*/ 4950 w 10000"/>
                <a:gd name="connsiteY42" fmla="*/ 4258 h 10000"/>
                <a:gd name="connsiteX43" fmla="*/ 5006 w 10000"/>
                <a:gd name="connsiteY43" fmla="*/ 4193 h 10000"/>
                <a:gd name="connsiteX44" fmla="*/ 5068 w 10000"/>
                <a:gd name="connsiteY44" fmla="*/ 4107 h 10000"/>
                <a:gd name="connsiteX45" fmla="*/ 5124 w 10000"/>
                <a:gd name="connsiteY45" fmla="*/ 4027 h 10000"/>
                <a:gd name="connsiteX46" fmla="*/ 5174 w 10000"/>
                <a:gd name="connsiteY46" fmla="*/ 3963 h 10000"/>
                <a:gd name="connsiteX47" fmla="*/ 5230 w 10000"/>
                <a:gd name="connsiteY47" fmla="*/ 3890 h 10000"/>
                <a:gd name="connsiteX48" fmla="*/ 5292 w 10000"/>
                <a:gd name="connsiteY48" fmla="*/ 3826 h 10000"/>
                <a:gd name="connsiteX49" fmla="*/ 5335 w 10000"/>
                <a:gd name="connsiteY49" fmla="*/ 3754 h 10000"/>
                <a:gd name="connsiteX50" fmla="*/ 5398 w 10000"/>
                <a:gd name="connsiteY50" fmla="*/ 3689 h 10000"/>
                <a:gd name="connsiteX51" fmla="*/ 5441 w 10000"/>
                <a:gd name="connsiteY51" fmla="*/ 3617 h 10000"/>
                <a:gd name="connsiteX52" fmla="*/ 5503 w 10000"/>
                <a:gd name="connsiteY52" fmla="*/ 3552 h 10000"/>
                <a:gd name="connsiteX53" fmla="*/ 5553 w 10000"/>
                <a:gd name="connsiteY53" fmla="*/ 3480 h 10000"/>
                <a:gd name="connsiteX54" fmla="*/ 5596 w 10000"/>
                <a:gd name="connsiteY54" fmla="*/ 3415 h 10000"/>
                <a:gd name="connsiteX55" fmla="*/ 5658 w 10000"/>
                <a:gd name="connsiteY55" fmla="*/ 3357 h 10000"/>
                <a:gd name="connsiteX56" fmla="*/ 5702 w 10000"/>
                <a:gd name="connsiteY56" fmla="*/ 3300 h 10000"/>
                <a:gd name="connsiteX57" fmla="*/ 5752 w 10000"/>
                <a:gd name="connsiteY57" fmla="*/ 3235 h 10000"/>
                <a:gd name="connsiteX58" fmla="*/ 5795 w 10000"/>
                <a:gd name="connsiteY58" fmla="*/ 3177 h 10000"/>
                <a:gd name="connsiteX59" fmla="*/ 5845 w 10000"/>
                <a:gd name="connsiteY59" fmla="*/ 3127 h 10000"/>
                <a:gd name="connsiteX60" fmla="*/ 5882 w 10000"/>
                <a:gd name="connsiteY60" fmla="*/ 3069 h 10000"/>
                <a:gd name="connsiteX61" fmla="*/ 5925 w 10000"/>
                <a:gd name="connsiteY61" fmla="*/ 3012 h 10000"/>
                <a:gd name="connsiteX62" fmla="*/ 5975 w 10000"/>
                <a:gd name="connsiteY62" fmla="*/ 2961 h 10000"/>
                <a:gd name="connsiteX63" fmla="*/ 6012 w 10000"/>
                <a:gd name="connsiteY63" fmla="*/ 2918 h 10000"/>
                <a:gd name="connsiteX64" fmla="*/ 1981 w 10000"/>
                <a:gd name="connsiteY64" fmla="*/ 4344 h 10000"/>
                <a:gd name="connsiteX65" fmla="*/ 3472 w 10000"/>
                <a:gd name="connsiteY65" fmla="*/ 8754 h 10000"/>
                <a:gd name="connsiteX66" fmla="*/ 2565 w 10000"/>
                <a:gd name="connsiteY66" fmla="*/ 10000 h 10000"/>
                <a:gd name="connsiteX67" fmla="*/ 2565 w 10000"/>
                <a:gd name="connsiteY67"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147 w 10000"/>
                <a:gd name="connsiteY6" fmla="*/ 6503 h 10000"/>
                <a:gd name="connsiteX7" fmla="*/ 3354 w 10000"/>
                <a:gd name="connsiteY7" fmla="*/ 6383 h 10000"/>
                <a:gd name="connsiteX8" fmla="*/ 3366 w 10000"/>
                <a:gd name="connsiteY8" fmla="*/ 6340 h 10000"/>
                <a:gd name="connsiteX9" fmla="*/ 3391 w 10000"/>
                <a:gd name="connsiteY9" fmla="*/ 6311 h 10000"/>
                <a:gd name="connsiteX10" fmla="*/ 3410 w 10000"/>
                <a:gd name="connsiteY10" fmla="*/ 6275 h 10000"/>
                <a:gd name="connsiteX11" fmla="*/ 3304 w 10000"/>
                <a:gd name="connsiteY11" fmla="*/ 6372 h 10000"/>
                <a:gd name="connsiteX12" fmla="*/ 3472 w 10000"/>
                <a:gd name="connsiteY12" fmla="*/ 6203 h 10000"/>
                <a:gd name="connsiteX13" fmla="*/ 3509 w 10000"/>
                <a:gd name="connsiteY13" fmla="*/ 6167 h 10000"/>
                <a:gd name="connsiteX14" fmla="*/ 3540 w 10000"/>
                <a:gd name="connsiteY14" fmla="*/ 6124 h 10000"/>
                <a:gd name="connsiteX15" fmla="*/ 3578 w 10000"/>
                <a:gd name="connsiteY15" fmla="*/ 6081 h 10000"/>
                <a:gd name="connsiteX16" fmla="*/ 3615 w 10000"/>
                <a:gd name="connsiteY16" fmla="*/ 6016 h 10000"/>
                <a:gd name="connsiteX17" fmla="*/ 3646 w 10000"/>
                <a:gd name="connsiteY17" fmla="*/ 5973 h 10000"/>
                <a:gd name="connsiteX18" fmla="*/ 3683 w 10000"/>
                <a:gd name="connsiteY18" fmla="*/ 5915 h 10000"/>
                <a:gd name="connsiteX19" fmla="*/ 3733 w 10000"/>
                <a:gd name="connsiteY19" fmla="*/ 5865 h 10000"/>
                <a:gd name="connsiteX20" fmla="*/ 3764 w 10000"/>
                <a:gd name="connsiteY20" fmla="*/ 5793 h 10000"/>
                <a:gd name="connsiteX21" fmla="*/ 3814 w 10000"/>
                <a:gd name="connsiteY21" fmla="*/ 5742 h 10000"/>
                <a:gd name="connsiteX22" fmla="*/ 3863 w 10000"/>
                <a:gd name="connsiteY22" fmla="*/ 5670 h 10000"/>
                <a:gd name="connsiteX23" fmla="*/ 3907 w 10000"/>
                <a:gd name="connsiteY23" fmla="*/ 5620 h 10000"/>
                <a:gd name="connsiteX24" fmla="*/ 3957 w 10000"/>
                <a:gd name="connsiteY24" fmla="*/ 5548 h 10000"/>
                <a:gd name="connsiteX25" fmla="*/ 4012 w 10000"/>
                <a:gd name="connsiteY25" fmla="*/ 5490 h 10000"/>
                <a:gd name="connsiteX26" fmla="*/ 4062 w 10000"/>
                <a:gd name="connsiteY26" fmla="*/ 5425 h 10000"/>
                <a:gd name="connsiteX27" fmla="*/ 4112 w 10000"/>
                <a:gd name="connsiteY27" fmla="*/ 5353 h 10000"/>
                <a:gd name="connsiteX28" fmla="*/ 4168 w 10000"/>
                <a:gd name="connsiteY28" fmla="*/ 5288 h 10000"/>
                <a:gd name="connsiteX29" fmla="*/ 4217 w 10000"/>
                <a:gd name="connsiteY29" fmla="*/ 5216 h 10000"/>
                <a:gd name="connsiteX30" fmla="*/ 4273 w 10000"/>
                <a:gd name="connsiteY30" fmla="*/ 5137 h 10000"/>
                <a:gd name="connsiteX31" fmla="*/ 4335 w 10000"/>
                <a:gd name="connsiteY31" fmla="*/ 5079 h 10000"/>
                <a:gd name="connsiteX32" fmla="*/ 4379 w 10000"/>
                <a:gd name="connsiteY32" fmla="*/ 5000 h 10000"/>
                <a:gd name="connsiteX33" fmla="*/ 4441 w 10000"/>
                <a:gd name="connsiteY33" fmla="*/ 4935 h 10000"/>
                <a:gd name="connsiteX34" fmla="*/ 4497 w 10000"/>
                <a:gd name="connsiteY34" fmla="*/ 4849 h 10000"/>
                <a:gd name="connsiteX35" fmla="*/ 4559 w 10000"/>
                <a:gd name="connsiteY35" fmla="*/ 4784 h 10000"/>
                <a:gd name="connsiteX36" fmla="*/ 4602 w 10000"/>
                <a:gd name="connsiteY36" fmla="*/ 4712 h 10000"/>
                <a:gd name="connsiteX37" fmla="*/ 4665 w 10000"/>
                <a:gd name="connsiteY37" fmla="*/ 4633 h 10000"/>
                <a:gd name="connsiteX38" fmla="*/ 4720 w 10000"/>
                <a:gd name="connsiteY38" fmla="*/ 4561 h 10000"/>
                <a:gd name="connsiteX39" fmla="*/ 4783 w 10000"/>
                <a:gd name="connsiteY39" fmla="*/ 4496 h 10000"/>
                <a:gd name="connsiteX40" fmla="*/ 4832 w 10000"/>
                <a:gd name="connsiteY40" fmla="*/ 4409 h 10000"/>
                <a:gd name="connsiteX41" fmla="*/ 4901 w 10000"/>
                <a:gd name="connsiteY41" fmla="*/ 4344 h 10000"/>
                <a:gd name="connsiteX42" fmla="*/ 4950 w 10000"/>
                <a:gd name="connsiteY42" fmla="*/ 4258 h 10000"/>
                <a:gd name="connsiteX43" fmla="*/ 5006 w 10000"/>
                <a:gd name="connsiteY43" fmla="*/ 4193 h 10000"/>
                <a:gd name="connsiteX44" fmla="*/ 5068 w 10000"/>
                <a:gd name="connsiteY44" fmla="*/ 4107 h 10000"/>
                <a:gd name="connsiteX45" fmla="*/ 5124 w 10000"/>
                <a:gd name="connsiteY45" fmla="*/ 4027 h 10000"/>
                <a:gd name="connsiteX46" fmla="*/ 5174 w 10000"/>
                <a:gd name="connsiteY46" fmla="*/ 3963 h 10000"/>
                <a:gd name="connsiteX47" fmla="*/ 5230 w 10000"/>
                <a:gd name="connsiteY47" fmla="*/ 3890 h 10000"/>
                <a:gd name="connsiteX48" fmla="*/ 5292 w 10000"/>
                <a:gd name="connsiteY48" fmla="*/ 3826 h 10000"/>
                <a:gd name="connsiteX49" fmla="*/ 5335 w 10000"/>
                <a:gd name="connsiteY49" fmla="*/ 3754 h 10000"/>
                <a:gd name="connsiteX50" fmla="*/ 5398 w 10000"/>
                <a:gd name="connsiteY50" fmla="*/ 3689 h 10000"/>
                <a:gd name="connsiteX51" fmla="*/ 5441 w 10000"/>
                <a:gd name="connsiteY51" fmla="*/ 3617 h 10000"/>
                <a:gd name="connsiteX52" fmla="*/ 5503 w 10000"/>
                <a:gd name="connsiteY52" fmla="*/ 3552 h 10000"/>
                <a:gd name="connsiteX53" fmla="*/ 5553 w 10000"/>
                <a:gd name="connsiteY53" fmla="*/ 3480 h 10000"/>
                <a:gd name="connsiteX54" fmla="*/ 5596 w 10000"/>
                <a:gd name="connsiteY54" fmla="*/ 3415 h 10000"/>
                <a:gd name="connsiteX55" fmla="*/ 5658 w 10000"/>
                <a:gd name="connsiteY55" fmla="*/ 3357 h 10000"/>
                <a:gd name="connsiteX56" fmla="*/ 5702 w 10000"/>
                <a:gd name="connsiteY56" fmla="*/ 3300 h 10000"/>
                <a:gd name="connsiteX57" fmla="*/ 5752 w 10000"/>
                <a:gd name="connsiteY57" fmla="*/ 3235 h 10000"/>
                <a:gd name="connsiteX58" fmla="*/ 5795 w 10000"/>
                <a:gd name="connsiteY58" fmla="*/ 3177 h 10000"/>
                <a:gd name="connsiteX59" fmla="*/ 5845 w 10000"/>
                <a:gd name="connsiteY59" fmla="*/ 3127 h 10000"/>
                <a:gd name="connsiteX60" fmla="*/ 5882 w 10000"/>
                <a:gd name="connsiteY60" fmla="*/ 3069 h 10000"/>
                <a:gd name="connsiteX61" fmla="*/ 5925 w 10000"/>
                <a:gd name="connsiteY61" fmla="*/ 3012 h 10000"/>
                <a:gd name="connsiteX62" fmla="*/ 5975 w 10000"/>
                <a:gd name="connsiteY62" fmla="*/ 2961 h 10000"/>
                <a:gd name="connsiteX63" fmla="*/ 6012 w 10000"/>
                <a:gd name="connsiteY63" fmla="*/ 2918 h 10000"/>
                <a:gd name="connsiteX64" fmla="*/ 1981 w 10000"/>
                <a:gd name="connsiteY64" fmla="*/ 4344 h 10000"/>
                <a:gd name="connsiteX65" fmla="*/ 3472 w 10000"/>
                <a:gd name="connsiteY65" fmla="*/ 8754 h 10000"/>
                <a:gd name="connsiteX66" fmla="*/ 2565 w 10000"/>
                <a:gd name="connsiteY66" fmla="*/ 10000 h 10000"/>
                <a:gd name="connsiteX67" fmla="*/ 2565 w 10000"/>
                <a:gd name="connsiteY67"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33 w 10000"/>
                <a:gd name="connsiteY18" fmla="*/ 5865 h 10000"/>
                <a:gd name="connsiteX19" fmla="*/ 3764 w 10000"/>
                <a:gd name="connsiteY19" fmla="*/ 5793 h 10000"/>
                <a:gd name="connsiteX20" fmla="*/ 3814 w 10000"/>
                <a:gd name="connsiteY20" fmla="*/ 5742 h 10000"/>
                <a:gd name="connsiteX21" fmla="*/ 3863 w 10000"/>
                <a:gd name="connsiteY21" fmla="*/ 5670 h 10000"/>
                <a:gd name="connsiteX22" fmla="*/ 3907 w 10000"/>
                <a:gd name="connsiteY22" fmla="*/ 5620 h 10000"/>
                <a:gd name="connsiteX23" fmla="*/ 3957 w 10000"/>
                <a:gd name="connsiteY23" fmla="*/ 5548 h 10000"/>
                <a:gd name="connsiteX24" fmla="*/ 4012 w 10000"/>
                <a:gd name="connsiteY24" fmla="*/ 5490 h 10000"/>
                <a:gd name="connsiteX25" fmla="*/ 4062 w 10000"/>
                <a:gd name="connsiteY25" fmla="*/ 5425 h 10000"/>
                <a:gd name="connsiteX26" fmla="*/ 4112 w 10000"/>
                <a:gd name="connsiteY26" fmla="*/ 5353 h 10000"/>
                <a:gd name="connsiteX27" fmla="*/ 4168 w 10000"/>
                <a:gd name="connsiteY27" fmla="*/ 5288 h 10000"/>
                <a:gd name="connsiteX28" fmla="*/ 4217 w 10000"/>
                <a:gd name="connsiteY28" fmla="*/ 5216 h 10000"/>
                <a:gd name="connsiteX29" fmla="*/ 4273 w 10000"/>
                <a:gd name="connsiteY29" fmla="*/ 5137 h 10000"/>
                <a:gd name="connsiteX30" fmla="*/ 4335 w 10000"/>
                <a:gd name="connsiteY30" fmla="*/ 5079 h 10000"/>
                <a:gd name="connsiteX31" fmla="*/ 4379 w 10000"/>
                <a:gd name="connsiteY31" fmla="*/ 5000 h 10000"/>
                <a:gd name="connsiteX32" fmla="*/ 4441 w 10000"/>
                <a:gd name="connsiteY32" fmla="*/ 4935 h 10000"/>
                <a:gd name="connsiteX33" fmla="*/ 4497 w 10000"/>
                <a:gd name="connsiteY33" fmla="*/ 4849 h 10000"/>
                <a:gd name="connsiteX34" fmla="*/ 4559 w 10000"/>
                <a:gd name="connsiteY34" fmla="*/ 4784 h 10000"/>
                <a:gd name="connsiteX35" fmla="*/ 4602 w 10000"/>
                <a:gd name="connsiteY35" fmla="*/ 4712 h 10000"/>
                <a:gd name="connsiteX36" fmla="*/ 4665 w 10000"/>
                <a:gd name="connsiteY36" fmla="*/ 4633 h 10000"/>
                <a:gd name="connsiteX37" fmla="*/ 4720 w 10000"/>
                <a:gd name="connsiteY37" fmla="*/ 4561 h 10000"/>
                <a:gd name="connsiteX38" fmla="*/ 4783 w 10000"/>
                <a:gd name="connsiteY38" fmla="*/ 4496 h 10000"/>
                <a:gd name="connsiteX39" fmla="*/ 4832 w 10000"/>
                <a:gd name="connsiteY39" fmla="*/ 4409 h 10000"/>
                <a:gd name="connsiteX40" fmla="*/ 4901 w 10000"/>
                <a:gd name="connsiteY40" fmla="*/ 4344 h 10000"/>
                <a:gd name="connsiteX41" fmla="*/ 4950 w 10000"/>
                <a:gd name="connsiteY41" fmla="*/ 4258 h 10000"/>
                <a:gd name="connsiteX42" fmla="*/ 5006 w 10000"/>
                <a:gd name="connsiteY42" fmla="*/ 4193 h 10000"/>
                <a:gd name="connsiteX43" fmla="*/ 5068 w 10000"/>
                <a:gd name="connsiteY43" fmla="*/ 4107 h 10000"/>
                <a:gd name="connsiteX44" fmla="*/ 5124 w 10000"/>
                <a:gd name="connsiteY44" fmla="*/ 4027 h 10000"/>
                <a:gd name="connsiteX45" fmla="*/ 5174 w 10000"/>
                <a:gd name="connsiteY45" fmla="*/ 3963 h 10000"/>
                <a:gd name="connsiteX46" fmla="*/ 5230 w 10000"/>
                <a:gd name="connsiteY46" fmla="*/ 3890 h 10000"/>
                <a:gd name="connsiteX47" fmla="*/ 5292 w 10000"/>
                <a:gd name="connsiteY47" fmla="*/ 3826 h 10000"/>
                <a:gd name="connsiteX48" fmla="*/ 5335 w 10000"/>
                <a:gd name="connsiteY48" fmla="*/ 3754 h 10000"/>
                <a:gd name="connsiteX49" fmla="*/ 5398 w 10000"/>
                <a:gd name="connsiteY49" fmla="*/ 3689 h 10000"/>
                <a:gd name="connsiteX50" fmla="*/ 5441 w 10000"/>
                <a:gd name="connsiteY50" fmla="*/ 3617 h 10000"/>
                <a:gd name="connsiteX51" fmla="*/ 5503 w 10000"/>
                <a:gd name="connsiteY51" fmla="*/ 3552 h 10000"/>
                <a:gd name="connsiteX52" fmla="*/ 5553 w 10000"/>
                <a:gd name="connsiteY52" fmla="*/ 3480 h 10000"/>
                <a:gd name="connsiteX53" fmla="*/ 5596 w 10000"/>
                <a:gd name="connsiteY53" fmla="*/ 3415 h 10000"/>
                <a:gd name="connsiteX54" fmla="*/ 5658 w 10000"/>
                <a:gd name="connsiteY54" fmla="*/ 3357 h 10000"/>
                <a:gd name="connsiteX55" fmla="*/ 5702 w 10000"/>
                <a:gd name="connsiteY55" fmla="*/ 3300 h 10000"/>
                <a:gd name="connsiteX56" fmla="*/ 5752 w 10000"/>
                <a:gd name="connsiteY56" fmla="*/ 3235 h 10000"/>
                <a:gd name="connsiteX57" fmla="*/ 5795 w 10000"/>
                <a:gd name="connsiteY57" fmla="*/ 3177 h 10000"/>
                <a:gd name="connsiteX58" fmla="*/ 5845 w 10000"/>
                <a:gd name="connsiteY58" fmla="*/ 3127 h 10000"/>
                <a:gd name="connsiteX59" fmla="*/ 5882 w 10000"/>
                <a:gd name="connsiteY59" fmla="*/ 3069 h 10000"/>
                <a:gd name="connsiteX60" fmla="*/ 5925 w 10000"/>
                <a:gd name="connsiteY60" fmla="*/ 3012 h 10000"/>
                <a:gd name="connsiteX61" fmla="*/ 5975 w 10000"/>
                <a:gd name="connsiteY61" fmla="*/ 2961 h 10000"/>
                <a:gd name="connsiteX62" fmla="*/ 6012 w 10000"/>
                <a:gd name="connsiteY62" fmla="*/ 2918 h 10000"/>
                <a:gd name="connsiteX63" fmla="*/ 1981 w 10000"/>
                <a:gd name="connsiteY63" fmla="*/ 4344 h 10000"/>
                <a:gd name="connsiteX64" fmla="*/ 3472 w 10000"/>
                <a:gd name="connsiteY64" fmla="*/ 8754 h 10000"/>
                <a:gd name="connsiteX65" fmla="*/ 2565 w 10000"/>
                <a:gd name="connsiteY65" fmla="*/ 10000 h 10000"/>
                <a:gd name="connsiteX66" fmla="*/ 2565 w 10000"/>
                <a:gd name="connsiteY66"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14 w 10000"/>
                <a:gd name="connsiteY19" fmla="*/ 5742 h 10000"/>
                <a:gd name="connsiteX20" fmla="*/ 3863 w 10000"/>
                <a:gd name="connsiteY20" fmla="*/ 5670 h 10000"/>
                <a:gd name="connsiteX21" fmla="*/ 3907 w 10000"/>
                <a:gd name="connsiteY21" fmla="*/ 5620 h 10000"/>
                <a:gd name="connsiteX22" fmla="*/ 3957 w 10000"/>
                <a:gd name="connsiteY22" fmla="*/ 5548 h 10000"/>
                <a:gd name="connsiteX23" fmla="*/ 4012 w 10000"/>
                <a:gd name="connsiteY23" fmla="*/ 5490 h 10000"/>
                <a:gd name="connsiteX24" fmla="*/ 4062 w 10000"/>
                <a:gd name="connsiteY24" fmla="*/ 5425 h 10000"/>
                <a:gd name="connsiteX25" fmla="*/ 4112 w 10000"/>
                <a:gd name="connsiteY25" fmla="*/ 5353 h 10000"/>
                <a:gd name="connsiteX26" fmla="*/ 4168 w 10000"/>
                <a:gd name="connsiteY26" fmla="*/ 5288 h 10000"/>
                <a:gd name="connsiteX27" fmla="*/ 4217 w 10000"/>
                <a:gd name="connsiteY27" fmla="*/ 5216 h 10000"/>
                <a:gd name="connsiteX28" fmla="*/ 4273 w 10000"/>
                <a:gd name="connsiteY28" fmla="*/ 5137 h 10000"/>
                <a:gd name="connsiteX29" fmla="*/ 4335 w 10000"/>
                <a:gd name="connsiteY29" fmla="*/ 5079 h 10000"/>
                <a:gd name="connsiteX30" fmla="*/ 4379 w 10000"/>
                <a:gd name="connsiteY30" fmla="*/ 5000 h 10000"/>
                <a:gd name="connsiteX31" fmla="*/ 4441 w 10000"/>
                <a:gd name="connsiteY31" fmla="*/ 4935 h 10000"/>
                <a:gd name="connsiteX32" fmla="*/ 4497 w 10000"/>
                <a:gd name="connsiteY32" fmla="*/ 4849 h 10000"/>
                <a:gd name="connsiteX33" fmla="*/ 4559 w 10000"/>
                <a:gd name="connsiteY33" fmla="*/ 4784 h 10000"/>
                <a:gd name="connsiteX34" fmla="*/ 4602 w 10000"/>
                <a:gd name="connsiteY34" fmla="*/ 4712 h 10000"/>
                <a:gd name="connsiteX35" fmla="*/ 4665 w 10000"/>
                <a:gd name="connsiteY35" fmla="*/ 4633 h 10000"/>
                <a:gd name="connsiteX36" fmla="*/ 4720 w 10000"/>
                <a:gd name="connsiteY36" fmla="*/ 4561 h 10000"/>
                <a:gd name="connsiteX37" fmla="*/ 4783 w 10000"/>
                <a:gd name="connsiteY37" fmla="*/ 4496 h 10000"/>
                <a:gd name="connsiteX38" fmla="*/ 4832 w 10000"/>
                <a:gd name="connsiteY38" fmla="*/ 4409 h 10000"/>
                <a:gd name="connsiteX39" fmla="*/ 4901 w 10000"/>
                <a:gd name="connsiteY39" fmla="*/ 4344 h 10000"/>
                <a:gd name="connsiteX40" fmla="*/ 4950 w 10000"/>
                <a:gd name="connsiteY40" fmla="*/ 4258 h 10000"/>
                <a:gd name="connsiteX41" fmla="*/ 5006 w 10000"/>
                <a:gd name="connsiteY41" fmla="*/ 4193 h 10000"/>
                <a:gd name="connsiteX42" fmla="*/ 5068 w 10000"/>
                <a:gd name="connsiteY42" fmla="*/ 4107 h 10000"/>
                <a:gd name="connsiteX43" fmla="*/ 5124 w 10000"/>
                <a:gd name="connsiteY43" fmla="*/ 4027 h 10000"/>
                <a:gd name="connsiteX44" fmla="*/ 5174 w 10000"/>
                <a:gd name="connsiteY44" fmla="*/ 3963 h 10000"/>
                <a:gd name="connsiteX45" fmla="*/ 5230 w 10000"/>
                <a:gd name="connsiteY45" fmla="*/ 3890 h 10000"/>
                <a:gd name="connsiteX46" fmla="*/ 5292 w 10000"/>
                <a:gd name="connsiteY46" fmla="*/ 3826 h 10000"/>
                <a:gd name="connsiteX47" fmla="*/ 5335 w 10000"/>
                <a:gd name="connsiteY47" fmla="*/ 3754 h 10000"/>
                <a:gd name="connsiteX48" fmla="*/ 5398 w 10000"/>
                <a:gd name="connsiteY48" fmla="*/ 3689 h 10000"/>
                <a:gd name="connsiteX49" fmla="*/ 5441 w 10000"/>
                <a:gd name="connsiteY49" fmla="*/ 3617 h 10000"/>
                <a:gd name="connsiteX50" fmla="*/ 5503 w 10000"/>
                <a:gd name="connsiteY50" fmla="*/ 3552 h 10000"/>
                <a:gd name="connsiteX51" fmla="*/ 5553 w 10000"/>
                <a:gd name="connsiteY51" fmla="*/ 3480 h 10000"/>
                <a:gd name="connsiteX52" fmla="*/ 5596 w 10000"/>
                <a:gd name="connsiteY52" fmla="*/ 3415 h 10000"/>
                <a:gd name="connsiteX53" fmla="*/ 5658 w 10000"/>
                <a:gd name="connsiteY53" fmla="*/ 3357 h 10000"/>
                <a:gd name="connsiteX54" fmla="*/ 5702 w 10000"/>
                <a:gd name="connsiteY54" fmla="*/ 3300 h 10000"/>
                <a:gd name="connsiteX55" fmla="*/ 5752 w 10000"/>
                <a:gd name="connsiteY55" fmla="*/ 3235 h 10000"/>
                <a:gd name="connsiteX56" fmla="*/ 5795 w 10000"/>
                <a:gd name="connsiteY56" fmla="*/ 3177 h 10000"/>
                <a:gd name="connsiteX57" fmla="*/ 5845 w 10000"/>
                <a:gd name="connsiteY57" fmla="*/ 3127 h 10000"/>
                <a:gd name="connsiteX58" fmla="*/ 5882 w 10000"/>
                <a:gd name="connsiteY58" fmla="*/ 3069 h 10000"/>
                <a:gd name="connsiteX59" fmla="*/ 5925 w 10000"/>
                <a:gd name="connsiteY59" fmla="*/ 3012 h 10000"/>
                <a:gd name="connsiteX60" fmla="*/ 5975 w 10000"/>
                <a:gd name="connsiteY60" fmla="*/ 2961 h 10000"/>
                <a:gd name="connsiteX61" fmla="*/ 6012 w 10000"/>
                <a:gd name="connsiteY61" fmla="*/ 2918 h 10000"/>
                <a:gd name="connsiteX62" fmla="*/ 1981 w 10000"/>
                <a:gd name="connsiteY62" fmla="*/ 4344 h 10000"/>
                <a:gd name="connsiteX63" fmla="*/ 3472 w 10000"/>
                <a:gd name="connsiteY63" fmla="*/ 8754 h 10000"/>
                <a:gd name="connsiteX64" fmla="*/ 2565 w 10000"/>
                <a:gd name="connsiteY64" fmla="*/ 10000 h 10000"/>
                <a:gd name="connsiteX65" fmla="*/ 2565 w 10000"/>
                <a:gd name="connsiteY65"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07 w 10000"/>
                <a:gd name="connsiteY20" fmla="*/ 5620 h 10000"/>
                <a:gd name="connsiteX21" fmla="*/ 3957 w 10000"/>
                <a:gd name="connsiteY21" fmla="*/ 5548 h 10000"/>
                <a:gd name="connsiteX22" fmla="*/ 4012 w 10000"/>
                <a:gd name="connsiteY22" fmla="*/ 5490 h 10000"/>
                <a:gd name="connsiteX23" fmla="*/ 4062 w 10000"/>
                <a:gd name="connsiteY23" fmla="*/ 5425 h 10000"/>
                <a:gd name="connsiteX24" fmla="*/ 4112 w 10000"/>
                <a:gd name="connsiteY24" fmla="*/ 5353 h 10000"/>
                <a:gd name="connsiteX25" fmla="*/ 4168 w 10000"/>
                <a:gd name="connsiteY25" fmla="*/ 5288 h 10000"/>
                <a:gd name="connsiteX26" fmla="*/ 4217 w 10000"/>
                <a:gd name="connsiteY26" fmla="*/ 5216 h 10000"/>
                <a:gd name="connsiteX27" fmla="*/ 4273 w 10000"/>
                <a:gd name="connsiteY27" fmla="*/ 5137 h 10000"/>
                <a:gd name="connsiteX28" fmla="*/ 4335 w 10000"/>
                <a:gd name="connsiteY28" fmla="*/ 5079 h 10000"/>
                <a:gd name="connsiteX29" fmla="*/ 4379 w 10000"/>
                <a:gd name="connsiteY29" fmla="*/ 5000 h 10000"/>
                <a:gd name="connsiteX30" fmla="*/ 4441 w 10000"/>
                <a:gd name="connsiteY30" fmla="*/ 4935 h 10000"/>
                <a:gd name="connsiteX31" fmla="*/ 4497 w 10000"/>
                <a:gd name="connsiteY31" fmla="*/ 4849 h 10000"/>
                <a:gd name="connsiteX32" fmla="*/ 4559 w 10000"/>
                <a:gd name="connsiteY32" fmla="*/ 4784 h 10000"/>
                <a:gd name="connsiteX33" fmla="*/ 4602 w 10000"/>
                <a:gd name="connsiteY33" fmla="*/ 4712 h 10000"/>
                <a:gd name="connsiteX34" fmla="*/ 4665 w 10000"/>
                <a:gd name="connsiteY34" fmla="*/ 4633 h 10000"/>
                <a:gd name="connsiteX35" fmla="*/ 4720 w 10000"/>
                <a:gd name="connsiteY35" fmla="*/ 4561 h 10000"/>
                <a:gd name="connsiteX36" fmla="*/ 4783 w 10000"/>
                <a:gd name="connsiteY36" fmla="*/ 4496 h 10000"/>
                <a:gd name="connsiteX37" fmla="*/ 4832 w 10000"/>
                <a:gd name="connsiteY37" fmla="*/ 4409 h 10000"/>
                <a:gd name="connsiteX38" fmla="*/ 4901 w 10000"/>
                <a:gd name="connsiteY38" fmla="*/ 4344 h 10000"/>
                <a:gd name="connsiteX39" fmla="*/ 4950 w 10000"/>
                <a:gd name="connsiteY39" fmla="*/ 4258 h 10000"/>
                <a:gd name="connsiteX40" fmla="*/ 5006 w 10000"/>
                <a:gd name="connsiteY40" fmla="*/ 4193 h 10000"/>
                <a:gd name="connsiteX41" fmla="*/ 5068 w 10000"/>
                <a:gd name="connsiteY41" fmla="*/ 4107 h 10000"/>
                <a:gd name="connsiteX42" fmla="*/ 5124 w 10000"/>
                <a:gd name="connsiteY42" fmla="*/ 4027 h 10000"/>
                <a:gd name="connsiteX43" fmla="*/ 5174 w 10000"/>
                <a:gd name="connsiteY43" fmla="*/ 3963 h 10000"/>
                <a:gd name="connsiteX44" fmla="*/ 5230 w 10000"/>
                <a:gd name="connsiteY44" fmla="*/ 3890 h 10000"/>
                <a:gd name="connsiteX45" fmla="*/ 5292 w 10000"/>
                <a:gd name="connsiteY45" fmla="*/ 3826 h 10000"/>
                <a:gd name="connsiteX46" fmla="*/ 5335 w 10000"/>
                <a:gd name="connsiteY46" fmla="*/ 3754 h 10000"/>
                <a:gd name="connsiteX47" fmla="*/ 5398 w 10000"/>
                <a:gd name="connsiteY47" fmla="*/ 3689 h 10000"/>
                <a:gd name="connsiteX48" fmla="*/ 5441 w 10000"/>
                <a:gd name="connsiteY48" fmla="*/ 3617 h 10000"/>
                <a:gd name="connsiteX49" fmla="*/ 5503 w 10000"/>
                <a:gd name="connsiteY49" fmla="*/ 3552 h 10000"/>
                <a:gd name="connsiteX50" fmla="*/ 5553 w 10000"/>
                <a:gd name="connsiteY50" fmla="*/ 3480 h 10000"/>
                <a:gd name="connsiteX51" fmla="*/ 5596 w 10000"/>
                <a:gd name="connsiteY51" fmla="*/ 3415 h 10000"/>
                <a:gd name="connsiteX52" fmla="*/ 5658 w 10000"/>
                <a:gd name="connsiteY52" fmla="*/ 3357 h 10000"/>
                <a:gd name="connsiteX53" fmla="*/ 5702 w 10000"/>
                <a:gd name="connsiteY53" fmla="*/ 3300 h 10000"/>
                <a:gd name="connsiteX54" fmla="*/ 5752 w 10000"/>
                <a:gd name="connsiteY54" fmla="*/ 3235 h 10000"/>
                <a:gd name="connsiteX55" fmla="*/ 5795 w 10000"/>
                <a:gd name="connsiteY55" fmla="*/ 3177 h 10000"/>
                <a:gd name="connsiteX56" fmla="*/ 5845 w 10000"/>
                <a:gd name="connsiteY56" fmla="*/ 3127 h 10000"/>
                <a:gd name="connsiteX57" fmla="*/ 5882 w 10000"/>
                <a:gd name="connsiteY57" fmla="*/ 3069 h 10000"/>
                <a:gd name="connsiteX58" fmla="*/ 5925 w 10000"/>
                <a:gd name="connsiteY58" fmla="*/ 3012 h 10000"/>
                <a:gd name="connsiteX59" fmla="*/ 5975 w 10000"/>
                <a:gd name="connsiteY59" fmla="*/ 2961 h 10000"/>
                <a:gd name="connsiteX60" fmla="*/ 6012 w 10000"/>
                <a:gd name="connsiteY60" fmla="*/ 2918 h 10000"/>
                <a:gd name="connsiteX61" fmla="*/ 1981 w 10000"/>
                <a:gd name="connsiteY61" fmla="*/ 4344 h 10000"/>
                <a:gd name="connsiteX62" fmla="*/ 3472 w 10000"/>
                <a:gd name="connsiteY62" fmla="*/ 8754 h 10000"/>
                <a:gd name="connsiteX63" fmla="*/ 2565 w 10000"/>
                <a:gd name="connsiteY63" fmla="*/ 10000 h 10000"/>
                <a:gd name="connsiteX64" fmla="*/ 2565 w 10000"/>
                <a:gd name="connsiteY64"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12 w 10000"/>
                <a:gd name="connsiteY21" fmla="*/ 5490 h 10000"/>
                <a:gd name="connsiteX22" fmla="*/ 4062 w 10000"/>
                <a:gd name="connsiteY22" fmla="*/ 5425 h 10000"/>
                <a:gd name="connsiteX23" fmla="*/ 4112 w 10000"/>
                <a:gd name="connsiteY23" fmla="*/ 5353 h 10000"/>
                <a:gd name="connsiteX24" fmla="*/ 4168 w 10000"/>
                <a:gd name="connsiteY24" fmla="*/ 5288 h 10000"/>
                <a:gd name="connsiteX25" fmla="*/ 4217 w 10000"/>
                <a:gd name="connsiteY25" fmla="*/ 5216 h 10000"/>
                <a:gd name="connsiteX26" fmla="*/ 4273 w 10000"/>
                <a:gd name="connsiteY26" fmla="*/ 5137 h 10000"/>
                <a:gd name="connsiteX27" fmla="*/ 4335 w 10000"/>
                <a:gd name="connsiteY27" fmla="*/ 5079 h 10000"/>
                <a:gd name="connsiteX28" fmla="*/ 4379 w 10000"/>
                <a:gd name="connsiteY28" fmla="*/ 5000 h 10000"/>
                <a:gd name="connsiteX29" fmla="*/ 4441 w 10000"/>
                <a:gd name="connsiteY29" fmla="*/ 4935 h 10000"/>
                <a:gd name="connsiteX30" fmla="*/ 4497 w 10000"/>
                <a:gd name="connsiteY30" fmla="*/ 4849 h 10000"/>
                <a:gd name="connsiteX31" fmla="*/ 4559 w 10000"/>
                <a:gd name="connsiteY31" fmla="*/ 4784 h 10000"/>
                <a:gd name="connsiteX32" fmla="*/ 4602 w 10000"/>
                <a:gd name="connsiteY32" fmla="*/ 4712 h 10000"/>
                <a:gd name="connsiteX33" fmla="*/ 4665 w 10000"/>
                <a:gd name="connsiteY33" fmla="*/ 4633 h 10000"/>
                <a:gd name="connsiteX34" fmla="*/ 4720 w 10000"/>
                <a:gd name="connsiteY34" fmla="*/ 4561 h 10000"/>
                <a:gd name="connsiteX35" fmla="*/ 4783 w 10000"/>
                <a:gd name="connsiteY35" fmla="*/ 4496 h 10000"/>
                <a:gd name="connsiteX36" fmla="*/ 4832 w 10000"/>
                <a:gd name="connsiteY36" fmla="*/ 4409 h 10000"/>
                <a:gd name="connsiteX37" fmla="*/ 4901 w 10000"/>
                <a:gd name="connsiteY37" fmla="*/ 4344 h 10000"/>
                <a:gd name="connsiteX38" fmla="*/ 4950 w 10000"/>
                <a:gd name="connsiteY38" fmla="*/ 4258 h 10000"/>
                <a:gd name="connsiteX39" fmla="*/ 5006 w 10000"/>
                <a:gd name="connsiteY39" fmla="*/ 4193 h 10000"/>
                <a:gd name="connsiteX40" fmla="*/ 5068 w 10000"/>
                <a:gd name="connsiteY40" fmla="*/ 4107 h 10000"/>
                <a:gd name="connsiteX41" fmla="*/ 5124 w 10000"/>
                <a:gd name="connsiteY41" fmla="*/ 4027 h 10000"/>
                <a:gd name="connsiteX42" fmla="*/ 5174 w 10000"/>
                <a:gd name="connsiteY42" fmla="*/ 3963 h 10000"/>
                <a:gd name="connsiteX43" fmla="*/ 5230 w 10000"/>
                <a:gd name="connsiteY43" fmla="*/ 3890 h 10000"/>
                <a:gd name="connsiteX44" fmla="*/ 5292 w 10000"/>
                <a:gd name="connsiteY44" fmla="*/ 3826 h 10000"/>
                <a:gd name="connsiteX45" fmla="*/ 5335 w 10000"/>
                <a:gd name="connsiteY45" fmla="*/ 3754 h 10000"/>
                <a:gd name="connsiteX46" fmla="*/ 5398 w 10000"/>
                <a:gd name="connsiteY46" fmla="*/ 3689 h 10000"/>
                <a:gd name="connsiteX47" fmla="*/ 5441 w 10000"/>
                <a:gd name="connsiteY47" fmla="*/ 3617 h 10000"/>
                <a:gd name="connsiteX48" fmla="*/ 5503 w 10000"/>
                <a:gd name="connsiteY48" fmla="*/ 3552 h 10000"/>
                <a:gd name="connsiteX49" fmla="*/ 5553 w 10000"/>
                <a:gd name="connsiteY49" fmla="*/ 3480 h 10000"/>
                <a:gd name="connsiteX50" fmla="*/ 5596 w 10000"/>
                <a:gd name="connsiteY50" fmla="*/ 3415 h 10000"/>
                <a:gd name="connsiteX51" fmla="*/ 5658 w 10000"/>
                <a:gd name="connsiteY51" fmla="*/ 3357 h 10000"/>
                <a:gd name="connsiteX52" fmla="*/ 5702 w 10000"/>
                <a:gd name="connsiteY52" fmla="*/ 3300 h 10000"/>
                <a:gd name="connsiteX53" fmla="*/ 5752 w 10000"/>
                <a:gd name="connsiteY53" fmla="*/ 3235 h 10000"/>
                <a:gd name="connsiteX54" fmla="*/ 5795 w 10000"/>
                <a:gd name="connsiteY54" fmla="*/ 3177 h 10000"/>
                <a:gd name="connsiteX55" fmla="*/ 5845 w 10000"/>
                <a:gd name="connsiteY55" fmla="*/ 3127 h 10000"/>
                <a:gd name="connsiteX56" fmla="*/ 5882 w 10000"/>
                <a:gd name="connsiteY56" fmla="*/ 3069 h 10000"/>
                <a:gd name="connsiteX57" fmla="*/ 5925 w 10000"/>
                <a:gd name="connsiteY57" fmla="*/ 3012 h 10000"/>
                <a:gd name="connsiteX58" fmla="*/ 5975 w 10000"/>
                <a:gd name="connsiteY58" fmla="*/ 2961 h 10000"/>
                <a:gd name="connsiteX59" fmla="*/ 6012 w 10000"/>
                <a:gd name="connsiteY59" fmla="*/ 2918 h 10000"/>
                <a:gd name="connsiteX60" fmla="*/ 1981 w 10000"/>
                <a:gd name="connsiteY60" fmla="*/ 4344 h 10000"/>
                <a:gd name="connsiteX61" fmla="*/ 3472 w 10000"/>
                <a:gd name="connsiteY61" fmla="*/ 8754 h 10000"/>
                <a:gd name="connsiteX62" fmla="*/ 2565 w 10000"/>
                <a:gd name="connsiteY62" fmla="*/ 10000 h 10000"/>
                <a:gd name="connsiteX63" fmla="*/ 2565 w 10000"/>
                <a:gd name="connsiteY63"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112 w 10000"/>
                <a:gd name="connsiteY22" fmla="*/ 5353 h 10000"/>
                <a:gd name="connsiteX23" fmla="*/ 4168 w 10000"/>
                <a:gd name="connsiteY23" fmla="*/ 5288 h 10000"/>
                <a:gd name="connsiteX24" fmla="*/ 4217 w 10000"/>
                <a:gd name="connsiteY24" fmla="*/ 5216 h 10000"/>
                <a:gd name="connsiteX25" fmla="*/ 4273 w 10000"/>
                <a:gd name="connsiteY25" fmla="*/ 5137 h 10000"/>
                <a:gd name="connsiteX26" fmla="*/ 4335 w 10000"/>
                <a:gd name="connsiteY26" fmla="*/ 5079 h 10000"/>
                <a:gd name="connsiteX27" fmla="*/ 4379 w 10000"/>
                <a:gd name="connsiteY27" fmla="*/ 5000 h 10000"/>
                <a:gd name="connsiteX28" fmla="*/ 4441 w 10000"/>
                <a:gd name="connsiteY28" fmla="*/ 4935 h 10000"/>
                <a:gd name="connsiteX29" fmla="*/ 4497 w 10000"/>
                <a:gd name="connsiteY29" fmla="*/ 4849 h 10000"/>
                <a:gd name="connsiteX30" fmla="*/ 4559 w 10000"/>
                <a:gd name="connsiteY30" fmla="*/ 4784 h 10000"/>
                <a:gd name="connsiteX31" fmla="*/ 4602 w 10000"/>
                <a:gd name="connsiteY31" fmla="*/ 4712 h 10000"/>
                <a:gd name="connsiteX32" fmla="*/ 4665 w 10000"/>
                <a:gd name="connsiteY32" fmla="*/ 4633 h 10000"/>
                <a:gd name="connsiteX33" fmla="*/ 4720 w 10000"/>
                <a:gd name="connsiteY33" fmla="*/ 4561 h 10000"/>
                <a:gd name="connsiteX34" fmla="*/ 4783 w 10000"/>
                <a:gd name="connsiteY34" fmla="*/ 4496 h 10000"/>
                <a:gd name="connsiteX35" fmla="*/ 4832 w 10000"/>
                <a:gd name="connsiteY35" fmla="*/ 4409 h 10000"/>
                <a:gd name="connsiteX36" fmla="*/ 4901 w 10000"/>
                <a:gd name="connsiteY36" fmla="*/ 4344 h 10000"/>
                <a:gd name="connsiteX37" fmla="*/ 4950 w 10000"/>
                <a:gd name="connsiteY37" fmla="*/ 4258 h 10000"/>
                <a:gd name="connsiteX38" fmla="*/ 5006 w 10000"/>
                <a:gd name="connsiteY38" fmla="*/ 4193 h 10000"/>
                <a:gd name="connsiteX39" fmla="*/ 5068 w 10000"/>
                <a:gd name="connsiteY39" fmla="*/ 4107 h 10000"/>
                <a:gd name="connsiteX40" fmla="*/ 5124 w 10000"/>
                <a:gd name="connsiteY40" fmla="*/ 4027 h 10000"/>
                <a:gd name="connsiteX41" fmla="*/ 5174 w 10000"/>
                <a:gd name="connsiteY41" fmla="*/ 3963 h 10000"/>
                <a:gd name="connsiteX42" fmla="*/ 5230 w 10000"/>
                <a:gd name="connsiteY42" fmla="*/ 3890 h 10000"/>
                <a:gd name="connsiteX43" fmla="*/ 5292 w 10000"/>
                <a:gd name="connsiteY43" fmla="*/ 3826 h 10000"/>
                <a:gd name="connsiteX44" fmla="*/ 5335 w 10000"/>
                <a:gd name="connsiteY44" fmla="*/ 3754 h 10000"/>
                <a:gd name="connsiteX45" fmla="*/ 5398 w 10000"/>
                <a:gd name="connsiteY45" fmla="*/ 3689 h 10000"/>
                <a:gd name="connsiteX46" fmla="*/ 5441 w 10000"/>
                <a:gd name="connsiteY46" fmla="*/ 3617 h 10000"/>
                <a:gd name="connsiteX47" fmla="*/ 5503 w 10000"/>
                <a:gd name="connsiteY47" fmla="*/ 3552 h 10000"/>
                <a:gd name="connsiteX48" fmla="*/ 5553 w 10000"/>
                <a:gd name="connsiteY48" fmla="*/ 3480 h 10000"/>
                <a:gd name="connsiteX49" fmla="*/ 5596 w 10000"/>
                <a:gd name="connsiteY49" fmla="*/ 3415 h 10000"/>
                <a:gd name="connsiteX50" fmla="*/ 5658 w 10000"/>
                <a:gd name="connsiteY50" fmla="*/ 3357 h 10000"/>
                <a:gd name="connsiteX51" fmla="*/ 5702 w 10000"/>
                <a:gd name="connsiteY51" fmla="*/ 3300 h 10000"/>
                <a:gd name="connsiteX52" fmla="*/ 5752 w 10000"/>
                <a:gd name="connsiteY52" fmla="*/ 3235 h 10000"/>
                <a:gd name="connsiteX53" fmla="*/ 5795 w 10000"/>
                <a:gd name="connsiteY53" fmla="*/ 3177 h 10000"/>
                <a:gd name="connsiteX54" fmla="*/ 5845 w 10000"/>
                <a:gd name="connsiteY54" fmla="*/ 3127 h 10000"/>
                <a:gd name="connsiteX55" fmla="*/ 5882 w 10000"/>
                <a:gd name="connsiteY55" fmla="*/ 3069 h 10000"/>
                <a:gd name="connsiteX56" fmla="*/ 5925 w 10000"/>
                <a:gd name="connsiteY56" fmla="*/ 3012 h 10000"/>
                <a:gd name="connsiteX57" fmla="*/ 5975 w 10000"/>
                <a:gd name="connsiteY57" fmla="*/ 2961 h 10000"/>
                <a:gd name="connsiteX58" fmla="*/ 6012 w 10000"/>
                <a:gd name="connsiteY58" fmla="*/ 2918 h 10000"/>
                <a:gd name="connsiteX59" fmla="*/ 1981 w 10000"/>
                <a:gd name="connsiteY59" fmla="*/ 4344 h 10000"/>
                <a:gd name="connsiteX60" fmla="*/ 3472 w 10000"/>
                <a:gd name="connsiteY60" fmla="*/ 8754 h 10000"/>
                <a:gd name="connsiteX61" fmla="*/ 2565 w 10000"/>
                <a:gd name="connsiteY61" fmla="*/ 10000 h 10000"/>
                <a:gd name="connsiteX62" fmla="*/ 2565 w 10000"/>
                <a:gd name="connsiteY62"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168 w 10000"/>
                <a:gd name="connsiteY22" fmla="*/ 5288 h 10000"/>
                <a:gd name="connsiteX23" fmla="*/ 4217 w 10000"/>
                <a:gd name="connsiteY23" fmla="*/ 5216 h 10000"/>
                <a:gd name="connsiteX24" fmla="*/ 4273 w 10000"/>
                <a:gd name="connsiteY24" fmla="*/ 5137 h 10000"/>
                <a:gd name="connsiteX25" fmla="*/ 4335 w 10000"/>
                <a:gd name="connsiteY25" fmla="*/ 5079 h 10000"/>
                <a:gd name="connsiteX26" fmla="*/ 4379 w 10000"/>
                <a:gd name="connsiteY26" fmla="*/ 5000 h 10000"/>
                <a:gd name="connsiteX27" fmla="*/ 4441 w 10000"/>
                <a:gd name="connsiteY27" fmla="*/ 4935 h 10000"/>
                <a:gd name="connsiteX28" fmla="*/ 4497 w 10000"/>
                <a:gd name="connsiteY28" fmla="*/ 4849 h 10000"/>
                <a:gd name="connsiteX29" fmla="*/ 4559 w 10000"/>
                <a:gd name="connsiteY29" fmla="*/ 4784 h 10000"/>
                <a:gd name="connsiteX30" fmla="*/ 4602 w 10000"/>
                <a:gd name="connsiteY30" fmla="*/ 4712 h 10000"/>
                <a:gd name="connsiteX31" fmla="*/ 4665 w 10000"/>
                <a:gd name="connsiteY31" fmla="*/ 4633 h 10000"/>
                <a:gd name="connsiteX32" fmla="*/ 4720 w 10000"/>
                <a:gd name="connsiteY32" fmla="*/ 4561 h 10000"/>
                <a:gd name="connsiteX33" fmla="*/ 4783 w 10000"/>
                <a:gd name="connsiteY33" fmla="*/ 4496 h 10000"/>
                <a:gd name="connsiteX34" fmla="*/ 4832 w 10000"/>
                <a:gd name="connsiteY34" fmla="*/ 4409 h 10000"/>
                <a:gd name="connsiteX35" fmla="*/ 4901 w 10000"/>
                <a:gd name="connsiteY35" fmla="*/ 4344 h 10000"/>
                <a:gd name="connsiteX36" fmla="*/ 4950 w 10000"/>
                <a:gd name="connsiteY36" fmla="*/ 4258 h 10000"/>
                <a:gd name="connsiteX37" fmla="*/ 5006 w 10000"/>
                <a:gd name="connsiteY37" fmla="*/ 4193 h 10000"/>
                <a:gd name="connsiteX38" fmla="*/ 5068 w 10000"/>
                <a:gd name="connsiteY38" fmla="*/ 4107 h 10000"/>
                <a:gd name="connsiteX39" fmla="*/ 5124 w 10000"/>
                <a:gd name="connsiteY39" fmla="*/ 4027 h 10000"/>
                <a:gd name="connsiteX40" fmla="*/ 5174 w 10000"/>
                <a:gd name="connsiteY40" fmla="*/ 3963 h 10000"/>
                <a:gd name="connsiteX41" fmla="*/ 5230 w 10000"/>
                <a:gd name="connsiteY41" fmla="*/ 3890 h 10000"/>
                <a:gd name="connsiteX42" fmla="*/ 5292 w 10000"/>
                <a:gd name="connsiteY42" fmla="*/ 3826 h 10000"/>
                <a:gd name="connsiteX43" fmla="*/ 5335 w 10000"/>
                <a:gd name="connsiteY43" fmla="*/ 3754 h 10000"/>
                <a:gd name="connsiteX44" fmla="*/ 5398 w 10000"/>
                <a:gd name="connsiteY44" fmla="*/ 3689 h 10000"/>
                <a:gd name="connsiteX45" fmla="*/ 5441 w 10000"/>
                <a:gd name="connsiteY45" fmla="*/ 3617 h 10000"/>
                <a:gd name="connsiteX46" fmla="*/ 5503 w 10000"/>
                <a:gd name="connsiteY46" fmla="*/ 3552 h 10000"/>
                <a:gd name="connsiteX47" fmla="*/ 5553 w 10000"/>
                <a:gd name="connsiteY47" fmla="*/ 3480 h 10000"/>
                <a:gd name="connsiteX48" fmla="*/ 5596 w 10000"/>
                <a:gd name="connsiteY48" fmla="*/ 3415 h 10000"/>
                <a:gd name="connsiteX49" fmla="*/ 5658 w 10000"/>
                <a:gd name="connsiteY49" fmla="*/ 3357 h 10000"/>
                <a:gd name="connsiteX50" fmla="*/ 5702 w 10000"/>
                <a:gd name="connsiteY50" fmla="*/ 3300 h 10000"/>
                <a:gd name="connsiteX51" fmla="*/ 5752 w 10000"/>
                <a:gd name="connsiteY51" fmla="*/ 3235 h 10000"/>
                <a:gd name="connsiteX52" fmla="*/ 5795 w 10000"/>
                <a:gd name="connsiteY52" fmla="*/ 3177 h 10000"/>
                <a:gd name="connsiteX53" fmla="*/ 5845 w 10000"/>
                <a:gd name="connsiteY53" fmla="*/ 3127 h 10000"/>
                <a:gd name="connsiteX54" fmla="*/ 5882 w 10000"/>
                <a:gd name="connsiteY54" fmla="*/ 3069 h 10000"/>
                <a:gd name="connsiteX55" fmla="*/ 5925 w 10000"/>
                <a:gd name="connsiteY55" fmla="*/ 3012 h 10000"/>
                <a:gd name="connsiteX56" fmla="*/ 5975 w 10000"/>
                <a:gd name="connsiteY56" fmla="*/ 2961 h 10000"/>
                <a:gd name="connsiteX57" fmla="*/ 6012 w 10000"/>
                <a:gd name="connsiteY57" fmla="*/ 2918 h 10000"/>
                <a:gd name="connsiteX58" fmla="*/ 1981 w 10000"/>
                <a:gd name="connsiteY58" fmla="*/ 4344 h 10000"/>
                <a:gd name="connsiteX59" fmla="*/ 3472 w 10000"/>
                <a:gd name="connsiteY59" fmla="*/ 8754 h 10000"/>
                <a:gd name="connsiteX60" fmla="*/ 2565 w 10000"/>
                <a:gd name="connsiteY60" fmla="*/ 10000 h 10000"/>
                <a:gd name="connsiteX61" fmla="*/ 2565 w 10000"/>
                <a:gd name="connsiteY61"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273 w 10000"/>
                <a:gd name="connsiteY23" fmla="*/ 5137 h 10000"/>
                <a:gd name="connsiteX24" fmla="*/ 4335 w 10000"/>
                <a:gd name="connsiteY24" fmla="*/ 5079 h 10000"/>
                <a:gd name="connsiteX25" fmla="*/ 4379 w 10000"/>
                <a:gd name="connsiteY25" fmla="*/ 5000 h 10000"/>
                <a:gd name="connsiteX26" fmla="*/ 4441 w 10000"/>
                <a:gd name="connsiteY26" fmla="*/ 4935 h 10000"/>
                <a:gd name="connsiteX27" fmla="*/ 4497 w 10000"/>
                <a:gd name="connsiteY27" fmla="*/ 4849 h 10000"/>
                <a:gd name="connsiteX28" fmla="*/ 4559 w 10000"/>
                <a:gd name="connsiteY28" fmla="*/ 4784 h 10000"/>
                <a:gd name="connsiteX29" fmla="*/ 4602 w 10000"/>
                <a:gd name="connsiteY29" fmla="*/ 4712 h 10000"/>
                <a:gd name="connsiteX30" fmla="*/ 4665 w 10000"/>
                <a:gd name="connsiteY30" fmla="*/ 4633 h 10000"/>
                <a:gd name="connsiteX31" fmla="*/ 4720 w 10000"/>
                <a:gd name="connsiteY31" fmla="*/ 4561 h 10000"/>
                <a:gd name="connsiteX32" fmla="*/ 4783 w 10000"/>
                <a:gd name="connsiteY32" fmla="*/ 4496 h 10000"/>
                <a:gd name="connsiteX33" fmla="*/ 4832 w 10000"/>
                <a:gd name="connsiteY33" fmla="*/ 4409 h 10000"/>
                <a:gd name="connsiteX34" fmla="*/ 4901 w 10000"/>
                <a:gd name="connsiteY34" fmla="*/ 4344 h 10000"/>
                <a:gd name="connsiteX35" fmla="*/ 4950 w 10000"/>
                <a:gd name="connsiteY35" fmla="*/ 4258 h 10000"/>
                <a:gd name="connsiteX36" fmla="*/ 5006 w 10000"/>
                <a:gd name="connsiteY36" fmla="*/ 4193 h 10000"/>
                <a:gd name="connsiteX37" fmla="*/ 5068 w 10000"/>
                <a:gd name="connsiteY37" fmla="*/ 4107 h 10000"/>
                <a:gd name="connsiteX38" fmla="*/ 5124 w 10000"/>
                <a:gd name="connsiteY38" fmla="*/ 4027 h 10000"/>
                <a:gd name="connsiteX39" fmla="*/ 5174 w 10000"/>
                <a:gd name="connsiteY39" fmla="*/ 3963 h 10000"/>
                <a:gd name="connsiteX40" fmla="*/ 5230 w 10000"/>
                <a:gd name="connsiteY40" fmla="*/ 3890 h 10000"/>
                <a:gd name="connsiteX41" fmla="*/ 5292 w 10000"/>
                <a:gd name="connsiteY41" fmla="*/ 3826 h 10000"/>
                <a:gd name="connsiteX42" fmla="*/ 5335 w 10000"/>
                <a:gd name="connsiteY42" fmla="*/ 3754 h 10000"/>
                <a:gd name="connsiteX43" fmla="*/ 5398 w 10000"/>
                <a:gd name="connsiteY43" fmla="*/ 3689 h 10000"/>
                <a:gd name="connsiteX44" fmla="*/ 5441 w 10000"/>
                <a:gd name="connsiteY44" fmla="*/ 3617 h 10000"/>
                <a:gd name="connsiteX45" fmla="*/ 5503 w 10000"/>
                <a:gd name="connsiteY45" fmla="*/ 3552 h 10000"/>
                <a:gd name="connsiteX46" fmla="*/ 5553 w 10000"/>
                <a:gd name="connsiteY46" fmla="*/ 3480 h 10000"/>
                <a:gd name="connsiteX47" fmla="*/ 5596 w 10000"/>
                <a:gd name="connsiteY47" fmla="*/ 3415 h 10000"/>
                <a:gd name="connsiteX48" fmla="*/ 5658 w 10000"/>
                <a:gd name="connsiteY48" fmla="*/ 3357 h 10000"/>
                <a:gd name="connsiteX49" fmla="*/ 5702 w 10000"/>
                <a:gd name="connsiteY49" fmla="*/ 3300 h 10000"/>
                <a:gd name="connsiteX50" fmla="*/ 5752 w 10000"/>
                <a:gd name="connsiteY50" fmla="*/ 3235 h 10000"/>
                <a:gd name="connsiteX51" fmla="*/ 5795 w 10000"/>
                <a:gd name="connsiteY51" fmla="*/ 3177 h 10000"/>
                <a:gd name="connsiteX52" fmla="*/ 5845 w 10000"/>
                <a:gd name="connsiteY52" fmla="*/ 3127 h 10000"/>
                <a:gd name="connsiteX53" fmla="*/ 5882 w 10000"/>
                <a:gd name="connsiteY53" fmla="*/ 3069 h 10000"/>
                <a:gd name="connsiteX54" fmla="*/ 5925 w 10000"/>
                <a:gd name="connsiteY54" fmla="*/ 3012 h 10000"/>
                <a:gd name="connsiteX55" fmla="*/ 5975 w 10000"/>
                <a:gd name="connsiteY55" fmla="*/ 2961 h 10000"/>
                <a:gd name="connsiteX56" fmla="*/ 6012 w 10000"/>
                <a:gd name="connsiteY56" fmla="*/ 2918 h 10000"/>
                <a:gd name="connsiteX57" fmla="*/ 1981 w 10000"/>
                <a:gd name="connsiteY57" fmla="*/ 4344 h 10000"/>
                <a:gd name="connsiteX58" fmla="*/ 3472 w 10000"/>
                <a:gd name="connsiteY58" fmla="*/ 8754 h 10000"/>
                <a:gd name="connsiteX59" fmla="*/ 2565 w 10000"/>
                <a:gd name="connsiteY59" fmla="*/ 10000 h 10000"/>
                <a:gd name="connsiteX60" fmla="*/ 2565 w 10000"/>
                <a:gd name="connsiteY6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335 w 10000"/>
                <a:gd name="connsiteY23" fmla="*/ 5079 h 10000"/>
                <a:gd name="connsiteX24" fmla="*/ 4379 w 10000"/>
                <a:gd name="connsiteY24" fmla="*/ 5000 h 10000"/>
                <a:gd name="connsiteX25" fmla="*/ 4441 w 10000"/>
                <a:gd name="connsiteY25" fmla="*/ 4935 h 10000"/>
                <a:gd name="connsiteX26" fmla="*/ 4497 w 10000"/>
                <a:gd name="connsiteY26" fmla="*/ 4849 h 10000"/>
                <a:gd name="connsiteX27" fmla="*/ 4559 w 10000"/>
                <a:gd name="connsiteY27" fmla="*/ 4784 h 10000"/>
                <a:gd name="connsiteX28" fmla="*/ 4602 w 10000"/>
                <a:gd name="connsiteY28" fmla="*/ 4712 h 10000"/>
                <a:gd name="connsiteX29" fmla="*/ 4665 w 10000"/>
                <a:gd name="connsiteY29" fmla="*/ 4633 h 10000"/>
                <a:gd name="connsiteX30" fmla="*/ 4720 w 10000"/>
                <a:gd name="connsiteY30" fmla="*/ 4561 h 10000"/>
                <a:gd name="connsiteX31" fmla="*/ 4783 w 10000"/>
                <a:gd name="connsiteY31" fmla="*/ 4496 h 10000"/>
                <a:gd name="connsiteX32" fmla="*/ 4832 w 10000"/>
                <a:gd name="connsiteY32" fmla="*/ 4409 h 10000"/>
                <a:gd name="connsiteX33" fmla="*/ 4901 w 10000"/>
                <a:gd name="connsiteY33" fmla="*/ 4344 h 10000"/>
                <a:gd name="connsiteX34" fmla="*/ 4950 w 10000"/>
                <a:gd name="connsiteY34" fmla="*/ 4258 h 10000"/>
                <a:gd name="connsiteX35" fmla="*/ 5006 w 10000"/>
                <a:gd name="connsiteY35" fmla="*/ 4193 h 10000"/>
                <a:gd name="connsiteX36" fmla="*/ 5068 w 10000"/>
                <a:gd name="connsiteY36" fmla="*/ 4107 h 10000"/>
                <a:gd name="connsiteX37" fmla="*/ 5124 w 10000"/>
                <a:gd name="connsiteY37" fmla="*/ 4027 h 10000"/>
                <a:gd name="connsiteX38" fmla="*/ 5174 w 10000"/>
                <a:gd name="connsiteY38" fmla="*/ 3963 h 10000"/>
                <a:gd name="connsiteX39" fmla="*/ 5230 w 10000"/>
                <a:gd name="connsiteY39" fmla="*/ 3890 h 10000"/>
                <a:gd name="connsiteX40" fmla="*/ 5292 w 10000"/>
                <a:gd name="connsiteY40" fmla="*/ 3826 h 10000"/>
                <a:gd name="connsiteX41" fmla="*/ 5335 w 10000"/>
                <a:gd name="connsiteY41" fmla="*/ 3754 h 10000"/>
                <a:gd name="connsiteX42" fmla="*/ 5398 w 10000"/>
                <a:gd name="connsiteY42" fmla="*/ 3689 h 10000"/>
                <a:gd name="connsiteX43" fmla="*/ 5441 w 10000"/>
                <a:gd name="connsiteY43" fmla="*/ 3617 h 10000"/>
                <a:gd name="connsiteX44" fmla="*/ 5503 w 10000"/>
                <a:gd name="connsiteY44" fmla="*/ 3552 h 10000"/>
                <a:gd name="connsiteX45" fmla="*/ 5553 w 10000"/>
                <a:gd name="connsiteY45" fmla="*/ 3480 h 10000"/>
                <a:gd name="connsiteX46" fmla="*/ 5596 w 10000"/>
                <a:gd name="connsiteY46" fmla="*/ 3415 h 10000"/>
                <a:gd name="connsiteX47" fmla="*/ 5658 w 10000"/>
                <a:gd name="connsiteY47" fmla="*/ 3357 h 10000"/>
                <a:gd name="connsiteX48" fmla="*/ 5702 w 10000"/>
                <a:gd name="connsiteY48" fmla="*/ 3300 h 10000"/>
                <a:gd name="connsiteX49" fmla="*/ 5752 w 10000"/>
                <a:gd name="connsiteY49" fmla="*/ 3235 h 10000"/>
                <a:gd name="connsiteX50" fmla="*/ 5795 w 10000"/>
                <a:gd name="connsiteY50" fmla="*/ 3177 h 10000"/>
                <a:gd name="connsiteX51" fmla="*/ 5845 w 10000"/>
                <a:gd name="connsiteY51" fmla="*/ 3127 h 10000"/>
                <a:gd name="connsiteX52" fmla="*/ 5882 w 10000"/>
                <a:gd name="connsiteY52" fmla="*/ 3069 h 10000"/>
                <a:gd name="connsiteX53" fmla="*/ 5925 w 10000"/>
                <a:gd name="connsiteY53" fmla="*/ 3012 h 10000"/>
                <a:gd name="connsiteX54" fmla="*/ 5975 w 10000"/>
                <a:gd name="connsiteY54" fmla="*/ 2961 h 10000"/>
                <a:gd name="connsiteX55" fmla="*/ 6012 w 10000"/>
                <a:gd name="connsiteY55" fmla="*/ 2918 h 10000"/>
                <a:gd name="connsiteX56" fmla="*/ 1981 w 10000"/>
                <a:gd name="connsiteY56" fmla="*/ 4344 h 10000"/>
                <a:gd name="connsiteX57" fmla="*/ 3472 w 10000"/>
                <a:gd name="connsiteY57" fmla="*/ 8754 h 10000"/>
                <a:gd name="connsiteX58" fmla="*/ 2565 w 10000"/>
                <a:gd name="connsiteY58" fmla="*/ 10000 h 10000"/>
                <a:gd name="connsiteX59" fmla="*/ 2565 w 10000"/>
                <a:gd name="connsiteY59"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379 w 10000"/>
                <a:gd name="connsiteY23" fmla="*/ 5000 h 10000"/>
                <a:gd name="connsiteX24" fmla="*/ 4441 w 10000"/>
                <a:gd name="connsiteY24" fmla="*/ 4935 h 10000"/>
                <a:gd name="connsiteX25" fmla="*/ 4497 w 10000"/>
                <a:gd name="connsiteY25" fmla="*/ 4849 h 10000"/>
                <a:gd name="connsiteX26" fmla="*/ 4559 w 10000"/>
                <a:gd name="connsiteY26" fmla="*/ 4784 h 10000"/>
                <a:gd name="connsiteX27" fmla="*/ 4602 w 10000"/>
                <a:gd name="connsiteY27" fmla="*/ 4712 h 10000"/>
                <a:gd name="connsiteX28" fmla="*/ 4665 w 10000"/>
                <a:gd name="connsiteY28" fmla="*/ 4633 h 10000"/>
                <a:gd name="connsiteX29" fmla="*/ 4720 w 10000"/>
                <a:gd name="connsiteY29" fmla="*/ 4561 h 10000"/>
                <a:gd name="connsiteX30" fmla="*/ 4783 w 10000"/>
                <a:gd name="connsiteY30" fmla="*/ 4496 h 10000"/>
                <a:gd name="connsiteX31" fmla="*/ 4832 w 10000"/>
                <a:gd name="connsiteY31" fmla="*/ 4409 h 10000"/>
                <a:gd name="connsiteX32" fmla="*/ 4901 w 10000"/>
                <a:gd name="connsiteY32" fmla="*/ 4344 h 10000"/>
                <a:gd name="connsiteX33" fmla="*/ 4950 w 10000"/>
                <a:gd name="connsiteY33" fmla="*/ 4258 h 10000"/>
                <a:gd name="connsiteX34" fmla="*/ 5006 w 10000"/>
                <a:gd name="connsiteY34" fmla="*/ 4193 h 10000"/>
                <a:gd name="connsiteX35" fmla="*/ 5068 w 10000"/>
                <a:gd name="connsiteY35" fmla="*/ 4107 h 10000"/>
                <a:gd name="connsiteX36" fmla="*/ 5124 w 10000"/>
                <a:gd name="connsiteY36" fmla="*/ 4027 h 10000"/>
                <a:gd name="connsiteX37" fmla="*/ 5174 w 10000"/>
                <a:gd name="connsiteY37" fmla="*/ 3963 h 10000"/>
                <a:gd name="connsiteX38" fmla="*/ 5230 w 10000"/>
                <a:gd name="connsiteY38" fmla="*/ 3890 h 10000"/>
                <a:gd name="connsiteX39" fmla="*/ 5292 w 10000"/>
                <a:gd name="connsiteY39" fmla="*/ 3826 h 10000"/>
                <a:gd name="connsiteX40" fmla="*/ 5335 w 10000"/>
                <a:gd name="connsiteY40" fmla="*/ 3754 h 10000"/>
                <a:gd name="connsiteX41" fmla="*/ 5398 w 10000"/>
                <a:gd name="connsiteY41" fmla="*/ 3689 h 10000"/>
                <a:gd name="connsiteX42" fmla="*/ 5441 w 10000"/>
                <a:gd name="connsiteY42" fmla="*/ 3617 h 10000"/>
                <a:gd name="connsiteX43" fmla="*/ 5503 w 10000"/>
                <a:gd name="connsiteY43" fmla="*/ 3552 h 10000"/>
                <a:gd name="connsiteX44" fmla="*/ 5553 w 10000"/>
                <a:gd name="connsiteY44" fmla="*/ 3480 h 10000"/>
                <a:gd name="connsiteX45" fmla="*/ 5596 w 10000"/>
                <a:gd name="connsiteY45" fmla="*/ 3415 h 10000"/>
                <a:gd name="connsiteX46" fmla="*/ 5658 w 10000"/>
                <a:gd name="connsiteY46" fmla="*/ 3357 h 10000"/>
                <a:gd name="connsiteX47" fmla="*/ 5702 w 10000"/>
                <a:gd name="connsiteY47" fmla="*/ 3300 h 10000"/>
                <a:gd name="connsiteX48" fmla="*/ 5752 w 10000"/>
                <a:gd name="connsiteY48" fmla="*/ 3235 h 10000"/>
                <a:gd name="connsiteX49" fmla="*/ 5795 w 10000"/>
                <a:gd name="connsiteY49" fmla="*/ 3177 h 10000"/>
                <a:gd name="connsiteX50" fmla="*/ 5845 w 10000"/>
                <a:gd name="connsiteY50" fmla="*/ 3127 h 10000"/>
                <a:gd name="connsiteX51" fmla="*/ 5882 w 10000"/>
                <a:gd name="connsiteY51" fmla="*/ 3069 h 10000"/>
                <a:gd name="connsiteX52" fmla="*/ 5925 w 10000"/>
                <a:gd name="connsiteY52" fmla="*/ 3012 h 10000"/>
                <a:gd name="connsiteX53" fmla="*/ 5975 w 10000"/>
                <a:gd name="connsiteY53" fmla="*/ 2961 h 10000"/>
                <a:gd name="connsiteX54" fmla="*/ 6012 w 10000"/>
                <a:gd name="connsiteY54" fmla="*/ 2918 h 10000"/>
                <a:gd name="connsiteX55" fmla="*/ 1981 w 10000"/>
                <a:gd name="connsiteY55" fmla="*/ 4344 h 10000"/>
                <a:gd name="connsiteX56" fmla="*/ 3472 w 10000"/>
                <a:gd name="connsiteY56" fmla="*/ 8754 h 10000"/>
                <a:gd name="connsiteX57" fmla="*/ 2565 w 10000"/>
                <a:gd name="connsiteY57" fmla="*/ 10000 h 10000"/>
                <a:gd name="connsiteX58" fmla="*/ 2565 w 10000"/>
                <a:gd name="connsiteY5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41 w 10000"/>
                <a:gd name="connsiteY23" fmla="*/ 4935 h 10000"/>
                <a:gd name="connsiteX24" fmla="*/ 4497 w 10000"/>
                <a:gd name="connsiteY24" fmla="*/ 4849 h 10000"/>
                <a:gd name="connsiteX25" fmla="*/ 4559 w 10000"/>
                <a:gd name="connsiteY25" fmla="*/ 4784 h 10000"/>
                <a:gd name="connsiteX26" fmla="*/ 4602 w 10000"/>
                <a:gd name="connsiteY26" fmla="*/ 4712 h 10000"/>
                <a:gd name="connsiteX27" fmla="*/ 4665 w 10000"/>
                <a:gd name="connsiteY27" fmla="*/ 4633 h 10000"/>
                <a:gd name="connsiteX28" fmla="*/ 4720 w 10000"/>
                <a:gd name="connsiteY28" fmla="*/ 4561 h 10000"/>
                <a:gd name="connsiteX29" fmla="*/ 4783 w 10000"/>
                <a:gd name="connsiteY29" fmla="*/ 4496 h 10000"/>
                <a:gd name="connsiteX30" fmla="*/ 4832 w 10000"/>
                <a:gd name="connsiteY30" fmla="*/ 4409 h 10000"/>
                <a:gd name="connsiteX31" fmla="*/ 4901 w 10000"/>
                <a:gd name="connsiteY31" fmla="*/ 4344 h 10000"/>
                <a:gd name="connsiteX32" fmla="*/ 4950 w 10000"/>
                <a:gd name="connsiteY32" fmla="*/ 4258 h 10000"/>
                <a:gd name="connsiteX33" fmla="*/ 5006 w 10000"/>
                <a:gd name="connsiteY33" fmla="*/ 4193 h 10000"/>
                <a:gd name="connsiteX34" fmla="*/ 5068 w 10000"/>
                <a:gd name="connsiteY34" fmla="*/ 4107 h 10000"/>
                <a:gd name="connsiteX35" fmla="*/ 5124 w 10000"/>
                <a:gd name="connsiteY35" fmla="*/ 4027 h 10000"/>
                <a:gd name="connsiteX36" fmla="*/ 5174 w 10000"/>
                <a:gd name="connsiteY36" fmla="*/ 3963 h 10000"/>
                <a:gd name="connsiteX37" fmla="*/ 5230 w 10000"/>
                <a:gd name="connsiteY37" fmla="*/ 3890 h 10000"/>
                <a:gd name="connsiteX38" fmla="*/ 5292 w 10000"/>
                <a:gd name="connsiteY38" fmla="*/ 3826 h 10000"/>
                <a:gd name="connsiteX39" fmla="*/ 5335 w 10000"/>
                <a:gd name="connsiteY39" fmla="*/ 3754 h 10000"/>
                <a:gd name="connsiteX40" fmla="*/ 5398 w 10000"/>
                <a:gd name="connsiteY40" fmla="*/ 3689 h 10000"/>
                <a:gd name="connsiteX41" fmla="*/ 5441 w 10000"/>
                <a:gd name="connsiteY41" fmla="*/ 3617 h 10000"/>
                <a:gd name="connsiteX42" fmla="*/ 5503 w 10000"/>
                <a:gd name="connsiteY42" fmla="*/ 3552 h 10000"/>
                <a:gd name="connsiteX43" fmla="*/ 5553 w 10000"/>
                <a:gd name="connsiteY43" fmla="*/ 3480 h 10000"/>
                <a:gd name="connsiteX44" fmla="*/ 5596 w 10000"/>
                <a:gd name="connsiteY44" fmla="*/ 3415 h 10000"/>
                <a:gd name="connsiteX45" fmla="*/ 5658 w 10000"/>
                <a:gd name="connsiteY45" fmla="*/ 3357 h 10000"/>
                <a:gd name="connsiteX46" fmla="*/ 5702 w 10000"/>
                <a:gd name="connsiteY46" fmla="*/ 3300 h 10000"/>
                <a:gd name="connsiteX47" fmla="*/ 5752 w 10000"/>
                <a:gd name="connsiteY47" fmla="*/ 3235 h 10000"/>
                <a:gd name="connsiteX48" fmla="*/ 5795 w 10000"/>
                <a:gd name="connsiteY48" fmla="*/ 3177 h 10000"/>
                <a:gd name="connsiteX49" fmla="*/ 5845 w 10000"/>
                <a:gd name="connsiteY49" fmla="*/ 3127 h 10000"/>
                <a:gd name="connsiteX50" fmla="*/ 5882 w 10000"/>
                <a:gd name="connsiteY50" fmla="*/ 3069 h 10000"/>
                <a:gd name="connsiteX51" fmla="*/ 5925 w 10000"/>
                <a:gd name="connsiteY51" fmla="*/ 3012 h 10000"/>
                <a:gd name="connsiteX52" fmla="*/ 5975 w 10000"/>
                <a:gd name="connsiteY52" fmla="*/ 2961 h 10000"/>
                <a:gd name="connsiteX53" fmla="*/ 6012 w 10000"/>
                <a:gd name="connsiteY53" fmla="*/ 2918 h 10000"/>
                <a:gd name="connsiteX54" fmla="*/ 1981 w 10000"/>
                <a:gd name="connsiteY54" fmla="*/ 4344 h 10000"/>
                <a:gd name="connsiteX55" fmla="*/ 3472 w 10000"/>
                <a:gd name="connsiteY55" fmla="*/ 8754 h 10000"/>
                <a:gd name="connsiteX56" fmla="*/ 2565 w 10000"/>
                <a:gd name="connsiteY56" fmla="*/ 10000 h 10000"/>
                <a:gd name="connsiteX57" fmla="*/ 2565 w 10000"/>
                <a:gd name="connsiteY57"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559 w 10000"/>
                <a:gd name="connsiteY24" fmla="*/ 4784 h 10000"/>
                <a:gd name="connsiteX25" fmla="*/ 4602 w 10000"/>
                <a:gd name="connsiteY25" fmla="*/ 4712 h 10000"/>
                <a:gd name="connsiteX26" fmla="*/ 4665 w 10000"/>
                <a:gd name="connsiteY26" fmla="*/ 4633 h 10000"/>
                <a:gd name="connsiteX27" fmla="*/ 4720 w 10000"/>
                <a:gd name="connsiteY27" fmla="*/ 4561 h 10000"/>
                <a:gd name="connsiteX28" fmla="*/ 4783 w 10000"/>
                <a:gd name="connsiteY28" fmla="*/ 4496 h 10000"/>
                <a:gd name="connsiteX29" fmla="*/ 4832 w 10000"/>
                <a:gd name="connsiteY29" fmla="*/ 4409 h 10000"/>
                <a:gd name="connsiteX30" fmla="*/ 4901 w 10000"/>
                <a:gd name="connsiteY30" fmla="*/ 4344 h 10000"/>
                <a:gd name="connsiteX31" fmla="*/ 4950 w 10000"/>
                <a:gd name="connsiteY31" fmla="*/ 4258 h 10000"/>
                <a:gd name="connsiteX32" fmla="*/ 5006 w 10000"/>
                <a:gd name="connsiteY32" fmla="*/ 4193 h 10000"/>
                <a:gd name="connsiteX33" fmla="*/ 5068 w 10000"/>
                <a:gd name="connsiteY33" fmla="*/ 4107 h 10000"/>
                <a:gd name="connsiteX34" fmla="*/ 5124 w 10000"/>
                <a:gd name="connsiteY34" fmla="*/ 4027 h 10000"/>
                <a:gd name="connsiteX35" fmla="*/ 5174 w 10000"/>
                <a:gd name="connsiteY35" fmla="*/ 3963 h 10000"/>
                <a:gd name="connsiteX36" fmla="*/ 5230 w 10000"/>
                <a:gd name="connsiteY36" fmla="*/ 3890 h 10000"/>
                <a:gd name="connsiteX37" fmla="*/ 5292 w 10000"/>
                <a:gd name="connsiteY37" fmla="*/ 3826 h 10000"/>
                <a:gd name="connsiteX38" fmla="*/ 5335 w 10000"/>
                <a:gd name="connsiteY38" fmla="*/ 3754 h 10000"/>
                <a:gd name="connsiteX39" fmla="*/ 5398 w 10000"/>
                <a:gd name="connsiteY39" fmla="*/ 3689 h 10000"/>
                <a:gd name="connsiteX40" fmla="*/ 5441 w 10000"/>
                <a:gd name="connsiteY40" fmla="*/ 3617 h 10000"/>
                <a:gd name="connsiteX41" fmla="*/ 5503 w 10000"/>
                <a:gd name="connsiteY41" fmla="*/ 3552 h 10000"/>
                <a:gd name="connsiteX42" fmla="*/ 5553 w 10000"/>
                <a:gd name="connsiteY42" fmla="*/ 3480 h 10000"/>
                <a:gd name="connsiteX43" fmla="*/ 5596 w 10000"/>
                <a:gd name="connsiteY43" fmla="*/ 3415 h 10000"/>
                <a:gd name="connsiteX44" fmla="*/ 5658 w 10000"/>
                <a:gd name="connsiteY44" fmla="*/ 3357 h 10000"/>
                <a:gd name="connsiteX45" fmla="*/ 5702 w 10000"/>
                <a:gd name="connsiteY45" fmla="*/ 3300 h 10000"/>
                <a:gd name="connsiteX46" fmla="*/ 5752 w 10000"/>
                <a:gd name="connsiteY46" fmla="*/ 3235 h 10000"/>
                <a:gd name="connsiteX47" fmla="*/ 5795 w 10000"/>
                <a:gd name="connsiteY47" fmla="*/ 3177 h 10000"/>
                <a:gd name="connsiteX48" fmla="*/ 5845 w 10000"/>
                <a:gd name="connsiteY48" fmla="*/ 3127 h 10000"/>
                <a:gd name="connsiteX49" fmla="*/ 5882 w 10000"/>
                <a:gd name="connsiteY49" fmla="*/ 3069 h 10000"/>
                <a:gd name="connsiteX50" fmla="*/ 5925 w 10000"/>
                <a:gd name="connsiteY50" fmla="*/ 3012 h 10000"/>
                <a:gd name="connsiteX51" fmla="*/ 5975 w 10000"/>
                <a:gd name="connsiteY51" fmla="*/ 2961 h 10000"/>
                <a:gd name="connsiteX52" fmla="*/ 6012 w 10000"/>
                <a:gd name="connsiteY52" fmla="*/ 2918 h 10000"/>
                <a:gd name="connsiteX53" fmla="*/ 1981 w 10000"/>
                <a:gd name="connsiteY53" fmla="*/ 4344 h 10000"/>
                <a:gd name="connsiteX54" fmla="*/ 3472 w 10000"/>
                <a:gd name="connsiteY54" fmla="*/ 8754 h 10000"/>
                <a:gd name="connsiteX55" fmla="*/ 2565 w 10000"/>
                <a:gd name="connsiteY55" fmla="*/ 10000 h 10000"/>
                <a:gd name="connsiteX56" fmla="*/ 2565 w 10000"/>
                <a:gd name="connsiteY56"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02 w 10000"/>
                <a:gd name="connsiteY24" fmla="*/ 4712 h 10000"/>
                <a:gd name="connsiteX25" fmla="*/ 4665 w 10000"/>
                <a:gd name="connsiteY25" fmla="*/ 4633 h 10000"/>
                <a:gd name="connsiteX26" fmla="*/ 4720 w 10000"/>
                <a:gd name="connsiteY26" fmla="*/ 4561 h 10000"/>
                <a:gd name="connsiteX27" fmla="*/ 4783 w 10000"/>
                <a:gd name="connsiteY27" fmla="*/ 4496 h 10000"/>
                <a:gd name="connsiteX28" fmla="*/ 4832 w 10000"/>
                <a:gd name="connsiteY28" fmla="*/ 4409 h 10000"/>
                <a:gd name="connsiteX29" fmla="*/ 4901 w 10000"/>
                <a:gd name="connsiteY29" fmla="*/ 4344 h 10000"/>
                <a:gd name="connsiteX30" fmla="*/ 4950 w 10000"/>
                <a:gd name="connsiteY30" fmla="*/ 4258 h 10000"/>
                <a:gd name="connsiteX31" fmla="*/ 5006 w 10000"/>
                <a:gd name="connsiteY31" fmla="*/ 4193 h 10000"/>
                <a:gd name="connsiteX32" fmla="*/ 5068 w 10000"/>
                <a:gd name="connsiteY32" fmla="*/ 4107 h 10000"/>
                <a:gd name="connsiteX33" fmla="*/ 5124 w 10000"/>
                <a:gd name="connsiteY33" fmla="*/ 4027 h 10000"/>
                <a:gd name="connsiteX34" fmla="*/ 5174 w 10000"/>
                <a:gd name="connsiteY34" fmla="*/ 3963 h 10000"/>
                <a:gd name="connsiteX35" fmla="*/ 5230 w 10000"/>
                <a:gd name="connsiteY35" fmla="*/ 3890 h 10000"/>
                <a:gd name="connsiteX36" fmla="*/ 5292 w 10000"/>
                <a:gd name="connsiteY36" fmla="*/ 3826 h 10000"/>
                <a:gd name="connsiteX37" fmla="*/ 5335 w 10000"/>
                <a:gd name="connsiteY37" fmla="*/ 3754 h 10000"/>
                <a:gd name="connsiteX38" fmla="*/ 5398 w 10000"/>
                <a:gd name="connsiteY38" fmla="*/ 3689 h 10000"/>
                <a:gd name="connsiteX39" fmla="*/ 5441 w 10000"/>
                <a:gd name="connsiteY39" fmla="*/ 3617 h 10000"/>
                <a:gd name="connsiteX40" fmla="*/ 5503 w 10000"/>
                <a:gd name="connsiteY40" fmla="*/ 3552 h 10000"/>
                <a:gd name="connsiteX41" fmla="*/ 5553 w 10000"/>
                <a:gd name="connsiteY41" fmla="*/ 3480 h 10000"/>
                <a:gd name="connsiteX42" fmla="*/ 5596 w 10000"/>
                <a:gd name="connsiteY42" fmla="*/ 3415 h 10000"/>
                <a:gd name="connsiteX43" fmla="*/ 5658 w 10000"/>
                <a:gd name="connsiteY43" fmla="*/ 3357 h 10000"/>
                <a:gd name="connsiteX44" fmla="*/ 5702 w 10000"/>
                <a:gd name="connsiteY44" fmla="*/ 3300 h 10000"/>
                <a:gd name="connsiteX45" fmla="*/ 5752 w 10000"/>
                <a:gd name="connsiteY45" fmla="*/ 3235 h 10000"/>
                <a:gd name="connsiteX46" fmla="*/ 5795 w 10000"/>
                <a:gd name="connsiteY46" fmla="*/ 3177 h 10000"/>
                <a:gd name="connsiteX47" fmla="*/ 5845 w 10000"/>
                <a:gd name="connsiteY47" fmla="*/ 3127 h 10000"/>
                <a:gd name="connsiteX48" fmla="*/ 5882 w 10000"/>
                <a:gd name="connsiteY48" fmla="*/ 3069 h 10000"/>
                <a:gd name="connsiteX49" fmla="*/ 5925 w 10000"/>
                <a:gd name="connsiteY49" fmla="*/ 3012 h 10000"/>
                <a:gd name="connsiteX50" fmla="*/ 5975 w 10000"/>
                <a:gd name="connsiteY50" fmla="*/ 2961 h 10000"/>
                <a:gd name="connsiteX51" fmla="*/ 6012 w 10000"/>
                <a:gd name="connsiteY51" fmla="*/ 2918 h 10000"/>
                <a:gd name="connsiteX52" fmla="*/ 1981 w 10000"/>
                <a:gd name="connsiteY52" fmla="*/ 4344 h 10000"/>
                <a:gd name="connsiteX53" fmla="*/ 3472 w 10000"/>
                <a:gd name="connsiteY53" fmla="*/ 8754 h 10000"/>
                <a:gd name="connsiteX54" fmla="*/ 2565 w 10000"/>
                <a:gd name="connsiteY54" fmla="*/ 10000 h 10000"/>
                <a:gd name="connsiteX55" fmla="*/ 2565 w 10000"/>
                <a:gd name="connsiteY55"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20 w 10000"/>
                <a:gd name="connsiteY25" fmla="*/ 4561 h 10000"/>
                <a:gd name="connsiteX26" fmla="*/ 4783 w 10000"/>
                <a:gd name="connsiteY26" fmla="*/ 4496 h 10000"/>
                <a:gd name="connsiteX27" fmla="*/ 4832 w 10000"/>
                <a:gd name="connsiteY27" fmla="*/ 4409 h 10000"/>
                <a:gd name="connsiteX28" fmla="*/ 4901 w 10000"/>
                <a:gd name="connsiteY28" fmla="*/ 4344 h 10000"/>
                <a:gd name="connsiteX29" fmla="*/ 4950 w 10000"/>
                <a:gd name="connsiteY29" fmla="*/ 4258 h 10000"/>
                <a:gd name="connsiteX30" fmla="*/ 5006 w 10000"/>
                <a:gd name="connsiteY30" fmla="*/ 4193 h 10000"/>
                <a:gd name="connsiteX31" fmla="*/ 5068 w 10000"/>
                <a:gd name="connsiteY31" fmla="*/ 4107 h 10000"/>
                <a:gd name="connsiteX32" fmla="*/ 5124 w 10000"/>
                <a:gd name="connsiteY32" fmla="*/ 4027 h 10000"/>
                <a:gd name="connsiteX33" fmla="*/ 5174 w 10000"/>
                <a:gd name="connsiteY33" fmla="*/ 3963 h 10000"/>
                <a:gd name="connsiteX34" fmla="*/ 5230 w 10000"/>
                <a:gd name="connsiteY34" fmla="*/ 3890 h 10000"/>
                <a:gd name="connsiteX35" fmla="*/ 5292 w 10000"/>
                <a:gd name="connsiteY35" fmla="*/ 3826 h 10000"/>
                <a:gd name="connsiteX36" fmla="*/ 5335 w 10000"/>
                <a:gd name="connsiteY36" fmla="*/ 3754 h 10000"/>
                <a:gd name="connsiteX37" fmla="*/ 5398 w 10000"/>
                <a:gd name="connsiteY37" fmla="*/ 3689 h 10000"/>
                <a:gd name="connsiteX38" fmla="*/ 5441 w 10000"/>
                <a:gd name="connsiteY38" fmla="*/ 3617 h 10000"/>
                <a:gd name="connsiteX39" fmla="*/ 5503 w 10000"/>
                <a:gd name="connsiteY39" fmla="*/ 3552 h 10000"/>
                <a:gd name="connsiteX40" fmla="*/ 5553 w 10000"/>
                <a:gd name="connsiteY40" fmla="*/ 3480 h 10000"/>
                <a:gd name="connsiteX41" fmla="*/ 5596 w 10000"/>
                <a:gd name="connsiteY41" fmla="*/ 3415 h 10000"/>
                <a:gd name="connsiteX42" fmla="*/ 5658 w 10000"/>
                <a:gd name="connsiteY42" fmla="*/ 3357 h 10000"/>
                <a:gd name="connsiteX43" fmla="*/ 5702 w 10000"/>
                <a:gd name="connsiteY43" fmla="*/ 3300 h 10000"/>
                <a:gd name="connsiteX44" fmla="*/ 5752 w 10000"/>
                <a:gd name="connsiteY44" fmla="*/ 3235 h 10000"/>
                <a:gd name="connsiteX45" fmla="*/ 5795 w 10000"/>
                <a:gd name="connsiteY45" fmla="*/ 3177 h 10000"/>
                <a:gd name="connsiteX46" fmla="*/ 5845 w 10000"/>
                <a:gd name="connsiteY46" fmla="*/ 3127 h 10000"/>
                <a:gd name="connsiteX47" fmla="*/ 5882 w 10000"/>
                <a:gd name="connsiteY47" fmla="*/ 3069 h 10000"/>
                <a:gd name="connsiteX48" fmla="*/ 5925 w 10000"/>
                <a:gd name="connsiteY48" fmla="*/ 3012 h 10000"/>
                <a:gd name="connsiteX49" fmla="*/ 5975 w 10000"/>
                <a:gd name="connsiteY49" fmla="*/ 2961 h 10000"/>
                <a:gd name="connsiteX50" fmla="*/ 6012 w 10000"/>
                <a:gd name="connsiteY50" fmla="*/ 2918 h 10000"/>
                <a:gd name="connsiteX51" fmla="*/ 1981 w 10000"/>
                <a:gd name="connsiteY51" fmla="*/ 4344 h 10000"/>
                <a:gd name="connsiteX52" fmla="*/ 3472 w 10000"/>
                <a:gd name="connsiteY52" fmla="*/ 8754 h 10000"/>
                <a:gd name="connsiteX53" fmla="*/ 2565 w 10000"/>
                <a:gd name="connsiteY53" fmla="*/ 10000 h 10000"/>
                <a:gd name="connsiteX54" fmla="*/ 2565 w 10000"/>
                <a:gd name="connsiteY54"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658 w 10000"/>
                <a:gd name="connsiteY41" fmla="*/ 3357 h 10000"/>
                <a:gd name="connsiteX42" fmla="*/ 5702 w 10000"/>
                <a:gd name="connsiteY42" fmla="*/ 3300 h 10000"/>
                <a:gd name="connsiteX43" fmla="*/ 5752 w 10000"/>
                <a:gd name="connsiteY43" fmla="*/ 3235 h 10000"/>
                <a:gd name="connsiteX44" fmla="*/ 5795 w 10000"/>
                <a:gd name="connsiteY44" fmla="*/ 3177 h 10000"/>
                <a:gd name="connsiteX45" fmla="*/ 5845 w 10000"/>
                <a:gd name="connsiteY45" fmla="*/ 3127 h 10000"/>
                <a:gd name="connsiteX46" fmla="*/ 5882 w 10000"/>
                <a:gd name="connsiteY46" fmla="*/ 3069 h 10000"/>
                <a:gd name="connsiteX47" fmla="*/ 5925 w 10000"/>
                <a:gd name="connsiteY47" fmla="*/ 3012 h 10000"/>
                <a:gd name="connsiteX48" fmla="*/ 5975 w 10000"/>
                <a:gd name="connsiteY48" fmla="*/ 2961 h 10000"/>
                <a:gd name="connsiteX49" fmla="*/ 6012 w 10000"/>
                <a:gd name="connsiteY49" fmla="*/ 2918 h 10000"/>
                <a:gd name="connsiteX50" fmla="*/ 1981 w 10000"/>
                <a:gd name="connsiteY50" fmla="*/ 4344 h 10000"/>
                <a:gd name="connsiteX51" fmla="*/ 3472 w 10000"/>
                <a:gd name="connsiteY51" fmla="*/ 8754 h 10000"/>
                <a:gd name="connsiteX52" fmla="*/ 2565 w 10000"/>
                <a:gd name="connsiteY52" fmla="*/ 10000 h 10000"/>
                <a:gd name="connsiteX53" fmla="*/ 2565 w 10000"/>
                <a:gd name="connsiteY53"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658 w 10000"/>
                <a:gd name="connsiteY41" fmla="*/ 3357 h 10000"/>
                <a:gd name="connsiteX42" fmla="*/ 5702 w 10000"/>
                <a:gd name="connsiteY42" fmla="*/ 3300 h 10000"/>
                <a:gd name="connsiteX43" fmla="*/ 5752 w 10000"/>
                <a:gd name="connsiteY43" fmla="*/ 3235 h 10000"/>
                <a:gd name="connsiteX44" fmla="*/ 5795 w 10000"/>
                <a:gd name="connsiteY44" fmla="*/ 3177 h 10000"/>
                <a:gd name="connsiteX45" fmla="*/ 5845 w 10000"/>
                <a:gd name="connsiteY45" fmla="*/ 3127 h 10000"/>
                <a:gd name="connsiteX46" fmla="*/ 5925 w 10000"/>
                <a:gd name="connsiteY46" fmla="*/ 3012 h 10000"/>
                <a:gd name="connsiteX47" fmla="*/ 5975 w 10000"/>
                <a:gd name="connsiteY47" fmla="*/ 2961 h 10000"/>
                <a:gd name="connsiteX48" fmla="*/ 6012 w 10000"/>
                <a:gd name="connsiteY48" fmla="*/ 2918 h 10000"/>
                <a:gd name="connsiteX49" fmla="*/ 1981 w 10000"/>
                <a:gd name="connsiteY49" fmla="*/ 4344 h 10000"/>
                <a:gd name="connsiteX50" fmla="*/ 3472 w 10000"/>
                <a:gd name="connsiteY50" fmla="*/ 8754 h 10000"/>
                <a:gd name="connsiteX51" fmla="*/ 2565 w 10000"/>
                <a:gd name="connsiteY51" fmla="*/ 10000 h 10000"/>
                <a:gd name="connsiteX52" fmla="*/ 2565 w 10000"/>
                <a:gd name="connsiteY52"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658 w 10000"/>
                <a:gd name="connsiteY41" fmla="*/ 3357 h 10000"/>
                <a:gd name="connsiteX42" fmla="*/ 5702 w 10000"/>
                <a:gd name="connsiteY42" fmla="*/ 3300 h 10000"/>
                <a:gd name="connsiteX43" fmla="*/ 5752 w 10000"/>
                <a:gd name="connsiteY43" fmla="*/ 3235 h 10000"/>
                <a:gd name="connsiteX44" fmla="*/ 5795 w 10000"/>
                <a:gd name="connsiteY44" fmla="*/ 3177 h 10000"/>
                <a:gd name="connsiteX45" fmla="*/ 5925 w 10000"/>
                <a:gd name="connsiteY45" fmla="*/ 3012 h 10000"/>
                <a:gd name="connsiteX46" fmla="*/ 5975 w 10000"/>
                <a:gd name="connsiteY46" fmla="*/ 2961 h 10000"/>
                <a:gd name="connsiteX47" fmla="*/ 6012 w 10000"/>
                <a:gd name="connsiteY47" fmla="*/ 2918 h 10000"/>
                <a:gd name="connsiteX48" fmla="*/ 1981 w 10000"/>
                <a:gd name="connsiteY48" fmla="*/ 4344 h 10000"/>
                <a:gd name="connsiteX49" fmla="*/ 3472 w 10000"/>
                <a:gd name="connsiteY49" fmla="*/ 8754 h 10000"/>
                <a:gd name="connsiteX50" fmla="*/ 2565 w 10000"/>
                <a:gd name="connsiteY50" fmla="*/ 10000 h 10000"/>
                <a:gd name="connsiteX51" fmla="*/ 2565 w 10000"/>
                <a:gd name="connsiteY51"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658 w 10000"/>
                <a:gd name="connsiteY41" fmla="*/ 3357 h 10000"/>
                <a:gd name="connsiteX42" fmla="*/ 5702 w 10000"/>
                <a:gd name="connsiteY42" fmla="*/ 3300 h 10000"/>
                <a:gd name="connsiteX43" fmla="*/ 5752 w 10000"/>
                <a:gd name="connsiteY43" fmla="*/ 3235 h 10000"/>
                <a:gd name="connsiteX44" fmla="*/ 5925 w 10000"/>
                <a:gd name="connsiteY44" fmla="*/ 3012 h 10000"/>
                <a:gd name="connsiteX45" fmla="*/ 5975 w 10000"/>
                <a:gd name="connsiteY45" fmla="*/ 2961 h 10000"/>
                <a:gd name="connsiteX46" fmla="*/ 6012 w 10000"/>
                <a:gd name="connsiteY46" fmla="*/ 2918 h 10000"/>
                <a:gd name="connsiteX47" fmla="*/ 1981 w 10000"/>
                <a:gd name="connsiteY47" fmla="*/ 4344 h 10000"/>
                <a:gd name="connsiteX48" fmla="*/ 3472 w 10000"/>
                <a:gd name="connsiteY48" fmla="*/ 8754 h 10000"/>
                <a:gd name="connsiteX49" fmla="*/ 2565 w 10000"/>
                <a:gd name="connsiteY49" fmla="*/ 10000 h 10000"/>
                <a:gd name="connsiteX50" fmla="*/ 2565 w 10000"/>
                <a:gd name="connsiteY5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658 w 10000"/>
                <a:gd name="connsiteY41" fmla="*/ 3357 h 10000"/>
                <a:gd name="connsiteX42" fmla="*/ 5702 w 10000"/>
                <a:gd name="connsiteY42" fmla="*/ 3300 h 10000"/>
                <a:gd name="connsiteX43" fmla="*/ 5925 w 10000"/>
                <a:gd name="connsiteY43" fmla="*/ 3012 h 10000"/>
                <a:gd name="connsiteX44" fmla="*/ 5975 w 10000"/>
                <a:gd name="connsiteY44" fmla="*/ 2961 h 10000"/>
                <a:gd name="connsiteX45" fmla="*/ 6012 w 10000"/>
                <a:gd name="connsiteY45" fmla="*/ 2918 h 10000"/>
                <a:gd name="connsiteX46" fmla="*/ 1981 w 10000"/>
                <a:gd name="connsiteY46" fmla="*/ 4344 h 10000"/>
                <a:gd name="connsiteX47" fmla="*/ 3472 w 10000"/>
                <a:gd name="connsiteY47" fmla="*/ 8754 h 10000"/>
                <a:gd name="connsiteX48" fmla="*/ 2565 w 10000"/>
                <a:gd name="connsiteY48" fmla="*/ 10000 h 10000"/>
                <a:gd name="connsiteX49" fmla="*/ 2565 w 10000"/>
                <a:gd name="connsiteY49"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702 w 10000"/>
                <a:gd name="connsiteY41" fmla="*/ 3300 h 10000"/>
                <a:gd name="connsiteX42" fmla="*/ 5925 w 10000"/>
                <a:gd name="connsiteY42" fmla="*/ 3012 h 10000"/>
                <a:gd name="connsiteX43" fmla="*/ 5975 w 10000"/>
                <a:gd name="connsiteY43" fmla="*/ 2961 h 10000"/>
                <a:gd name="connsiteX44" fmla="*/ 6012 w 10000"/>
                <a:gd name="connsiteY44" fmla="*/ 2918 h 10000"/>
                <a:gd name="connsiteX45" fmla="*/ 1981 w 10000"/>
                <a:gd name="connsiteY45" fmla="*/ 4344 h 10000"/>
                <a:gd name="connsiteX46" fmla="*/ 3472 w 10000"/>
                <a:gd name="connsiteY46" fmla="*/ 8754 h 10000"/>
                <a:gd name="connsiteX47" fmla="*/ 2565 w 10000"/>
                <a:gd name="connsiteY47" fmla="*/ 10000 h 10000"/>
                <a:gd name="connsiteX48" fmla="*/ 2565 w 10000"/>
                <a:gd name="connsiteY4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925 w 10000"/>
                <a:gd name="connsiteY41" fmla="*/ 3012 h 10000"/>
                <a:gd name="connsiteX42" fmla="*/ 5975 w 10000"/>
                <a:gd name="connsiteY42" fmla="*/ 2961 h 10000"/>
                <a:gd name="connsiteX43" fmla="*/ 6012 w 10000"/>
                <a:gd name="connsiteY43" fmla="*/ 2918 h 10000"/>
                <a:gd name="connsiteX44" fmla="*/ 1981 w 10000"/>
                <a:gd name="connsiteY44" fmla="*/ 4344 h 10000"/>
                <a:gd name="connsiteX45" fmla="*/ 3472 w 10000"/>
                <a:gd name="connsiteY45" fmla="*/ 8754 h 10000"/>
                <a:gd name="connsiteX46" fmla="*/ 2565 w 10000"/>
                <a:gd name="connsiteY46" fmla="*/ 10000 h 10000"/>
                <a:gd name="connsiteX47" fmla="*/ 2565 w 10000"/>
                <a:gd name="connsiteY47"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975 w 10000"/>
                <a:gd name="connsiteY41" fmla="*/ 2961 h 10000"/>
                <a:gd name="connsiteX42" fmla="*/ 6012 w 10000"/>
                <a:gd name="connsiteY42" fmla="*/ 2918 h 10000"/>
                <a:gd name="connsiteX43" fmla="*/ 1981 w 10000"/>
                <a:gd name="connsiteY43" fmla="*/ 4344 h 10000"/>
                <a:gd name="connsiteX44" fmla="*/ 3472 w 10000"/>
                <a:gd name="connsiteY44" fmla="*/ 8754 h 10000"/>
                <a:gd name="connsiteX45" fmla="*/ 2565 w 10000"/>
                <a:gd name="connsiteY45" fmla="*/ 10000 h 10000"/>
                <a:gd name="connsiteX46" fmla="*/ 2565 w 10000"/>
                <a:gd name="connsiteY46"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5975 w 10000"/>
                <a:gd name="connsiteY41" fmla="*/ 2961 h 10000"/>
                <a:gd name="connsiteX42" fmla="*/ 1981 w 10000"/>
                <a:gd name="connsiteY42" fmla="*/ 4344 h 10000"/>
                <a:gd name="connsiteX43" fmla="*/ 3472 w 10000"/>
                <a:gd name="connsiteY43" fmla="*/ 8754 h 10000"/>
                <a:gd name="connsiteX44" fmla="*/ 2565 w 10000"/>
                <a:gd name="connsiteY44" fmla="*/ 10000 h 10000"/>
                <a:gd name="connsiteX45" fmla="*/ 2565 w 10000"/>
                <a:gd name="connsiteY45"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5596 w 10000"/>
                <a:gd name="connsiteY40" fmla="*/ 3415 h 10000"/>
                <a:gd name="connsiteX41" fmla="*/ 6082 w 10000"/>
                <a:gd name="connsiteY41" fmla="*/ 2895 h 10000"/>
                <a:gd name="connsiteX42" fmla="*/ 1981 w 10000"/>
                <a:gd name="connsiteY42" fmla="*/ 4344 h 10000"/>
                <a:gd name="connsiteX43" fmla="*/ 3472 w 10000"/>
                <a:gd name="connsiteY43" fmla="*/ 8754 h 10000"/>
                <a:gd name="connsiteX44" fmla="*/ 2565 w 10000"/>
                <a:gd name="connsiteY44" fmla="*/ 10000 h 10000"/>
                <a:gd name="connsiteX45" fmla="*/ 2565 w 10000"/>
                <a:gd name="connsiteY45"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5553 w 10000"/>
                <a:gd name="connsiteY39" fmla="*/ 3480 h 10000"/>
                <a:gd name="connsiteX40" fmla="*/ 6082 w 10000"/>
                <a:gd name="connsiteY40" fmla="*/ 2895 h 10000"/>
                <a:gd name="connsiteX41" fmla="*/ 1981 w 10000"/>
                <a:gd name="connsiteY41" fmla="*/ 4344 h 10000"/>
                <a:gd name="connsiteX42" fmla="*/ 3472 w 10000"/>
                <a:gd name="connsiteY42" fmla="*/ 8754 h 10000"/>
                <a:gd name="connsiteX43" fmla="*/ 2565 w 10000"/>
                <a:gd name="connsiteY43" fmla="*/ 10000 h 10000"/>
                <a:gd name="connsiteX44" fmla="*/ 2565 w 10000"/>
                <a:gd name="connsiteY44"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441 w 10000"/>
                <a:gd name="connsiteY37" fmla="*/ 3617 h 10000"/>
                <a:gd name="connsiteX38" fmla="*/ 5503 w 10000"/>
                <a:gd name="connsiteY38" fmla="*/ 3552 h 10000"/>
                <a:gd name="connsiteX39" fmla="*/ 6082 w 10000"/>
                <a:gd name="connsiteY39" fmla="*/ 2895 h 10000"/>
                <a:gd name="connsiteX40" fmla="*/ 1981 w 10000"/>
                <a:gd name="connsiteY40" fmla="*/ 4344 h 10000"/>
                <a:gd name="connsiteX41" fmla="*/ 3472 w 10000"/>
                <a:gd name="connsiteY41" fmla="*/ 8754 h 10000"/>
                <a:gd name="connsiteX42" fmla="*/ 2565 w 10000"/>
                <a:gd name="connsiteY42" fmla="*/ 10000 h 10000"/>
                <a:gd name="connsiteX43" fmla="*/ 2565 w 10000"/>
                <a:gd name="connsiteY43"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398 w 10000"/>
                <a:gd name="connsiteY36" fmla="*/ 3689 h 10000"/>
                <a:gd name="connsiteX37" fmla="*/ 5503 w 10000"/>
                <a:gd name="connsiteY37" fmla="*/ 3552 h 10000"/>
                <a:gd name="connsiteX38" fmla="*/ 6082 w 10000"/>
                <a:gd name="connsiteY38" fmla="*/ 2895 h 10000"/>
                <a:gd name="connsiteX39" fmla="*/ 1981 w 10000"/>
                <a:gd name="connsiteY39" fmla="*/ 4344 h 10000"/>
                <a:gd name="connsiteX40" fmla="*/ 3472 w 10000"/>
                <a:gd name="connsiteY40" fmla="*/ 8754 h 10000"/>
                <a:gd name="connsiteX41" fmla="*/ 2565 w 10000"/>
                <a:gd name="connsiteY41" fmla="*/ 10000 h 10000"/>
                <a:gd name="connsiteX42" fmla="*/ 2565 w 10000"/>
                <a:gd name="connsiteY42"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335 w 10000"/>
                <a:gd name="connsiteY35" fmla="*/ 3754 h 10000"/>
                <a:gd name="connsiteX36" fmla="*/ 5503 w 10000"/>
                <a:gd name="connsiteY36" fmla="*/ 3552 h 10000"/>
                <a:gd name="connsiteX37" fmla="*/ 6082 w 10000"/>
                <a:gd name="connsiteY37" fmla="*/ 2895 h 10000"/>
                <a:gd name="connsiteX38" fmla="*/ 1981 w 10000"/>
                <a:gd name="connsiteY38" fmla="*/ 4344 h 10000"/>
                <a:gd name="connsiteX39" fmla="*/ 3472 w 10000"/>
                <a:gd name="connsiteY39" fmla="*/ 8754 h 10000"/>
                <a:gd name="connsiteX40" fmla="*/ 2565 w 10000"/>
                <a:gd name="connsiteY40" fmla="*/ 10000 h 10000"/>
                <a:gd name="connsiteX41" fmla="*/ 2565 w 10000"/>
                <a:gd name="connsiteY41"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292 w 10000"/>
                <a:gd name="connsiteY34" fmla="*/ 3826 h 10000"/>
                <a:gd name="connsiteX35" fmla="*/ 5503 w 10000"/>
                <a:gd name="connsiteY35" fmla="*/ 3552 h 10000"/>
                <a:gd name="connsiteX36" fmla="*/ 6082 w 10000"/>
                <a:gd name="connsiteY36" fmla="*/ 2895 h 10000"/>
                <a:gd name="connsiteX37" fmla="*/ 1981 w 10000"/>
                <a:gd name="connsiteY37" fmla="*/ 4344 h 10000"/>
                <a:gd name="connsiteX38" fmla="*/ 3472 w 10000"/>
                <a:gd name="connsiteY38" fmla="*/ 8754 h 10000"/>
                <a:gd name="connsiteX39" fmla="*/ 2565 w 10000"/>
                <a:gd name="connsiteY39" fmla="*/ 10000 h 10000"/>
                <a:gd name="connsiteX40" fmla="*/ 2565 w 10000"/>
                <a:gd name="connsiteY4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230 w 10000"/>
                <a:gd name="connsiteY33" fmla="*/ 3890 h 10000"/>
                <a:gd name="connsiteX34" fmla="*/ 5503 w 10000"/>
                <a:gd name="connsiteY34" fmla="*/ 3552 h 10000"/>
                <a:gd name="connsiteX35" fmla="*/ 6082 w 10000"/>
                <a:gd name="connsiteY35" fmla="*/ 2895 h 10000"/>
                <a:gd name="connsiteX36" fmla="*/ 1981 w 10000"/>
                <a:gd name="connsiteY36" fmla="*/ 4344 h 10000"/>
                <a:gd name="connsiteX37" fmla="*/ 3472 w 10000"/>
                <a:gd name="connsiteY37" fmla="*/ 8754 h 10000"/>
                <a:gd name="connsiteX38" fmla="*/ 2565 w 10000"/>
                <a:gd name="connsiteY38" fmla="*/ 10000 h 10000"/>
                <a:gd name="connsiteX39" fmla="*/ 2565 w 10000"/>
                <a:gd name="connsiteY39"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24 w 10000"/>
                <a:gd name="connsiteY31" fmla="*/ 4027 h 10000"/>
                <a:gd name="connsiteX32" fmla="*/ 5174 w 10000"/>
                <a:gd name="connsiteY32" fmla="*/ 3963 h 10000"/>
                <a:gd name="connsiteX33" fmla="*/ 5503 w 10000"/>
                <a:gd name="connsiteY33" fmla="*/ 3552 h 10000"/>
                <a:gd name="connsiteX34" fmla="*/ 6082 w 10000"/>
                <a:gd name="connsiteY34" fmla="*/ 2895 h 10000"/>
                <a:gd name="connsiteX35" fmla="*/ 1981 w 10000"/>
                <a:gd name="connsiteY35" fmla="*/ 4344 h 10000"/>
                <a:gd name="connsiteX36" fmla="*/ 3472 w 10000"/>
                <a:gd name="connsiteY36" fmla="*/ 8754 h 10000"/>
                <a:gd name="connsiteX37" fmla="*/ 2565 w 10000"/>
                <a:gd name="connsiteY37" fmla="*/ 10000 h 10000"/>
                <a:gd name="connsiteX38" fmla="*/ 2565 w 10000"/>
                <a:gd name="connsiteY3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068 w 10000"/>
                <a:gd name="connsiteY30" fmla="*/ 4107 h 10000"/>
                <a:gd name="connsiteX31" fmla="*/ 5174 w 10000"/>
                <a:gd name="connsiteY31" fmla="*/ 3963 h 10000"/>
                <a:gd name="connsiteX32" fmla="*/ 5503 w 10000"/>
                <a:gd name="connsiteY32" fmla="*/ 3552 h 10000"/>
                <a:gd name="connsiteX33" fmla="*/ 6082 w 10000"/>
                <a:gd name="connsiteY33" fmla="*/ 2895 h 10000"/>
                <a:gd name="connsiteX34" fmla="*/ 1981 w 10000"/>
                <a:gd name="connsiteY34" fmla="*/ 4344 h 10000"/>
                <a:gd name="connsiteX35" fmla="*/ 3472 w 10000"/>
                <a:gd name="connsiteY35" fmla="*/ 8754 h 10000"/>
                <a:gd name="connsiteX36" fmla="*/ 2565 w 10000"/>
                <a:gd name="connsiteY36" fmla="*/ 10000 h 10000"/>
                <a:gd name="connsiteX37" fmla="*/ 2565 w 10000"/>
                <a:gd name="connsiteY37"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174 w 10000"/>
                <a:gd name="connsiteY30" fmla="*/ 3963 h 10000"/>
                <a:gd name="connsiteX31" fmla="*/ 5503 w 10000"/>
                <a:gd name="connsiteY31" fmla="*/ 3552 h 10000"/>
                <a:gd name="connsiteX32" fmla="*/ 6082 w 10000"/>
                <a:gd name="connsiteY32" fmla="*/ 2895 h 10000"/>
                <a:gd name="connsiteX33" fmla="*/ 1981 w 10000"/>
                <a:gd name="connsiteY33" fmla="*/ 4344 h 10000"/>
                <a:gd name="connsiteX34" fmla="*/ 3472 w 10000"/>
                <a:gd name="connsiteY34" fmla="*/ 8754 h 10000"/>
                <a:gd name="connsiteX35" fmla="*/ 2565 w 10000"/>
                <a:gd name="connsiteY35" fmla="*/ 10000 h 10000"/>
                <a:gd name="connsiteX36" fmla="*/ 2565 w 10000"/>
                <a:gd name="connsiteY36"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5503 w 10000"/>
                <a:gd name="connsiteY30" fmla="*/ 3552 h 10000"/>
                <a:gd name="connsiteX31" fmla="*/ 6082 w 10000"/>
                <a:gd name="connsiteY31" fmla="*/ 2895 h 10000"/>
                <a:gd name="connsiteX32" fmla="*/ 1981 w 10000"/>
                <a:gd name="connsiteY32" fmla="*/ 4344 h 10000"/>
                <a:gd name="connsiteX33" fmla="*/ 3472 w 10000"/>
                <a:gd name="connsiteY33" fmla="*/ 8754 h 10000"/>
                <a:gd name="connsiteX34" fmla="*/ 2565 w 10000"/>
                <a:gd name="connsiteY34" fmla="*/ 10000 h 10000"/>
                <a:gd name="connsiteX35" fmla="*/ 2565 w 10000"/>
                <a:gd name="connsiteY35"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5006 w 10000"/>
                <a:gd name="connsiteY29" fmla="*/ 4193 h 10000"/>
                <a:gd name="connsiteX30" fmla="*/ 6082 w 10000"/>
                <a:gd name="connsiteY30" fmla="*/ 2895 h 10000"/>
                <a:gd name="connsiteX31" fmla="*/ 1981 w 10000"/>
                <a:gd name="connsiteY31" fmla="*/ 4344 h 10000"/>
                <a:gd name="connsiteX32" fmla="*/ 3472 w 10000"/>
                <a:gd name="connsiteY32" fmla="*/ 8754 h 10000"/>
                <a:gd name="connsiteX33" fmla="*/ 2565 w 10000"/>
                <a:gd name="connsiteY33" fmla="*/ 10000 h 10000"/>
                <a:gd name="connsiteX34" fmla="*/ 2565 w 10000"/>
                <a:gd name="connsiteY34"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4950 w 10000"/>
                <a:gd name="connsiteY28" fmla="*/ 4258 h 10000"/>
                <a:gd name="connsiteX29" fmla="*/ 6082 w 10000"/>
                <a:gd name="connsiteY29" fmla="*/ 2895 h 10000"/>
                <a:gd name="connsiteX30" fmla="*/ 1981 w 10000"/>
                <a:gd name="connsiteY30" fmla="*/ 4344 h 10000"/>
                <a:gd name="connsiteX31" fmla="*/ 3472 w 10000"/>
                <a:gd name="connsiteY31" fmla="*/ 8754 h 10000"/>
                <a:gd name="connsiteX32" fmla="*/ 2565 w 10000"/>
                <a:gd name="connsiteY32" fmla="*/ 10000 h 10000"/>
                <a:gd name="connsiteX33" fmla="*/ 2565 w 10000"/>
                <a:gd name="connsiteY33"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4901 w 10000"/>
                <a:gd name="connsiteY27" fmla="*/ 4344 h 10000"/>
                <a:gd name="connsiteX28" fmla="*/ 6082 w 10000"/>
                <a:gd name="connsiteY28" fmla="*/ 2895 h 10000"/>
                <a:gd name="connsiteX29" fmla="*/ 1981 w 10000"/>
                <a:gd name="connsiteY29" fmla="*/ 4344 h 10000"/>
                <a:gd name="connsiteX30" fmla="*/ 3472 w 10000"/>
                <a:gd name="connsiteY30" fmla="*/ 8754 h 10000"/>
                <a:gd name="connsiteX31" fmla="*/ 2565 w 10000"/>
                <a:gd name="connsiteY31" fmla="*/ 10000 h 10000"/>
                <a:gd name="connsiteX32" fmla="*/ 2565 w 10000"/>
                <a:gd name="connsiteY32"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4832 w 10000"/>
                <a:gd name="connsiteY26" fmla="*/ 4409 h 10000"/>
                <a:gd name="connsiteX27" fmla="*/ 6082 w 10000"/>
                <a:gd name="connsiteY27" fmla="*/ 2895 h 10000"/>
                <a:gd name="connsiteX28" fmla="*/ 1981 w 10000"/>
                <a:gd name="connsiteY28" fmla="*/ 4344 h 10000"/>
                <a:gd name="connsiteX29" fmla="*/ 3472 w 10000"/>
                <a:gd name="connsiteY29" fmla="*/ 8754 h 10000"/>
                <a:gd name="connsiteX30" fmla="*/ 2565 w 10000"/>
                <a:gd name="connsiteY30" fmla="*/ 10000 h 10000"/>
                <a:gd name="connsiteX31" fmla="*/ 2565 w 10000"/>
                <a:gd name="connsiteY31"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4783 w 10000"/>
                <a:gd name="connsiteY25" fmla="*/ 4496 h 10000"/>
                <a:gd name="connsiteX26" fmla="*/ 6082 w 10000"/>
                <a:gd name="connsiteY26" fmla="*/ 2895 h 10000"/>
                <a:gd name="connsiteX27" fmla="*/ 1981 w 10000"/>
                <a:gd name="connsiteY27" fmla="*/ 4344 h 10000"/>
                <a:gd name="connsiteX28" fmla="*/ 3472 w 10000"/>
                <a:gd name="connsiteY28" fmla="*/ 8754 h 10000"/>
                <a:gd name="connsiteX29" fmla="*/ 2565 w 10000"/>
                <a:gd name="connsiteY29" fmla="*/ 10000 h 10000"/>
                <a:gd name="connsiteX30" fmla="*/ 2565 w 10000"/>
                <a:gd name="connsiteY3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4665 w 10000"/>
                <a:gd name="connsiteY24" fmla="*/ 4633 h 10000"/>
                <a:gd name="connsiteX25" fmla="*/ 6082 w 10000"/>
                <a:gd name="connsiteY25" fmla="*/ 2895 h 10000"/>
                <a:gd name="connsiteX26" fmla="*/ 1981 w 10000"/>
                <a:gd name="connsiteY26" fmla="*/ 4344 h 10000"/>
                <a:gd name="connsiteX27" fmla="*/ 3472 w 10000"/>
                <a:gd name="connsiteY27" fmla="*/ 8754 h 10000"/>
                <a:gd name="connsiteX28" fmla="*/ 2565 w 10000"/>
                <a:gd name="connsiteY28" fmla="*/ 10000 h 10000"/>
                <a:gd name="connsiteX29" fmla="*/ 2565 w 10000"/>
                <a:gd name="connsiteY29"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4497 w 10000"/>
                <a:gd name="connsiteY23" fmla="*/ 4849 h 10000"/>
                <a:gd name="connsiteX24" fmla="*/ 6082 w 10000"/>
                <a:gd name="connsiteY24" fmla="*/ 2895 h 10000"/>
                <a:gd name="connsiteX25" fmla="*/ 1981 w 10000"/>
                <a:gd name="connsiteY25" fmla="*/ 4344 h 10000"/>
                <a:gd name="connsiteX26" fmla="*/ 3472 w 10000"/>
                <a:gd name="connsiteY26" fmla="*/ 8754 h 10000"/>
                <a:gd name="connsiteX27" fmla="*/ 2565 w 10000"/>
                <a:gd name="connsiteY27" fmla="*/ 10000 h 10000"/>
                <a:gd name="connsiteX28" fmla="*/ 2565 w 10000"/>
                <a:gd name="connsiteY2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4217 w 10000"/>
                <a:gd name="connsiteY22" fmla="*/ 5216 h 10000"/>
                <a:gd name="connsiteX23" fmla="*/ 6082 w 10000"/>
                <a:gd name="connsiteY23" fmla="*/ 2895 h 10000"/>
                <a:gd name="connsiteX24" fmla="*/ 1981 w 10000"/>
                <a:gd name="connsiteY24" fmla="*/ 4344 h 10000"/>
                <a:gd name="connsiteX25" fmla="*/ 3472 w 10000"/>
                <a:gd name="connsiteY25" fmla="*/ 8754 h 10000"/>
                <a:gd name="connsiteX26" fmla="*/ 2565 w 10000"/>
                <a:gd name="connsiteY26" fmla="*/ 10000 h 10000"/>
                <a:gd name="connsiteX27" fmla="*/ 2565 w 10000"/>
                <a:gd name="connsiteY27"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4062 w 10000"/>
                <a:gd name="connsiteY21" fmla="*/ 5425 h 10000"/>
                <a:gd name="connsiteX22" fmla="*/ 6082 w 10000"/>
                <a:gd name="connsiteY22" fmla="*/ 2895 h 10000"/>
                <a:gd name="connsiteX23" fmla="*/ 1981 w 10000"/>
                <a:gd name="connsiteY23" fmla="*/ 4344 h 10000"/>
                <a:gd name="connsiteX24" fmla="*/ 3472 w 10000"/>
                <a:gd name="connsiteY24" fmla="*/ 8754 h 10000"/>
                <a:gd name="connsiteX25" fmla="*/ 2565 w 10000"/>
                <a:gd name="connsiteY25" fmla="*/ 10000 h 10000"/>
                <a:gd name="connsiteX26" fmla="*/ 2565 w 10000"/>
                <a:gd name="connsiteY26"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3957 w 10000"/>
                <a:gd name="connsiteY20" fmla="*/ 5548 h 10000"/>
                <a:gd name="connsiteX21" fmla="*/ 6082 w 10000"/>
                <a:gd name="connsiteY21" fmla="*/ 2895 h 10000"/>
                <a:gd name="connsiteX22" fmla="*/ 1981 w 10000"/>
                <a:gd name="connsiteY22" fmla="*/ 4344 h 10000"/>
                <a:gd name="connsiteX23" fmla="*/ 3472 w 10000"/>
                <a:gd name="connsiteY23" fmla="*/ 8754 h 10000"/>
                <a:gd name="connsiteX24" fmla="*/ 2565 w 10000"/>
                <a:gd name="connsiteY24" fmla="*/ 10000 h 10000"/>
                <a:gd name="connsiteX25" fmla="*/ 2565 w 10000"/>
                <a:gd name="connsiteY25"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3863 w 10000"/>
                <a:gd name="connsiteY19" fmla="*/ 5670 h 10000"/>
                <a:gd name="connsiteX20" fmla="*/ 6082 w 10000"/>
                <a:gd name="connsiteY20" fmla="*/ 2895 h 10000"/>
                <a:gd name="connsiteX21" fmla="*/ 1981 w 10000"/>
                <a:gd name="connsiteY21" fmla="*/ 4344 h 10000"/>
                <a:gd name="connsiteX22" fmla="*/ 3472 w 10000"/>
                <a:gd name="connsiteY22" fmla="*/ 8754 h 10000"/>
                <a:gd name="connsiteX23" fmla="*/ 2565 w 10000"/>
                <a:gd name="connsiteY23" fmla="*/ 10000 h 10000"/>
                <a:gd name="connsiteX24" fmla="*/ 2565 w 10000"/>
                <a:gd name="connsiteY24"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3764 w 10000"/>
                <a:gd name="connsiteY18" fmla="*/ 5793 h 10000"/>
                <a:gd name="connsiteX19" fmla="*/ 6082 w 10000"/>
                <a:gd name="connsiteY19" fmla="*/ 2895 h 10000"/>
                <a:gd name="connsiteX20" fmla="*/ 1981 w 10000"/>
                <a:gd name="connsiteY20" fmla="*/ 4344 h 10000"/>
                <a:gd name="connsiteX21" fmla="*/ 3472 w 10000"/>
                <a:gd name="connsiteY21" fmla="*/ 8754 h 10000"/>
                <a:gd name="connsiteX22" fmla="*/ 2565 w 10000"/>
                <a:gd name="connsiteY22" fmla="*/ 10000 h 10000"/>
                <a:gd name="connsiteX23" fmla="*/ 2565 w 10000"/>
                <a:gd name="connsiteY23"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3683 w 10000"/>
                <a:gd name="connsiteY17" fmla="*/ 5915 h 10000"/>
                <a:gd name="connsiteX18" fmla="*/ 6082 w 10000"/>
                <a:gd name="connsiteY18" fmla="*/ 2895 h 10000"/>
                <a:gd name="connsiteX19" fmla="*/ 1981 w 10000"/>
                <a:gd name="connsiteY19" fmla="*/ 4344 h 10000"/>
                <a:gd name="connsiteX20" fmla="*/ 3472 w 10000"/>
                <a:gd name="connsiteY20" fmla="*/ 8754 h 10000"/>
                <a:gd name="connsiteX21" fmla="*/ 2565 w 10000"/>
                <a:gd name="connsiteY21" fmla="*/ 10000 h 10000"/>
                <a:gd name="connsiteX22" fmla="*/ 2565 w 10000"/>
                <a:gd name="connsiteY22"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3646 w 10000"/>
                <a:gd name="connsiteY16" fmla="*/ 5973 h 10000"/>
                <a:gd name="connsiteX17" fmla="*/ 6082 w 10000"/>
                <a:gd name="connsiteY17" fmla="*/ 2895 h 10000"/>
                <a:gd name="connsiteX18" fmla="*/ 1981 w 10000"/>
                <a:gd name="connsiteY18" fmla="*/ 4344 h 10000"/>
                <a:gd name="connsiteX19" fmla="*/ 3472 w 10000"/>
                <a:gd name="connsiteY19" fmla="*/ 8754 h 10000"/>
                <a:gd name="connsiteX20" fmla="*/ 2565 w 10000"/>
                <a:gd name="connsiteY20" fmla="*/ 10000 h 10000"/>
                <a:gd name="connsiteX21" fmla="*/ 2565 w 10000"/>
                <a:gd name="connsiteY21"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3615 w 10000"/>
                <a:gd name="connsiteY15" fmla="*/ 6016 h 10000"/>
                <a:gd name="connsiteX16" fmla="*/ 6082 w 10000"/>
                <a:gd name="connsiteY16" fmla="*/ 2895 h 10000"/>
                <a:gd name="connsiteX17" fmla="*/ 1981 w 10000"/>
                <a:gd name="connsiteY17" fmla="*/ 4344 h 10000"/>
                <a:gd name="connsiteX18" fmla="*/ 3472 w 10000"/>
                <a:gd name="connsiteY18" fmla="*/ 8754 h 10000"/>
                <a:gd name="connsiteX19" fmla="*/ 2565 w 10000"/>
                <a:gd name="connsiteY19" fmla="*/ 10000 h 10000"/>
                <a:gd name="connsiteX20" fmla="*/ 2565 w 10000"/>
                <a:gd name="connsiteY2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3578 w 10000"/>
                <a:gd name="connsiteY14" fmla="*/ 6081 h 10000"/>
                <a:gd name="connsiteX15" fmla="*/ 6082 w 10000"/>
                <a:gd name="connsiteY15" fmla="*/ 2895 h 10000"/>
                <a:gd name="connsiteX16" fmla="*/ 1981 w 10000"/>
                <a:gd name="connsiteY16" fmla="*/ 4344 h 10000"/>
                <a:gd name="connsiteX17" fmla="*/ 3472 w 10000"/>
                <a:gd name="connsiteY17" fmla="*/ 8754 h 10000"/>
                <a:gd name="connsiteX18" fmla="*/ 2565 w 10000"/>
                <a:gd name="connsiteY18" fmla="*/ 10000 h 10000"/>
                <a:gd name="connsiteX19" fmla="*/ 2565 w 10000"/>
                <a:gd name="connsiteY19"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3540 w 10000"/>
                <a:gd name="connsiteY13" fmla="*/ 6124 h 10000"/>
                <a:gd name="connsiteX14" fmla="*/ 6082 w 10000"/>
                <a:gd name="connsiteY14" fmla="*/ 2895 h 10000"/>
                <a:gd name="connsiteX15" fmla="*/ 1981 w 10000"/>
                <a:gd name="connsiteY15" fmla="*/ 4344 h 10000"/>
                <a:gd name="connsiteX16" fmla="*/ 3472 w 10000"/>
                <a:gd name="connsiteY16" fmla="*/ 8754 h 10000"/>
                <a:gd name="connsiteX17" fmla="*/ 2565 w 10000"/>
                <a:gd name="connsiteY17" fmla="*/ 10000 h 10000"/>
                <a:gd name="connsiteX18" fmla="*/ 2565 w 10000"/>
                <a:gd name="connsiteY18"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410 w 10000"/>
                <a:gd name="connsiteY9" fmla="*/ 6275 h 10000"/>
                <a:gd name="connsiteX10" fmla="*/ 3304 w 10000"/>
                <a:gd name="connsiteY10" fmla="*/ 6372 h 10000"/>
                <a:gd name="connsiteX11" fmla="*/ 3472 w 10000"/>
                <a:gd name="connsiteY11" fmla="*/ 6203 h 10000"/>
                <a:gd name="connsiteX12" fmla="*/ 3509 w 10000"/>
                <a:gd name="connsiteY12" fmla="*/ 6167 h 10000"/>
                <a:gd name="connsiteX13" fmla="*/ 6082 w 10000"/>
                <a:gd name="connsiteY13" fmla="*/ 2895 h 10000"/>
                <a:gd name="connsiteX14" fmla="*/ 1981 w 10000"/>
                <a:gd name="connsiteY14" fmla="*/ 4344 h 10000"/>
                <a:gd name="connsiteX15" fmla="*/ 3472 w 10000"/>
                <a:gd name="connsiteY15" fmla="*/ 8754 h 10000"/>
                <a:gd name="connsiteX16" fmla="*/ 2565 w 10000"/>
                <a:gd name="connsiteY16" fmla="*/ 10000 h 10000"/>
                <a:gd name="connsiteX17" fmla="*/ 2565 w 10000"/>
                <a:gd name="connsiteY17"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304 w 10000"/>
                <a:gd name="connsiteY9" fmla="*/ 6372 h 10000"/>
                <a:gd name="connsiteX10" fmla="*/ 3472 w 10000"/>
                <a:gd name="connsiteY10" fmla="*/ 6203 h 10000"/>
                <a:gd name="connsiteX11" fmla="*/ 3509 w 10000"/>
                <a:gd name="connsiteY11" fmla="*/ 6167 h 10000"/>
                <a:gd name="connsiteX12" fmla="*/ 6082 w 10000"/>
                <a:gd name="connsiteY12" fmla="*/ 2895 h 10000"/>
                <a:gd name="connsiteX13" fmla="*/ 1981 w 10000"/>
                <a:gd name="connsiteY13" fmla="*/ 4344 h 10000"/>
                <a:gd name="connsiteX14" fmla="*/ 3472 w 10000"/>
                <a:gd name="connsiteY14" fmla="*/ 8754 h 10000"/>
                <a:gd name="connsiteX15" fmla="*/ 2565 w 10000"/>
                <a:gd name="connsiteY15" fmla="*/ 10000 h 10000"/>
                <a:gd name="connsiteX16" fmla="*/ 2565 w 10000"/>
                <a:gd name="connsiteY16"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304 w 10000"/>
                <a:gd name="connsiteY9" fmla="*/ 6372 h 10000"/>
                <a:gd name="connsiteX10" fmla="*/ 3472 w 10000"/>
                <a:gd name="connsiteY10" fmla="*/ 6203 h 10000"/>
                <a:gd name="connsiteX11" fmla="*/ 6082 w 10000"/>
                <a:gd name="connsiteY11" fmla="*/ 2895 h 10000"/>
                <a:gd name="connsiteX12" fmla="*/ 1981 w 10000"/>
                <a:gd name="connsiteY12" fmla="*/ 4344 h 10000"/>
                <a:gd name="connsiteX13" fmla="*/ 3472 w 10000"/>
                <a:gd name="connsiteY13" fmla="*/ 8754 h 10000"/>
                <a:gd name="connsiteX14" fmla="*/ 2565 w 10000"/>
                <a:gd name="connsiteY14" fmla="*/ 10000 h 10000"/>
                <a:gd name="connsiteX15" fmla="*/ 2565 w 10000"/>
                <a:gd name="connsiteY15"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3304 w 10000"/>
                <a:gd name="connsiteY9" fmla="*/ 6372 h 10000"/>
                <a:gd name="connsiteX10" fmla="*/ 6082 w 10000"/>
                <a:gd name="connsiteY10" fmla="*/ 2895 h 10000"/>
                <a:gd name="connsiteX11" fmla="*/ 1981 w 10000"/>
                <a:gd name="connsiteY11" fmla="*/ 4344 h 10000"/>
                <a:gd name="connsiteX12" fmla="*/ 3472 w 10000"/>
                <a:gd name="connsiteY12" fmla="*/ 8754 h 10000"/>
                <a:gd name="connsiteX13" fmla="*/ 2565 w 10000"/>
                <a:gd name="connsiteY13" fmla="*/ 10000 h 10000"/>
                <a:gd name="connsiteX14" fmla="*/ 2565 w 10000"/>
                <a:gd name="connsiteY14"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3391 w 10000"/>
                <a:gd name="connsiteY8" fmla="*/ 6311 h 10000"/>
                <a:gd name="connsiteX9" fmla="*/ 6082 w 10000"/>
                <a:gd name="connsiteY9" fmla="*/ 2895 h 10000"/>
                <a:gd name="connsiteX10" fmla="*/ 1981 w 10000"/>
                <a:gd name="connsiteY10" fmla="*/ 4344 h 10000"/>
                <a:gd name="connsiteX11" fmla="*/ 3472 w 10000"/>
                <a:gd name="connsiteY11" fmla="*/ 8754 h 10000"/>
                <a:gd name="connsiteX12" fmla="*/ 2565 w 10000"/>
                <a:gd name="connsiteY12" fmla="*/ 10000 h 10000"/>
                <a:gd name="connsiteX13" fmla="*/ 2565 w 10000"/>
                <a:gd name="connsiteY13"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3366 w 10000"/>
                <a:gd name="connsiteY7" fmla="*/ 6340 h 10000"/>
                <a:gd name="connsiteX8" fmla="*/ 6082 w 10000"/>
                <a:gd name="connsiteY8" fmla="*/ 2895 h 10000"/>
                <a:gd name="connsiteX9" fmla="*/ 1981 w 10000"/>
                <a:gd name="connsiteY9" fmla="*/ 4344 h 10000"/>
                <a:gd name="connsiteX10" fmla="*/ 3472 w 10000"/>
                <a:gd name="connsiteY10" fmla="*/ 8754 h 10000"/>
                <a:gd name="connsiteX11" fmla="*/ 2565 w 10000"/>
                <a:gd name="connsiteY11" fmla="*/ 10000 h 10000"/>
                <a:gd name="connsiteX12" fmla="*/ 2565 w 10000"/>
                <a:gd name="connsiteY12"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3354 w 10000"/>
                <a:gd name="connsiteY6" fmla="*/ 6383 h 10000"/>
                <a:gd name="connsiteX7" fmla="*/ 6082 w 10000"/>
                <a:gd name="connsiteY7" fmla="*/ 2895 h 10000"/>
                <a:gd name="connsiteX8" fmla="*/ 1981 w 10000"/>
                <a:gd name="connsiteY8" fmla="*/ 4344 h 10000"/>
                <a:gd name="connsiteX9" fmla="*/ 3472 w 10000"/>
                <a:gd name="connsiteY9" fmla="*/ 8754 h 10000"/>
                <a:gd name="connsiteX10" fmla="*/ 2565 w 10000"/>
                <a:gd name="connsiteY10" fmla="*/ 10000 h 10000"/>
                <a:gd name="connsiteX11" fmla="*/ 2565 w 10000"/>
                <a:gd name="connsiteY11"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6082 w 10000"/>
                <a:gd name="connsiteY6" fmla="*/ 2895 h 10000"/>
                <a:gd name="connsiteX7" fmla="*/ 1981 w 10000"/>
                <a:gd name="connsiteY7" fmla="*/ 4344 h 10000"/>
                <a:gd name="connsiteX8" fmla="*/ 3472 w 10000"/>
                <a:gd name="connsiteY8" fmla="*/ 8754 h 10000"/>
                <a:gd name="connsiteX9" fmla="*/ 2565 w 10000"/>
                <a:gd name="connsiteY9" fmla="*/ 10000 h 10000"/>
                <a:gd name="connsiteX10" fmla="*/ 2565 w 10000"/>
                <a:gd name="connsiteY1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3273 w 10000"/>
                <a:gd name="connsiteY5" fmla="*/ 6477 h 10000"/>
                <a:gd name="connsiteX6" fmla="*/ 6082 w 10000"/>
                <a:gd name="connsiteY6" fmla="*/ 2895 h 10000"/>
                <a:gd name="connsiteX7" fmla="*/ 1981 w 10000"/>
                <a:gd name="connsiteY7" fmla="*/ 4344 h 10000"/>
                <a:gd name="connsiteX8" fmla="*/ 3472 w 10000"/>
                <a:gd name="connsiteY8" fmla="*/ 8754 h 10000"/>
                <a:gd name="connsiteX9" fmla="*/ 2565 w 10000"/>
                <a:gd name="connsiteY9" fmla="*/ 10000 h 10000"/>
                <a:gd name="connsiteX10" fmla="*/ 2565 w 10000"/>
                <a:gd name="connsiteY1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3273 w 10000"/>
                <a:gd name="connsiteY4" fmla="*/ 6491 h 10000"/>
                <a:gd name="connsiteX5" fmla="*/ 2910 w 10000"/>
                <a:gd name="connsiteY5" fmla="*/ 6795 h 10000"/>
                <a:gd name="connsiteX6" fmla="*/ 6082 w 10000"/>
                <a:gd name="connsiteY6" fmla="*/ 2895 h 10000"/>
                <a:gd name="connsiteX7" fmla="*/ 1981 w 10000"/>
                <a:gd name="connsiteY7" fmla="*/ 4344 h 10000"/>
                <a:gd name="connsiteX8" fmla="*/ 3472 w 10000"/>
                <a:gd name="connsiteY8" fmla="*/ 8754 h 10000"/>
                <a:gd name="connsiteX9" fmla="*/ 2565 w 10000"/>
                <a:gd name="connsiteY9" fmla="*/ 10000 h 10000"/>
                <a:gd name="connsiteX10" fmla="*/ 2565 w 10000"/>
                <a:gd name="connsiteY10"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2910 w 10000"/>
                <a:gd name="connsiteY4" fmla="*/ 6795 h 10000"/>
                <a:gd name="connsiteX5" fmla="*/ 6082 w 10000"/>
                <a:gd name="connsiteY5" fmla="*/ 2895 h 10000"/>
                <a:gd name="connsiteX6" fmla="*/ 1981 w 10000"/>
                <a:gd name="connsiteY6" fmla="*/ 4344 h 10000"/>
                <a:gd name="connsiteX7" fmla="*/ 3472 w 10000"/>
                <a:gd name="connsiteY7" fmla="*/ 8754 h 10000"/>
                <a:gd name="connsiteX8" fmla="*/ 2565 w 10000"/>
                <a:gd name="connsiteY8" fmla="*/ 10000 h 10000"/>
                <a:gd name="connsiteX9" fmla="*/ 2565 w 10000"/>
                <a:gd name="connsiteY9" fmla="*/ 10000 h 10000"/>
                <a:gd name="connsiteX0" fmla="*/ 2565 w 10000"/>
                <a:gd name="connsiteY0" fmla="*/ 10000 h 10000"/>
                <a:gd name="connsiteX1" fmla="*/ 0 w 10000"/>
                <a:gd name="connsiteY1" fmla="*/ 3278 h 10000"/>
                <a:gd name="connsiteX2" fmla="*/ 10000 w 10000"/>
                <a:gd name="connsiteY2" fmla="*/ 0 h 10000"/>
                <a:gd name="connsiteX3" fmla="*/ 3483 w 10000"/>
                <a:gd name="connsiteY3" fmla="*/ 8671 h 10000"/>
                <a:gd name="connsiteX4" fmla="*/ 2857 w 10000"/>
                <a:gd name="connsiteY4" fmla="*/ 6875 h 10000"/>
                <a:gd name="connsiteX5" fmla="*/ 6082 w 10000"/>
                <a:gd name="connsiteY5" fmla="*/ 2895 h 10000"/>
                <a:gd name="connsiteX6" fmla="*/ 1981 w 10000"/>
                <a:gd name="connsiteY6" fmla="*/ 4344 h 10000"/>
                <a:gd name="connsiteX7" fmla="*/ 3472 w 10000"/>
                <a:gd name="connsiteY7" fmla="*/ 8754 h 10000"/>
                <a:gd name="connsiteX8" fmla="*/ 2565 w 10000"/>
                <a:gd name="connsiteY8" fmla="*/ 10000 h 10000"/>
                <a:gd name="connsiteX9" fmla="*/ 2565 w 10000"/>
                <a:gd name="connsiteY9" fmla="*/ 10000 h 10000"/>
                <a:gd name="connsiteX0" fmla="*/ 2565 w 10000"/>
                <a:gd name="connsiteY0" fmla="*/ 10000 h 10000"/>
                <a:gd name="connsiteX1" fmla="*/ 0 w 10000"/>
                <a:gd name="connsiteY1" fmla="*/ 3278 h 10000"/>
                <a:gd name="connsiteX2" fmla="*/ 10000 w 10000"/>
                <a:gd name="connsiteY2" fmla="*/ 0 h 10000"/>
                <a:gd name="connsiteX3" fmla="*/ 3451 w 10000"/>
                <a:gd name="connsiteY3" fmla="*/ 8764 h 10000"/>
                <a:gd name="connsiteX4" fmla="*/ 2857 w 10000"/>
                <a:gd name="connsiteY4" fmla="*/ 6875 h 10000"/>
                <a:gd name="connsiteX5" fmla="*/ 6082 w 10000"/>
                <a:gd name="connsiteY5" fmla="*/ 2895 h 10000"/>
                <a:gd name="connsiteX6" fmla="*/ 1981 w 10000"/>
                <a:gd name="connsiteY6" fmla="*/ 4344 h 10000"/>
                <a:gd name="connsiteX7" fmla="*/ 3472 w 10000"/>
                <a:gd name="connsiteY7" fmla="*/ 8754 h 10000"/>
                <a:gd name="connsiteX8" fmla="*/ 2565 w 10000"/>
                <a:gd name="connsiteY8" fmla="*/ 10000 h 10000"/>
                <a:gd name="connsiteX9" fmla="*/ 2565 w 10000"/>
                <a:gd name="connsiteY9"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2565" y="10000"/>
                  </a:moveTo>
                  <a:lnTo>
                    <a:pt x="0" y="3278"/>
                  </a:lnTo>
                  <a:lnTo>
                    <a:pt x="10000" y="0"/>
                  </a:lnTo>
                  <a:lnTo>
                    <a:pt x="3451" y="8764"/>
                  </a:lnTo>
                  <a:lnTo>
                    <a:pt x="2857" y="6875"/>
                  </a:lnTo>
                  <a:cubicBezTo>
                    <a:pt x="3325" y="6276"/>
                    <a:pt x="5592" y="3568"/>
                    <a:pt x="6082" y="2895"/>
                  </a:cubicBezTo>
                  <a:lnTo>
                    <a:pt x="1981" y="4344"/>
                  </a:lnTo>
                  <a:lnTo>
                    <a:pt x="3472" y="8754"/>
                  </a:lnTo>
                  <a:lnTo>
                    <a:pt x="2565" y="10000"/>
                  </a:lnTo>
                  <a:lnTo>
                    <a:pt x="2565" y="10000"/>
                  </a:lnTo>
                  <a:close/>
                </a:path>
              </a:pathLst>
            </a:custGeom>
            <a:solidFill>
              <a:srgbClr val="99CCFF">
                <a:alpha val="50000"/>
              </a:srgbClr>
            </a:solidFill>
            <a:ln w="9525">
              <a:no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1" name="Chord 160"/>
            <p:cNvSpPr/>
            <p:nvPr/>
          </p:nvSpPr>
          <p:spPr bwMode="auto">
            <a:xfrm rot="6628773">
              <a:off x="1984569" y="1665631"/>
              <a:ext cx="1053700" cy="1043395"/>
            </a:xfrm>
            <a:prstGeom prst="chord">
              <a:avLst>
                <a:gd name="adj1" fmla="val 5463232"/>
                <a:gd name="adj2" fmla="val 16200000"/>
              </a:avLst>
            </a:prstGeom>
            <a:solidFill>
              <a:srgbClr val="99CCFF">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nvGrpSpPr>
            <p:cNvPr id="10" name="Group 38"/>
            <p:cNvGrpSpPr/>
            <p:nvPr/>
          </p:nvGrpSpPr>
          <p:grpSpPr>
            <a:xfrm>
              <a:off x="1577769" y="2081663"/>
              <a:ext cx="1385918" cy="1119238"/>
              <a:chOff x="238752" y="4389147"/>
              <a:chExt cx="1385918" cy="1119238"/>
            </a:xfrm>
          </p:grpSpPr>
          <p:sp>
            <p:nvSpPr>
              <p:cNvPr id="163" name="Rectangle 162"/>
              <p:cNvSpPr/>
              <p:nvPr/>
            </p:nvSpPr>
            <p:spPr bwMode="auto">
              <a:xfrm>
                <a:off x="666819" y="5388884"/>
                <a:ext cx="529798" cy="103914"/>
              </a:xfrm>
              <a:prstGeom prst="rect">
                <a:avLst/>
              </a:prstGeom>
              <a:solidFill>
                <a:srgbClr val="333333"/>
              </a:solidFill>
              <a:ln w="9525" cap="flat" cmpd="sng" algn="ctr">
                <a:noFill/>
                <a:prstDash val="solid"/>
                <a:round/>
                <a:headEnd type="none" w="med" len="med"/>
                <a:tailEnd type="none" w="med" len="med"/>
              </a:ln>
              <a:effectLst>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64" name="Rectangle 163"/>
              <p:cNvSpPr/>
              <p:nvPr/>
            </p:nvSpPr>
            <p:spPr bwMode="auto">
              <a:xfrm>
                <a:off x="585691" y="5456428"/>
                <a:ext cx="692054" cy="51957"/>
              </a:xfrm>
              <a:prstGeom prst="rect">
                <a:avLst/>
              </a:prstGeom>
              <a:solidFill>
                <a:srgbClr val="333333"/>
              </a:solidFill>
              <a:ln w="9525" cap="flat" cmpd="sng" algn="ctr">
                <a:noFill/>
                <a:prstDash val="solid"/>
                <a:round/>
                <a:headEnd type="none" w="med" len="med"/>
                <a:tailEnd type="none" w="med" len="med"/>
              </a:ln>
              <a:effectLst>
                <a:outerShdw blurRad="76200" dir="18900000" sy="23000" kx="-1200000" algn="bl" rotWithShape="0">
                  <a:prstClr val="black">
                    <a:alpha val="20000"/>
                  </a:prstClr>
                </a:outerShdw>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nvGrpSpPr>
              <p:cNvPr id="11" name="Group 180"/>
              <p:cNvGrpSpPr/>
              <p:nvPr/>
            </p:nvGrpSpPr>
            <p:grpSpPr>
              <a:xfrm>
                <a:off x="238752" y="4389147"/>
                <a:ext cx="1385918" cy="990286"/>
                <a:chOff x="381095" y="2469090"/>
                <a:chExt cx="1385918" cy="990286"/>
              </a:xfrm>
              <a:effectLst/>
            </p:grpSpPr>
            <p:sp>
              <p:nvSpPr>
                <p:cNvPr id="166" name="Rounded Rectangle 165"/>
                <p:cNvSpPr/>
                <p:nvPr/>
              </p:nvSpPr>
              <p:spPr bwMode="auto">
                <a:xfrm rot="5400000">
                  <a:off x="578911" y="2271274"/>
                  <a:ext cx="990286" cy="1385918"/>
                </a:xfrm>
                <a:prstGeom prst="roundRect">
                  <a:avLst>
                    <a:gd name="adj" fmla="val 3753"/>
                  </a:avLst>
                </a:prstGeom>
                <a:solidFill>
                  <a:srgbClr val="4D4D4D"/>
                </a:solidFill>
                <a:ln w="1905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67" name="Rectangle 166"/>
                <p:cNvSpPr/>
                <p:nvPr/>
              </p:nvSpPr>
              <p:spPr bwMode="auto">
                <a:xfrm>
                  <a:off x="482598" y="2558046"/>
                  <a:ext cx="1171303" cy="768096"/>
                </a:xfrm>
                <a:prstGeom prst="rect">
                  <a:avLst/>
                </a:prstGeom>
                <a:gradFill flip="none" rotWithShape="1">
                  <a:gsLst>
                    <a:gs pos="0">
                      <a:srgbClr val="717171"/>
                    </a:gs>
                    <a:gs pos="50000">
                      <a:schemeClr val="bg1">
                        <a:lumMod val="75000"/>
                      </a:schemeClr>
                    </a:gs>
                    <a:gs pos="100000">
                      <a:srgbClr val="717171"/>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68" name="Oval 167"/>
                <p:cNvSpPr/>
                <p:nvPr/>
              </p:nvSpPr>
              <p:spPr bwMode="auto">
                <a:xfrm>
                  <a:off x="1622443" y="3364801"/>
                  <a:ext cx="54864" cy="5486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grpSp>
      </p:grpSp>
      <p:pic>
        <p:nvPicPr>
          <p:cNvPr id="158" name="Picture 2" descr="\\Pulsar\Companies\Actuate\BIRT Identity\BIRT Shields\SuperBIRT_shield1.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0879" y="3268178"/>
            <a:ext cx="614337" cy="551038"/>
          </a:xfrm>
          <a:prstGeom prst="rect">
            <a:avLst/>
          </a:prstGeom>
          <a:noFill/>
          <a:effectLst/>
        </p:spPr>
      </p:pic>
      <p:grpSp>
        <p:nvGrpSpPr>
          <p:cNvPr id="12" name="Group 90"/>
          <p:cNvGrpSpPr/>
          <p:nvPr/>
        </p:nvGrpSpPr>
        <p:grpSpPr>
          <a:xfrm>
            <a:off x="3441309" y="1476246"/>
            <a:ext cx="3876745" cy="943233"/>
            <a:chOff x="2016285" y="1428416"/>
            <a:chExt cx="4600134" cy="1119238"/>
          </a:xfrm>
        </p:grpSpPr>
        <p:grpSp>
          <p:nvGrpSpPr>
            <p:cNvPr id="13" name="Group 41"/>
            <p:cNvGrpSpPr/>
            <p:nvPr/>
          </p:nvGrpSpPr>
          <p:grpSpPr>
            <a:xfrm>
              <a:off x="6250659" y="1598122"/>
              <a:ext cx="365760" cy="658368"/>
              <a:chOff x="3047084" y="1506682"/>
              <a:chExt cx="365760" cy="658368"/>
            </a:xfrm>
            <a:effectLst>
              <a:outerShdw blurRad="76200" dir="18900000" sy="23000" kx="-1200000" algn="bl" rotWithShape="0">
                <a:prstClr val="black">
                  <a:alpha val="20000"/>
                </a:prstClr>
              </a:outerShdw>
            </a:effectLst>
          </p:grpSpPr>
          <p:sp>
            <p:nvSpPr>
              <p:cNvPr id="149" name="Rounded Rectangle 148"/>
              <p:cNvSpPr/>
              <p:nvPr/>
            </p:nvSpPr>
            <p:spPr bwMode="auto">
              <a:xfrm>
                <a:off x="3047084" y="1506682"/>
                <a:ext cx="365760" cy="658368"/>
              </a:xfrm>
              <a:prstGeom prst="roundRect">
                <a:avLst/>
              </a:prstGeom>
              <a:solidFill>
                <a:srgbClr val="4D4D4D"/>
              </a:solidFill>
              <a:ln w="285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50" name="Rectangle 149"/>
              <p:cNvSpPr/>
              <p:nvPr/>
            </p:nvSpPr>
            <p:spPr bwMode="auto">
              <a:xfrm>
                <a:off x="3084386" y="1596874"/>
                <a:ext cx="292608" cy="457200"/>
              </a:xfrm>
              <a:prstGeom prst="rect">
                <a:avLst/>
              </a:prstGeom>
              <a:gradFill flip="none" rotWithShape="1">
                <a:gsLst>
                  <a:gs pos="0">
                    <a:schemeClr val="tx1">
                      <a:lumMod val="60000"/>
                      <a:lumOff val="40000"/>
                    </a:schemeClr>
                  </a:gs>
                  <a:gs pos="50000">
                    <a:schemeClr val="bg1">
                      <a:lumMod val="75000"/>
                    </a:schemeClr>
                  </a:gs>
                  <a:gs pos="100000">
                    <a:schemeClr val="tx1">
                      <a:lumMod val="60000"/>
                      <a:lumOff val="40000"/>
                    </a:scheme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51" name="Oval 150"/>
              <p:cNvSpPr/>
              <p:nvPr/>
            </p:nvSpPr>
            <p:spPr bwMode="auto">
              <a:xfrm>
                <a:off x="3193388" y="2064465"/>
                <a:ext cx="73152" cy="73152"/>
              </a:xfrm>
              <a:prstGeom prst="ellipse">
                <a:avLst/>
              </a:prstGeom>
              <a:solidFill>
                <a:srgbClr val="5F5F5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cxnSp>
            <p:nvCxnSpPr>
              <p:cNvPr id="152" name="Straight Connector 151"/>
              <p:cNvCxnSpPr/>
              <p:nvPr/>
            </p:nvCxnSpPr>
            <p:spPr bwMode="auto">
              <a:xfrm>
                <a:off x="3190223" y="1558637"/>
                <a:ext cx="79482" cy="0"/>
              </a:xfrm>
              <a:prstGeom prst="line">
                <a:avLst/>
              </a:prstGeom>
              <a:solidFill>
                <a:schemeClr val="accent1"/>
              </a:solidFill>
              <a:ln w="28575" cap="flat" cmpd="sng" algn="ctr">
                <a:solidFill>
                  <a:srgbClr val="777777"/>
                </a:solidFill>
                <a:prstDash val="solid"/>
                <a:round/>
                <a:headEnd type="none" w="med" len="med"/>
                <a:tailEnd type="none" w="med" len="med"/>
              </a:ln>
              <a:effectLst/>
            </p:spPr>
          </p:cxnSp>
        </p:grpSp>
        <p:grpSp>
          <p:nvGrpSpPr>
            <p:cNvPr id="14" name="Group 43"/>
            <p:cNvGrpSpPr/>
            <p:nvPr/>
          </p:nvGrpSpPr>
          <p:grpSpPr>
            <a:xfrm>
              <a:off x="4977349" y="1456059"/>
              <a:ext cx="715311" cy="990286"/>
              <a:chOff x="4304829" y="1375010"/>
              <a:chExt cx="715311" cy="990286"/>
            </a:xfrm>
            <a:effectLst>
              <a:outerShdw blurRad="76200" dir="18900000" sy="23000" kx="-1200000" algn="bl" rotWithShape="0">
                <a:prstClr val="black">
                  <a:alpha val="20000"/>
                </a:prstClr>
              </a:outerShdw>
            </a:effectLst>
          </p:grpSpPr>
          <p:sp>
            <p:nvSpPr>
              <p:cNvPr id="146" name="Rounded Rectangle 145"/>
              <p:cNvSpPr/>
              <p:nvPr/>
            </p:nvSpPr>
            <p:spPr bwMode="auto">
              <a:xfrm rot="5400000">
                <a:off x="4167342" y="1512497"/>
                <a:ext cx="990286" cy="715311"/>
              </a:xfrm>
              <a:prstGeom prst="roundRect">
                <a:avLst>
                  <a:gd name="adj" fmla="val 7950"/>
                </a:avLst>
              </a:prstGeom>
              <a:solidFill>
                <a:srgbClr val="4D4D4D"/>
              </a:solidFill>
              <a:ln w="19050"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47" name="Rectangle 146"/>
              <p:cNvSpPr/>
              <p:nvPr/>
            </p:nvSpPr>
            <p:spPr bwMode="auto">
              <a:xfrm>
                <a:off x="4388165" y="1464906"/>
                <a:ext cx="548640" cy="768096"/>
              </a:xfrm>
              <a:prstGeom prst="rect">
                <a:avLst/>
              </a:prstGeom>
              <a:gradFill flip="none" rotWithShape="1">
                <a:gsLst>
                  <a:gs pos="0">
                    <a:schemeClr val="tx1">
                      <a:lumMod val="60000"/>
                      <a:lumOff val="40000"/>
                    </a:schemeClr>
                  </a:gs>
                  <a:gs pos="50000">
                    <a:schemeClr val="bg1">
                      <a:lumMod val="75000"/>
                    </a:schemeClr>
                  </a:gs>
                  <a:gs pos="100000">
                    <a:schemeClr val="tx1">
                      <a:lumMod val="60000"/>
                      <a:lumOff val="40000"/>
                    </a:scheme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48" name="Oval 147"/>
              <p:cNvSpPr/>
              <p:nvPr/>
            </p:nvSpPr>
            <p:spPr bwMode="auto">
              <a:xfrm>
                <a:off x="4625909" y="2254321"/>
                <a:ext cx="73152" cy="73152"/>
              </a:xfrm>
              <a:prstGeom prst="ellipse">
                <a:avLst/>
              </a:prstGeom>
              <a:solidFill>
                <a:srgbClr val="5F5F5F"/>
              </a:solidFill>
              <a:ln w="9525" cap="flat" cmpd="sng" algn="ctr">
                <a:solidFill>
                  <a:srgbClr val="5F5F5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grpSp>
          <p:nvGrpSpPr>
            <p:cNvPr id="15" name="Group 88"/>
            <p:cNvGrpSpPr/>
            <p:nvPr/>
          </p:nvGrpSpPr>
          <p:grpSpPr>
            <a:xfrm>
              <a:off x="2016285" y="1594672"/>
              <a:ext cx="761457" cy="800641"/>
              <a:chOff x="7391423" y="1439062"/>
              <a:chExt cx="761457" cy="800641"/>
            </a:xfrm>
            <a:effectLst/>
          </p:grpSpPr>
          <p:sp>
            <p:nvSpPr>
              <p:cNvPr id="140" name="Folded Corner 139"/>
              <p:cNvSpPr/>
              <p:nvPr/>
            </p:nvSpPr>
            <p:spPr bwMode="auto">
              <a:xfrm flipV="1">
                <a:off x="7391423" y="1439062"/>
                <a:ext cx="492779" cy="689890"/>
              </a:xfrm>
              <a:prstGeom prst="foldedCorner">
                <a:avLst/>
              </a:prstGeom>
              <a:gradFill>
                <a:gsLst>
                  <a:gs pos="60000">
                    <a:srgbClr val="DFE7EC"/>
                  </a:gs>
                  <a:gs pos="40000">
                    <a:srgbClr val="DDE5EB"/>
                  </a:gs>
                  <a:gs pos="0">
                    <a:schemeClr val="bg2">
                      <a:lumMod val="60000"/>
                      <a:lumOff val="40000"/>
                    </a:schemeClr>
                  </a:gs>
                  <a:gs pos="50000">
                    <a:schemeClr val="bg2">
                      <a:lumMod val="20000"/>
                      <a:lumOff val="80000"/>
                    </a:schemeClr>
                  </a:gs>
                  <a:gs pos="100000">
                    <a:schemeClr val="bg2">
                      <a:lumMod val="60000"/>
                      <a:lumOff val="40000"/>
                    </a:schemeClr>
                  </a:gs>
                </a:gsLst>
                <a:lin ang="20100000" scaled="0"/>
              </a:gradFill>
              <a:ln w="9525" cap="flat" cmpd="sng" algn="ctr">
                <a:solidFill>
                  <a:schemeClr val="bg1">
                    <a:lumMod val="65000"/>
                  </a:schemeClr>
                </a:solidFill>
                <a:prstDash val="solid"/>
                <a:round/>
                <a:headEnd type="none" w="med" len="med"/>
                <a:tailEnd type="none" w="med" len="med"/>
              </a:ln>
              <a:effectLst>
                <a:outerShdw blurRad="76200" dir="18900000" sy="23000" kx="-1200000" algn="bl" rotWithShape="0">
                  <a:prstClr val="black">
                    <a:alpha val="20000"/>
                  </a:prstClr>
                </a:outerShdw>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nvGrpSpPr>
              <p:cNvPr id="16" name="Group 87"/>
              <p:cNvGrpSpPr/>
              <p:nvPr/>
            </p:nvGrpSpPr>
            <p:grpSpPr>
              <a:xfrm>
                <a:off x="7659104" y="1962378"/>
                <a:ext cx="493776" cy="277325"/>
                <a:chOff x="8201928" y="1408091"/>
                <a:chExt cx="640736" cy="375916"/>
              </a:xfrm>
            </p:grpSpPr>
            <p:sp>
              <p:nvSpPr>
                <p:cNvPr id="142" name="Rectangle 141"/>
                <p:cNvSpPr/>
                <p:nvPr/>
              </p:nvSpPr>
              <p:spPr bwMode="auto">
                <a:xfrm flipV="1">
                  <a:off x="8201928" y="1408091"/>
                  <a:ext cx="640736" cy="375916"/>
                </a:xfrm>
                <a:prstGeom prst="rect">
                  <a:avLst/>
                </a:prstGeom>
                <a:gradFill>
                  <a:gsLst>
                    <a:gs pos="60000">
                      <a:srgbClr val="DFE7EC"/>
                    </a:gs>
                    <a:gs pos="40000">
                      <a:srgbClr val="DDE5EB"/>
                    </a:gs>
                    <a:gs pos="0">
                      <a:schemeClr val="bg2">
                        <a:lumMod val="60000"/>
                        <a:lumOff val="40000"/>
                      </a:schemeClr>
                    </a:gs>
                    <a:gs pos="50000">
                      <a:schemeClr val="bg2">
                        <a:lumMod val="20000"/>
                        <a:lumOff val="80000"/>
                      </a:schemeClr>
                    </a:gs>
                    <a:gs pos="100000">
                      <a:schemeClr val="bg2">
                        <a:lumMod val="60000"/>
                        <a:lumOff val="40000"/>
                      </a:schemeClr>
                    </a:gs>
                  </a:gsLst>
                  <a:lin ang="20100000" scaled="0"/>
                </a:gradFill>
                <a:ln w="9525" cap="flat" cmpd="sng" algn="ctr">
                  <a:solidFill>
                    <a:schemeClr val="bg1">
                      <a:lumMod val="65000"/>
                    </a:schemeClr>
                  </a:solidFill>
                  <a:prstDash val="solid"/>
                  <a:round/>
                  <a:headEnd type="none" w="med" len="med"/>
                  <a:tailEnd type="none" w="med" len="med"/>
                </a:ln>
                <a:effectLst>
                  <a:outerShdw blurRad="76200" dir="18900000" sy="23000" kx="-1200000" algn="bl" rotWithShape="0">
                    <a:prstClr val="black">
                      <a:alpha val="20000"/>
                    </a:prstClr>
                  </a:outerShdw>
                  <a:reflection blurRad="6350" stA="50000" endA="300" endPos="55000" dir="5400000" sy="-100000" algn="bl" rotWithShape="0"/>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43" name="Isosceles Triangle 142"/>
                <p:cNvSpPr/>
                <p:nvPr/>
              </p:nvSpPr>
              <p:spPr bwMode="auto">
                <a:xfrm flipV="1">
                  <a:off x="8212319" y="1418280"/>
                  <a:ext cx="630345" cy="140357"/>
                </a:xfrm>
                <a:prstGeom prst="triangle">
                  <a:avLst/>
                </a:prstGeom>
                <a:gradFill>
                  <a:gsLst>
                    <a:gs pos="60000">
                      <a:srgbClr val="DFE7EC"/>
                    </a:gs>
                    <a:gs pos="40000">
                      <a:srgbClr val="DDE5EB"/>
                    </a:gs>
                    <a:gs pos="0">
                      <a:schemeClr val="bg2">
                        <a:lumMod val="60000"/>
                        <a:lumOff val="40000"/>
                      </a:schemeClr>
                    </a:gs>
                    <a:gs pos="50000">
                      <a:schemeClr val="bg2">
                        <a:lumMod val="20000"/>
                        <a:lumOff val="80000"/>
                      </a:schemeClr>
                    </a:gs>
                    <a:gs pos="100000">
                      <a:schemeClr val="bg2">
                        <a:lumMod val="60000"/>
                        <a:lumOff val="40000"/>
                      </a:schemeClr>
                    </a:gs>
                  </a:gsLst>
                  <a:lin ang="20100000" scaled="0"/>
                </a:gra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grpSp>
        <p:grpSp>
          <p:nvGrpSpPr>
            <p:cNvPr id="17" name="Group 97"/>
            <p:cNvGrpSpPr/>
            <p:nvPr/>
          </p:nvGrpSpPr>
          <p:grpSpPr>
            <a:xfrm>
              <a:off x="3185981" y="1428416"/>
              <a:ext cx="1385918" cy="1119238"/>
              <a:chOff x="9148732" y="1048817"/>
              <a:chExt cx="1385918" cy="1119238"/>
            </a:xfrm>
            <a:effectLst>
              <a:outerShdw blurRad="76200" dir="18900000" sy="23000" kx="-1200000" algn="bl" rotWithShape="0">
                <a:prstClr val="black">
                  <a:alpha val="20000"/>
                </a:prstClr>
              </a:outerShdw>
            </a:effectLst>
          </p:grpSpPr>
          <p:sp>
            <p:nvSpPr>
              <p:cNvPr id="126" name="Rounded Rectangle 125"/>
              <p:cNvSpPr/>
              <p:nvPr/>
            </p:nvSpPr>
            <p:spPr bwMode="auto">
              <a:xfrm rot="5400000">
                <a:off x="9346548" y="851001"/>
                <a:ext cx="990286" cy="1385918"/>
              </a:xfrm>
              <a:prstGeom prst="roundRect">
                <a:avLst>
                  <a:gd name="adj" fmla="val 3753"/>
                </a:avLst>
              </a:prstGeom>
              <a:solidFill>
                <a:srgbClr val="4D4D4D"/>
              </a:solidFill>
              <a:ln w="19050" cap="flat" cmpd="sng" algn="ctr">
                <a:solidFill>
                  <a:srgbClr val="3333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32" name="Rectangle 131"/>
              <p:cNvSpPr/>
              <p:nvPr/>
            </p:nvSpPr>
            <p:spPr bwMode="auto">
              <a:xfrm>
                <a:off x="9250235" y="1137773"/>
                <a:ext cx="1171303" cy="768096"/>
              </a:xfrm>
              <a:prstGeom prst="rect">
                <a:avLst/>
              </a:prstGeom>
              <a:gradFill flip="none" rotWithShape="1">
                <a:gsLst>
                  <a:gs pos="0">
                    <a:schemeClr val="tx1">
                      <a:lumMod val="60000"/>
                      <a:lumOff val="40000"/>
                    </a:schemeClr>
                  </a:gs>
                  <a:gs pos="50000">
                    <a:schemeClr val="bg1">
                      <a:lumMod val="75000"/>
                    </a:schemeClr>
                  </a:gs>
                  <a:gs pos="100000">
                    <a:schemeClr val="tx1">
                      <a:lumMod val="60000"/>
                      <a:lumOff val="40000"/>
                    </a:scheme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37" name="Oval 136"/>
              <p:cNvSpPr/>
              <p:nvPr/>
            </p:nvSpPr>
            <p:spPr bwMode="auto">
              <a:xfrm>
                <a:off x="10390080" y="1944528"/>
                <a:ext cx="54864" cy="5486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38" name="Rectangle 137"/>
              <p:cNvSpPr/>
              <p:nvPr/>
            </p:nvSpPr>
            <p:spPr bwMode="auto">
              <a:xfrm>
                <a:off x="9576799" y="2048554"/>
                <a:ext cx="529798" cy="103914"/>
              </a:xfrm>
              <a:prstGeom prst="rect">
                <a:avLst/>
              </a:prstGeom>
              <a:solidFill>
                <a:srgbClr val="3333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139" name="Rectangle 138"/>
              <p:cNvSpPr/>
              <p:nvPr/>
            </p:nvSpPr>
            <p:spPr bwMode="auto">
              <a:xfrm>
                <a:off x="9495671" y="2116098"/>
                <a:ext cx="692054" cy="51957"/>
              </a:xfrm>
              <a:prstGeom prst="rect">
                <a:avLst/>
              </a:prstGeom>
              <a:solidFill>
                <a:srgbClr val="3333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grpSp>
      </p:grpSp>
      <p:sp>
        <p:nvSpPr>
          <p:cNvPr id="67" name="Rounded Rectangle 66"/>
          <p:cNvSpPr/>
          <p:nvPr/>
        </p:nvSpPr>
        <p:spPr bwMode="auto">
          <a:xfrm>
            <a:off x="3740113" y="3054849"/>
            <a:ext cx="1304564" cy="546442"/>
          </a:xfrm>
          <a:prstGeom prst="round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noAutofit/>
          </a:bodyPr>
          <a:lstStyle/>
          <a:p>
            <a:pPr algn="ctr">
              <a:lnSpc>
                <a:spcPct val="90000"/>
              </a:lnSpc>
            </a:pPr>
            <a:r>
              <a:rPr lang="en-US" sz="1400" smtClean="0">
                <a:solidFill>
                  <a:schemeClr val="bg1"/>
                </a:solidFill>
                <a:latin typeface="+mj-lt"/>
              </a:rPr>
              <a:t>Metrics</a:t>
            </a:r>
            <a:br>
              <a:rPr lang="en-US" sz="1400" smtClean="0">
                <a:solidFill>
                  <a:schemeClr val="bg1"/>
                </a:solidFill>
                <a:latin typeface="+mj-lt"/>
              </a:rPr>
            </a:br>
            <a:r>
              <a:rPr lang="en-US" sz="1400" smtClean="0">
                <a:solidFill>
                  <a:schemeClr val="bg1"/>
                </a:solidFill>
                <a:latin typeface="+mj-lt"/>
              </a:rPr>
              <a:t>Manager</a:t>
            </a:r>
            <a:endParaRPr lang="en-US" sz="1400">
              <a:solidFill>
                <a:schemeClr val="bg1"/>
              </a:solidFill>
              <a:latin typeface="+mj-lt"/>
            </a:endParaRPr>
          </a:p>
        </p:txBody>
      </p:sp>
      <p:sp>
        <p:nvSpPr>
          <p:cNvPr id="68" name="Rounded Rectangle 67"/>
          <p:cNvSpPr/>
          <p:nvPr/>
        </p:nvSpPr>
        <p:spPr bwMode="auto">
          <a:xfrm>
            <a:off x="6780574" y="3054849"/>
            <a:ext cx="1304564" cy="546442"/>
          </a:xfrm>
          <a:prstGeom prst="roundRect">
            <a:avLst/>
          </a:prstGeom>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0" tIns="0" rIns="0" bIns="0" numCol="1" rtlCol="0" anchor="ctr" anchorCtr="0" compatLnSpc="1">
            <a:prstTxWarp prst="textNoShape">
              <a:avLst/>
            </a:prstTxWarp>
            <a:noAutofit/>
          </a:bodyPr>
          <a:lstStyle/>
          <a:p>
            <a:pPr algn="ctr">
              <a:lnSpc>
                <a:spcPct val="90000"/>
              </a:lnSpc>
            </a:pPr>
            <a:r>
              <a:rPr lang="en-US" sz="1400">
                <a:solidFill>
                  <a:schemeClr val="bg1"/>
                </a:solidFill>
                <a:latin typeface="+mj-lt"/>
              </a:rPr>
              <a:t>BIRT</a:t>
            </a:r>
            <a:br>
              <a:rPr lang="en-US" sz="1400">
                <a:solidFill>
                  <a:schemeClr val="bg1"/>
                </a:solidFill>
                <a:latin typeface="+mj-lt"/>
              </a:rPr>
            </a:br>
            <a:r>
              <a:rPr lang="en-US" sz="1400">
                <a:solidFill>
                  <a:schemeClr val="bg1"/>
                </a:solidFill>
                <a:latin typeface="+mj-lt"/>
              </a:rPr>
              <a:t>Studio</a:t>
            </a:r>
          </a:p>
        </p:txBody>
      </p:sp>
      <p:sp>
        <p:nvSpPr>
          <p:cNvPr id="69" name="Rounded Rectangle 68"/>
          <p:cNvSpPr/>
          <p:nvPr/>
        </p:nvSpPr>
        <p:spPr bwMode="auto">
          <a:xfrm>
            <a:off x="2219883" y="3054849"/>
            <a:ext cx="1304564" cy="546442"/>
          </a:xfrm>
          <a:prstGeom prst="roundRect">
            <a:avLst/>
          </a:prstGeom>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algn="ctr">
              <a:lnSpc>
                <a:spcPct val="90000"/>
              </a:lnSpc>
            </a:pPr>
            <a:r>
              <a:rPr lang="en-US" sz="1400">
                <a:solidFill>
                  <a:schemeClr val="bg1"/>
                </a:solidFill>
                <a:latin typeface="+mj-lt"/>
              </a:rPr>
              <a:t>Interactive</a:t>
            </a:r>
            <a:br>
              <a:rPr lang="en-US" sz="1400">
                <a:solidFill>
                  <a:schemeClr val="bg1"/>
                </a:solidFill>
                <a:latin typeface="+mj-lt"/>
              </a:rPr>
            </a:br>
            <a:r>
              <a:rPr lang="en-US" sz="1400" smtClean="0">
                <a:solidFill>
                  <a:schemeClr val="bg1"/>
                </a:solidFill>
                <a:latin typeface="+mj-lt"/>
              </a:rPr>
              <a:t>Viewer</a:t>
            </a:r>
            <a:endParaRPr lang="en-US" sz="1400">
              <a:solidFill>
                <a:schemeClr val="bg1"/>
              </a:solidFill>
              <a:latin typeface="+mj-lt"/>
            </a:endParaRPr>
          </a:p>
        </p:txBody>
      </p:sp>
      <p:sp>
        <p:nvSpPr>
          <p:cNvPr id="70" name="Rounded Rectangle 69"/>
          <p:cNvSpPr/>
          <p:nvPr/>
        </p:nvSpPr>
        <p:spPr bwMode="auto">
          <a:xfrm>
            <a:off x="5260343" y="3054849"/>
            <a:ext cx="1304564" cy="546442"/>
          </a:xfrm>
          <a:prstGeom prst="roundRect">
            <a:avLst/>
          </a:prstGeom>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0" tIns="0" rIns="0" bIns="0" numCol="1" rtlCol="0" anchor="ctr" anchorCtr="0" compatLnSpc="1">
            <a:prstTxWarp prst="textNoShape">
              <a:avLst/>
            </a:prstTxWarp>
            <a:noAutofit/>
          </a:bodyPr>
          <a:lstStyle/>
          <a:p>
            <a:pPr algn="ctr">
              <a:lnSpc>
                <a:spcPct val="90000"/>
              </a:lnSpc>
            </a:pPr>
            <a:r>
              <a:rPr lang="en-US" sz="1400">
                <a:solidFill>
                  <a:schemeClr val="bg1"/>
                </a:solidFill>
                <a:latin typeface="+mj-lt"/>
              </a:rPr>
              <a:t>Dashboard</a:t>
            </a:r>
          </a:p>
        </p:txBody>
      </p:sp>
      <p:sp>
        <p:nvSpPr>
          <p:cNvPr id="2" name="Rectangle 1"/>
          <p:cNvSpPr/>
          <p:nvPr/>
        </p:nvSpPr>
        <p:spPr>
          <a:xfrm>
            <a:off x="1640583" y="5714765"/>
            <a:ext cx="6819900" cy="595548"/>
          </a:xfrm>
          <a:prstGeom prst="rect">
            <a:avLst/>
          </a:prstGeom>
        </p:spPr>
        <p:txBody>
          <a:bodyPr wrap="square">
            <a:spAutoFit/>
          </a:bodyPr>
          <a:lstStyle/>
          <a:p>
            <a:pPr marL="0" lvl="1" algn="ctr">
              <a:lnSpc>
                <a:spcPct val="90000"/>
              </a:lnSpc>
            </a:pPr>
            <a:r>
              <a:rPr lang="en-US" sz="1800" smtClean="0">
                <a:solidFill>
                  <a:schemeClr val="tx1">
                    <a:lumMod val="65000"/>
                    <a:lumOff val="35000"/>
                  </a:schemeClr>
                </a:solidFill>
                <a:latin typeface="Calibri Light"/>
                <a:cs typeface="Calibri Light"/>
              </a:rPr>
              <a:t>RDBMS, NoSQL/NewSQL</a:t>
            </a:r>
            <a:r>
              <a:rPr lang="en-US" sz="1800">
                <a:solidFill>
                  <a:schemeClr val="tx1">
                    <a:lumMod val="65000"/>
                    <a:lumOff val="35000"/>
                  </a:schemeClr>
                </a:solidFill>
                <a:latin typeface="Calibri Light"/>
                <a:cs typeface="Calibri Light"/>
              </a:rPr>
              <a:t>, </a:t>
            </a:r>
            <a:r>
              <a:rPr lang="en-US" sz="1800" smtClean="0">
                <a:solidFill>
                  <a:schemeClr val="tx1">
                    <a:lumMod val="65000"/>
                    <a:lumOff val="35000"/>
                  </a:schemeClr>
                </a:solidFill>
                <a:latin typeface="Calibri Light"/>
                <a:cs typeface="Calibri Light"/>
              </a:rPr>
              <a:t>Hadoop, Cloud</a:t>
            </a:r>
            <a:r>
              <a:rPr lang="en-US" sz="1800">
                <a:solidFill>
                  <a:schemeClr val="tx1">
                    <a:lumMod val="65000"/>
                    <a:lumOff val="35000"/>
                  </a:schemeClr>
                </a:solidFill>
                <a:latin typeface="Calibri Light"/>
                <a:cs typeface="Calibri Light"/>
              </a:rPr>
              <a:t>, Social Media, Enterprise Applications, </a:t>
            </a:r>
            <a:r>
              <a:rPr lang="en-US" sz="1800" smtClean="0">
                <a:solidFill>
                  <a:schemeClr val="tx1">
                    <a:lumMod val="65000"/>
                    <a:lumOff val="35000"/>
                  </a:schemeClr>
                </a:solidFill>
                <a:latin typeface="Calibri Light"/>
                <a:cs typeface="Calibri Light"/>
              </a:rPr>
              <a:t>Document </a:t>
            </a:r>
            <a:r>
              <a:rPr lang="en-US" sz="1800">
                <a:solidFill>
                  <a:schemeClr val="tx1">
                    <a:lumMod val="65000"/>
                    <a:lumOff val="35000"/>
                  </a:schemeClr>
                </a:solidFill>
                <a:latin typeface="Calibri Light"/>
                <a:cs typeface="Calibri Light"/>
              </a:rPr>
              <a:t>Archives, Print Streams, Data </a:t>
            </a:r>
            <a:r>
              <a:rPr lang="en-US" sz="1800" smtClean="0">
                <a:solidFill>
                  <a:schemeClr val="tx1">
                    <a:lumMod val="65000"/>
                    <a:lumOff val="35000"/>
                  </a:schemeClr>
                </a:solidFill>
                <a:latin typeface="Calibri Light"/>
                <a:cs typeface="Calibri Light"/>
              </a:rPr>
              <a:t>Warehouses</a:t>
            </a:r>
            <a:endParaRPr lang="en-US" sz="1800">
              <a:solidFill>
                <a:schemeClr val="tx1">
                  <a:lumMod val="65000"/>
                  <a:lumOff val="35000"/>
                </a:schemeClr>
              </a:solidFill>
              <a:latin typeface="Calibri Light"/>
              <a:cs typeface="Calibri Light"/>
            </a:endParaRPr>
          </a:p>
        </p:txBody>
      </p:sp>
    </p:spTree>
    <p:extLst>
      <p:ext uri="{BB962C8B-B14F-4D97-AF65-F5344CB8AC3E}">
        <p14:creationId xmlns:p14="http://schemas.microsoft.com/office/powerpoint/2010/main" val="29818070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6299" y="3068185"/>
            <a:ext cx="6149146" cy="755865"/>
          </a:xfrm>
        </p:spPr>
        <p:txBody>
          <a:bodyPr/>
          <a:lstStyle/>
          <a:p>
            <a:r>
              <a:rPr lang="en-US" kern="0" smtClean="0"/>
              <a:t>Start small, then think BIG</a:t>
            </a:r>
            <a:endParaRPr lang="en-US"/>
          </a:p>
        </p:txBody>
      </p:sp>
      <p:sp>
        <p:nvSpPr>
          <p:cNvPr id="17" name="Slide Number Placeholder 16"/>
          <p:cNvSpPr>
            <a:spLocks noGrp="1"/>
          </p:cNvSpPr>
          <p:nvPr>
            <p:ph type="sldNum" sz="quarter" idx="4"/>
          </p:nvPr>
        </p:nvSpPr>
        <p:spPr/>
        <p:txBody>
          <a:bodyPr/>
          <a:lstStyle/>
          <a:p>
            <a:fld id="{2FDC03B3-C813-4740-AC54-1DFF1500E310}" type="slidenum">
              <a:rPr lang="en-US" smtClean="0"/>
              <a:pPr/>
              <a:t>14</a:t>
            </a:fld>
            <a:r>
              <a:rPr lang="en-US" smtClean="0"/>
              <a:t> </a:t>
            </a:r>
            <a:endParaRPr lang="en-US"/>
          </a:p>
        </p:txBody>
      </p:sp>
      <p:sp>
        <p:nvSpPr>
          <p:cNvPr id="18" name="Footer Placeholder 17"/>
          <p:cNvSpPr>
            <a:spLocks noGrp="1"/>
          </p:cNvSpPr>
          <p:nvPr>
            <p:ph type="ftr" sz="quarter" idx="3"/>
          </p:nvPr>
        </p:nvSpPr>
        <p:spPr/>
        <p:txBody>
          <a:bodyPr/>
          <a:lstStyle/>
          <a:p>
            <a:pPr>
              <a:defRPr/>
            </a:pPr>
            <a:r>
              <a:rPr lang="en-US" smtClean="0"/>
              <a:t>Actuate Corporation © 2014</a:t>
            </a:r>
          </a:p>
        </p:txBody>
      </p:sp>
      <p:grpSp>
        <p:nvGrpSpPr>
          <p:cNvPr id="7" name="Group 6"/>
          <p:cNvGrpSpPr/>
          <p:nvPr/>
        </p:nvGrpSpPr>
        <p:grpSpPr>
          <a:xfrm>
            <a:off x="1747126" y="3262923"/>
            <a:ext cx="409575" cy="523220"/>
            <a:chOff x="4229100" y="2105995"/>
            <a:chExt cx="409575" cy="523220"/>
          </a:xfrm>
        </p:grpSpPr>
        <p:sp>
          <p:nvSpPr>
            <p:cNvPr id="8" name="Oval 7"/>
            <p:cNvSpPr/>
            <p:nvPr/>
          </p:nvSpPr>
          <p:spPr bwMode="auto">
            <a:xfrm>
              <a:off x="4229100" y="2148178"/>
              <a:ext cx="409575" cy="43088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258815" y="2105995"/>
              <a:ext cx="367408" cy="523220"/>
            </a:xfrm>
            <a:prstGeom prst="rect">
              <a:avLst/>
            </a:prstGeom>
            <a:noFill/>
          </p:spPr>
          <p:txBody>
            <a:bodyPr wrap="none" rtlCol="0">
              <a:spAutoFit/>
            </a:bodyPr>
            <a:lstStyle/>
            <a:p>
              <a:r>
                <a:rPr lang="en-US" sz="2800" b="1" smtClean="0">
                  <a:latin typeface="Calibri" panose="020F0502020204030204" pitchFamily="34" charset="0"/>
                </a:rPr>
                <a:t>5</a:t>
              </a:r>
              <a:endParaRPr lang="en-US" sz="2800" b="1">
                <a:latin typeface="Calibri" panose="020F0502020204030204" pitchFamily="34" charset="0"/>
              </a:endParaRPr>
            </a:p>
          </p:txBody>
        </p:sp>
      </p:grpSp>
    </p:spTree>
    <p:extLst>
      <p:ext uri="{BB962C8B-B14F-4D97-AF65-F5344CB8AC3E}">
        <p14:creationId xmlns:p14="http://schemas.microsoft.com/office/powerpoint/2010/main" val="414711982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8618221-800x60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663" y="1596268"/>
            <a:ext cx="3146775" cy="4722864"/>
          </a:xfrm>
          <a:prstGeom prst="rect">
            <a:avLst/>
          </a:prstGeom>
        </p:spPr>
      </p:pic>
      <p:sp>
        <p:nvSpPr>
          <p:cNvPr id="10" name="Content Placeholder 12"/>
          <p:cNvSpPr txBox="1">
            <a:spLocks/>
          </p:cNvSpPr>
          <p:nvPr/>
        </p:nvSpPr>
        <p:spPr>
          <a:xfrm>
            <a:off x="184153" y="1836088"/>
            <a:ext cx="4579234" cy="4480054"/>
          </a:xfrm>
          <a:prstGeom prst="rect">
            <a:avLst/>
          </a:prstGeom>
        </p:spPr>
        <p:txBody>
          <a:bodyPr/>
          <a:lstStyle>
            <a:lvl1pPr marL="177800" indent="-177800" algn="l" defTabSz="914400" rtl="0" eaLnBrk="1" latinLnBrk="0" hangingPunct="1">
              <a:lnSpc>
                <a:spcPct val="95000"/>
              </a:lnSpc>
              <a:spcBef>
                <a:spcPts val="600"/>
              </a:spcBef>
              <a:spcAft>
                <a:spcPts val="400"/>
              </a:spcAft>
              <a:buClr>
                <a:schemeClr val="accent1"/>
              </a:buClr>
              <a:buFont typeface="Arial"/>
              <a:buChar char="•"/>
              <a:defRPr sz="2000" b="0" i="0" kern="1200">
                <a:solidFill>
                  <a:srgbClr val="404040"/>
                </a:solidFill>
                <a:latin typeface="Calibri Light"/>
                <a:ea typeface="+mn-ea"/>
                <a:cs typeface="Calibri Light"/>
              </a:defRPr>
            </a:lvl1pPr>
            <a:lvl2pPr marL="406400" indent="-177800" algn="l" defTabSz="914400" rtl="0" eaLnBrk="1" latinLnBrk="0" hangingPunct="1">
              <a:lnSpc>
                <a:spcPct val="90000"/>
              </a:lnSpc>
              <a:spcBef>
                <a:spcPts val="200"/>
              </a:spcBef>
              <a:spcAft>
                <a:spcPts val="400"/>
              </a:spcAft>
              <a:buClr>
                <a:schemeClr val="tx1">
                  <a:lumMod val="65000"/>
                  <a:lumOff val="35000"/>
                </a:schemeClr>
              </a:buClr>
              <a:buFont typeface="Lucida Grande"/>
              <a:buChar char="­"/>
              <a:tabLst/>
              <a:defRPr sz="1600" b="0" i="0" kern="1200">
                <a:solidFill>
                  <a:srgbClr val="404040"/>
                </a:solidFill>
                <a:latin typeface="Calibri Light"/>
                <a:ea typeface="+mn-ea"/>
                <a:cs typeface="Calibri Light"/>
              </a:defRPr>
            </a:lvl2pPr>
            <a:lvl3pPr marL="571500" indent="-114300" algn="l" defTabSz="914400" rtl="0" eaLnBrk="1" latinLnBrk="0" hangingPunct="1">
              <a:lnSpc>
                <a:spcPct val="85000"/>
              </a:lnSpc>
              <a:spcBef>
                <a:spcPts val="200"/>
              </a:spcBef>
              <a:spcAft>
                <a:spcPts val="400"/>
              </a:spcAft>
              <a:buClr>
                <a:schemeClr val="accent1">
                  <a:lumMod val="75000"/>
                </a:schemeClr>
              </a:buClr>
              <a:buFont typeface="Arial"/>
              <a:buChar char="•"/>
              <a:defRPr sz="1400" b="0" i="0" kern="1200">
                <a:solidFill>
                  <a:srgbClr val="404040"/>
                </a:solidFill>
                <a:latin typeface="Calibri Light"/>
                <a:ea typeface="+mn-ea"/>
                <a:cs typeface="Calibri Light"/>
              </a:defRPr>
            </a:lvl3pPr>
            <a:lvl4pPr marL="863600" indent="-177800" algn="l" defTabSz="914400" rtl="0" eaLnBrk="1" latinLnBrk="0" hangingPunct="1">
              <a:lnSpc>
                <a:spcPct val="85000"/>
              </a:lnSpc>
              <a:spcBef>
                <a:spcPts val="200"/>
              </a:spcBef>
              <a:spcAft>
                <a:spcPts val="400"/>
              </a:spcAft>
              <a:buClr>
                <a:schemeClr val="tx1">
                  <a:lumMod val="65000"/>
                  <a:lumOff val="35000"/>
                </a:schemeClr>
              </a:buClr>
              <a:buFont typeface="Lucida Grande"/>
              <a:buChar char="—"/>
              <a:defRPr sz="1200" b="0" i="0" kern="1200">
                <a:solidFill>
                  <a:srgbClr val="404040"/>
                </a:solidFill>
                <a:latin typeface="Calibri Light"/>
                <a:ea typeface="+mn-ea"/>
                <a:cs typeface="Calibri Light"/>
              </a:defRPr>
            </a:lvl4pPr>
            <a:lvl5pPr marL="1028700" marR="0" indent="-114300" algn="l" defTabSz="914400" rtl="0" eaLnBrk="1" fontAlgn="auto" latinLnBrk="0" hangingPunct="1">
              <a:lnSpc>
                <a:spcPct val="85000"/>
              </a:lnSpc>
              <a:spcBef>
                <a:spcPts val="200"/>
              </a:spcBef>
              <a:spcAft>
                <a:spcPts val="400"/>
              </a:spcAft>
              <a:buClr>
                <a:schemeClr val="accent1">
                  <a:lumMod val="75000"/>
                </a:schemeClr>
              </a:buClr>
              <a:buSzTx/>
              <a:buFont typeface="Arial"/>
              <a:buChar char="•"/>
              <a:tabLst/>
              <a:defRPr lang="en-US" sz="1100" b="0" i="0" kern="1200" dirty="0">
                <a:solidFill>
                  <a:srgbClr val="404040"/>
                </a:solidFill>
                <a:latin typeface="Calibri Light"/>
                <a:ea typeface="+mn-ea"/>
                <a:cs typeface="Calibri Light"/>
              </a:defRPr>
            </a:lvl5pPr>
            <a:lvl6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b="1" kern="0"/>
              <a:t>Make it s</a:t>
            </a:r>
            <a:r>
              <a:rPr lang="en-US" sz="2400" b="1" kern="0" smtClean="0"/>
              <a:t>imple</a:t>
            </a:r>
            <a:endParaRPr lang="en-US" sz="2400" b="1" kern="0"/>
          </a:p>
          <a:p>
            <a:r>
              <a:rPr lang="en-US" sz="2400" b="1" kern="0" smtClean="0"/>
              <a:t>Make it smart</a:t>
            </a:r>
          </a:p>
          <a:p>
            <a:r>
              <a:rPr lang="en-US" sz="2400" b="1" kern="0" smtClean="0"/>
              <a:t>Be responsive</a:t>
            </a:r>
          </a:p>
          <a:p>
            <a:r>
              <a:rPr lang="en-US" sz="2400" b="1" kern="0" smtClean="0"/>
              <a:t>Be social</a:t>
            </a:r>
          </a:p>
          <a:p>
            <a:pPr marL="0" indent="0">
              <a:buNone/>
            </a:pPr>
            <a:endParaRPr lang="en-US" sz="1000" b="1" kern="0" smtClean="0"/>
          </a:p>
          <a:p>
            <a:pPr marL="0" indent="0" algn="ctr">
              <a:buNone/>
            </a:pPr>
            <a:r>
              <a:rPr lang="en-US" b="1" smtClean="0">
                <a:solidFill>
                  <a:srgbClr val="0076FF"/>
                </a:solidFill>
              </a:rPr>
              <a:t>Definition</a:t>
            </a:r>
            <a:r>
              <a:rPr lang="en-US" b="1">
                <a:solidFill>
                  <a:srgbClr val="0076FF"/>
                </a:solidFill>
              </a:rPr>
              <a:t>: “</a:t>
            </a:r>
            <a:r>
              <a:rPr lang="en-US" b="1" i="1">
                <a:solidFill>
                  <a:srgbClr val="0076FF"/>
                </a:solidFill>
              </a:rPr>
              <a:t>Small data connects people with timely, meaningful insights (derived from big data and/or “local” sources), organized and packaged – often visually – to be accessible, understandable, and actionable for everyday tasks</a:t>
            </a:r>
            <a:r>
              <a:rPr lang="en-US" b="1" smtClean="0">
                <a:solidFill>
                  <a:srgbClr val="0076FF"/>
                </a:solidFill>
              </a:rPr>
              <a:t>” (DCG study)</a:t>
            </a:r>
            <a:endParaRPr lang="en-US" b="1">
              <a:solidFill>
                <a:srgbClr val="0076FF"/>
              </a:solidFill>
            </a:endParaRPr>
          </a:p>
        </p:txBody>
      </p:sp>
      <p:sp>
        <p:nvSpPr>
          <p:cNvPr id="26625" name="Rectangle 2"/>
          <p:cNvSpPr>
            <a:spLocks noGrp="1" noChangeArrowheads="1"/>
          </p:cNvSpPr>
          <p:nvPr>
            <p:ph type="title"/>
          </p:nvPr>
        </p:nvSpPr>
        <p:spPr/>
        <p:txBody>
          <a:bodyPr/>
          <a:lstStyle/>
          <a:p>
            <a:r>
              <a:rPr lang="en-US" smtClean="0"/>
              <a:t>Small Data Philosophy</a:t>
            </a:r>
          </a:p>
        </p:txBody>
      </p:sp>
      <p:sp>
        <p:nvSpPr>
          <p:cNvPr id="29" name="Slide Number Placeholder 28"/>
          <p:cNvSpPr>
            <a:spLocks noGrp="1"/>
          </p:cNvSpPr>
          <p:nvPr>
            <p:ph type="sldNum" sz="quarter" idx="16"/>
          </p:nvPr>
        </p:nvSpPr>
        <p:spPr/>
        <p:txBody>
          <a:bodyPr/>
          <a:lstStyle/>
          <a:p>
            <a:fld id="{2FDC03B3-C813-4740-AC54-1DFF1500E310}" type="slidenum">
              <a:rPr lang="en-US" smtClean="0"/>
              <a:pPr/>
              <a:t>15</a:t>
            </a:fld>
            <a:r>
              <a:rPr lang="en-US" smtClean="0"/>
              <a:t> </a:t>
            </a:r>
            <a:endParaRPr lang="en-US"/>
          </a:p>
        </p:txBody>
      </p:sp>
      <p:sp>
        <p:nvSpPr>
          <p:cNvPr id="30" name="Footer Placeholder 29"/>
          <p:cNvSpPr>
            <a:spLocks noGrp="1"/>
          </p:cNvSpPr>
          <p:nvPr>
            <p:ph type="ftr" sz="quarter" idx="17"/>
          </p:nvPr>
        </p:nvSpPr>
        <p:spPr/>
        <p:txBody>
          <a:bodyPr/>
          <a:lstStyle/>
          <a:p>
            <a:r>
              <a:rPr lang="en-US" smtClean="0"/>
              <a:t>Actuate Corporation © 2014</a:t>
            </a:r>
          </a:p>
        </p:txBody>
      </p:sp>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78319" y="1836088"/>
            <a:ext cx="3056242" cy="2121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Inc image">
            <a:hlinkClick r:id="rId5"/>
          </p:cNvPr>
          <p:cNvSpPr>
            <a:spLocks noChangeAspect="1" noChangeArrowheads="1"/>
          </p:cNvSpPr>
          <p:nvPr/>
        </p:nvSpPr>
        <p:spPr bwMode="auto">
          <a:xfrm>
            <a:off x="155575" y="-1508125"/>
            <a:ext cx="4286250" cy="3152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68905" y="3327991"/>
            <a:ext cx="2210282" cy="140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95476" y="4365567"/>
            <a:ext cx="1835113" cy="1492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15909" y="4969614"/>
            <a:ext cx="1618652" cy="1190608"/>
          </a:xfrm>
          <a:prstGeom prst="rect">
            <a:avLst/>
          </a:prstGeom>
        </p:spPr>
      </p:pic>
    </p:spTree>
    <p:extLst>
      <p:ext uri="{BB962C8B-B14F-4D97-AF65-F5344CB8AC3E}">
        <p14:creationId xmlns:p14="http://schemas.microsoft.com/office/powerpoint/2010/main" val="31570854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bwMode="auto">
          <a:xfrm>
            <a:off x="0" y="3982621"/>
            <a:ext cx="9144000" cy="287537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8" name="Rectangle 6"/>
          <p:cNvSpPr txBox="1">
            <a:spLocks noChangeArrowheads="1"/>
          </p:cNvSpPr>
          <p:nvPr/>
        </p:nvSpPr>
        <p:spPr bwMode="auto">
          <a:xfrm>
            <a:off x="355597" y="423645"/>
            <a:ext cx="5711374" cy="1008491"/>
          </a:xfrm>
          <a:prstGeom prst="rect">
            <a:avLst/>
          </a:prstGeom>
          <a:solidFill>
            <a:schemeClr val="tx1">
              <a:lumMod val="75000"/>
            </a:schemeClr>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Bef>
                <a:spcPts val="0"/>
              </a:spcBef>
              <a:spcAft>
                <a:spcPts val="0"/>
              </a:spcAft>
            </a:pPr>
            <a:r>
              <a:rPr lang="en-US" sz="6000" kern="0" smtClean="0">
                <a:solidFill>
                  <a:schemeClr val="bg1"/>
                </a:solidFill>
              </a:rPr>
              <a:t>BIRT </a:t>
            </a:r>
            <a:r>
              <a:rPr lang="en-US" sz="6000" kern="0" smtClean="0">
                <a:solidFill>
                  <a:schemeClr val="bg1"/>
                </a:solidFill>
                <a:latin typeface="Calibri Light" panose="020F0302020204030204" pitchFamily="34" charset="0"/>
              </a:rPr>
              <a:t>Simplifies</a:t>
            </a:r>
            <a:endParaRPr lang="en-US" sz="6000" kern="0">
              <a:solidFill>
                <a:schemeClr val="bg1"/>
              </a:solidFill>
              <a:latin typeface="Calibri Light" panose="020F0302020204030204" pitchFamily="34" charset="0"/>
            </a:endParaRPr>
          </a:p>
        </p:txBody>
      </p:sp>
      <p:graphicFrame>
        <p:nvGraphicFramePr>
          <p:cNvPr id="14" name="Content Placeholder 5"/>
          <p:cNvGraphicFramePr>
            <a:graphicFrameLocks/>
          </p:cNvGraphicFramePr>
          <p:nvPr>
            <p:extLst>
              <p:ext uri="{D42A27DB-BD31-4B8C-83A1-F6EECF244321}">
                <p14:modId xmlns:p14="http://schemas.microsoft.com/office/powerpoint/2010/main" val="2230206529"/>
              </p:ext>
            </p:extLst>
          </p:nvPr>
        </p:nvGraphicFramePr>
        <p:xfrm>
          <a:off x="524966" y="1093069"/>
          <a:ext cx="5372635" cy="3176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6"/>
          <p:cNvSpPr txBox="1">
            <a:spLocks noChangeArrowheads="1"/>
          </p:cNvSpPr>
          <p:nvPr/>
        </p:nvSpPr>
        <p:spPr bwMode="auto">
          <a:xfrm>
            <a:off x="6371772" y="1471138"/>
            <a:ext cx="2017486" cy="425045"/>
          </a:xfrm>
          <a:prstGeom prst="rect">
            <a:avLst/>
          </a:prstGeom>
          <a:solidFill>
            <a:schemeClr val="accent1"/>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gn="l">
              <a:lnSpc>
                <a:spcPct val="100000"/>
              </a:lnSpc>
              <a:spcBef>
                <a:spcPts val="0"/>
              </a:spcBef>
              <a:spcAft>
                <a:spcPts val="0"/>
              </a:spcAft>
            </a:pPr>
            <a:r>
              <a:rPr lang="en-US" sz="2800" kern="0" smtClean="0">
                <a:solidFill>
                  <a:schemeClr val="bg1"/>
                </a:solidFill>
                <a:latin typeface="Calibri Light" panose="020F0302020204030204" pitchFamily="34" charset="0"/>
              </a:rPr>
              <a:t> BIRT Design</a:t>
            </a:r>
            <a:endParaRPr lang="en-US" sz="2800" b="0" kern="0">
              <a:solidFill>
                <a:schemeClr val="bg1"/>
              </a:solidFill>
              <a:latin typeface="Calibri Light" panose="020F0302020204030204" pitchFamily="34" charset="0"/>
            </a:endParaRPr>
          </a:p>
        </p:txBody>
      </p:sp>
      <p:sp>
        <p:nvSpPr>
          <p:cNvPr id="16" name="Text Placeholder 2"/>
          <p:cNvSpPr txBox="1">
            <a:spLocks/>
          </p:cNvSpPr>
          <p:nvPr/>
        </p:nvSpPr>
        <p:spPr bwMode="auto">
          <a:xfrm>
            <a:off x="6125027" y="2017342"/>
            <a:ext cx="2888344" cy="1200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lnSpc>
                <a:spcPct val="90000"/>
              </a:lnSpc>
              <a:spcBef>
                <a:spcPts val="600"/>
              </a:spcBef>
              <a:spcAft>
                <a:spcPct val="0"/>
              </a:spcAft>
              <a:buClr>
                <a:schemeClr val="bg2">
                  <a:lumMod val="75000"/>
                </a:schemeClr>
              </a:buClr>
              <a:buSzPct val="105000"/>
              <a:buChar char="•"/>
              <a:defRPr sz="2200" b="0" i="0">
                <a:solidFill>
                  <a:schemeClr val="tx1"/>
                </a:solidFill>
                <a:latin typeface="+mn-lt"/>
                <a:ea typeface="+mn-ea"/>
                <a:cs typeface="+mn-cs"/>
              </a:defRPr>
            </a:lvl1pPr>
            <a:lvl2pPr marL="457200" indent="-223838" algn="l" rtl="0" eaLnBrk="1" fontAlgn="base" hangingPunct="1">
              <a:lnSpc>
                <a:spcPct val="90000"/>
              </a:lnSpc>
              <a:spcBef>
                <a:spcPts val="600"/>
              </a:spcBef>
              <a:spcAft>
                <a:spcPct val="0"/>
              </a:spcAft>
              <a:buClr>
                <a:schemeClr val="bg2">
                  <a:lumMod val="75000"/>
                </a:schemeClr>
              </a:buClr>
              <a:buSzPct val="105000"/>
              <a:buChar char="•"/>
              <a:defRPr sz="2200">
                <a:solidFill>
                  <a:srgbClr val="333333"/>
                </a:solidFill>
                <a:latin typeface="+mn-lt"/>
              </a:defRPr>
            </a:lvl2pPr>
            <a:lvl3pPr marL="690563" indent="-233363" algn="l" rtl="0" eaLnBrk="1" fontAlgn="base" hangingPunct="1">
              <a:lnSpc>
                <a:spcPct val="90000"/>
              </a:lnSpc>
              <a:spcBef>
                <a:spcPts val="600"/>
              </a:spcBef>
              <a:spcAft>
                <a:spcPct val="0"/>
              </a:spcAft>
              <a:buClr>
                <a:schemeClr val="bg2">
                  <a:lumMod val="75000"/>
                </a:schemeClr>
              </a:buClr>
              <a:buSzPct val="105000"/>
              <a:buChar char="•"/>
              <a:defRPr sz="2000" i="1">
                <a:solidFill>
                  <a:srgbClr val="5F5F5F"/>
                </a:solidFill>
                <a:latin typeface="+mn-lt"/>
              </a:defRPr>
            </a:lvl3pPr>
            <a:lvl4pPr marL="914400" indent="-223838" algn="l" rtl="0" eaLnBrk="1" fontAlgn="base" hangingPunct="1">
              <a:lnSpc>
                <a:spcPct val="90000"/>
              </a:lnSpc>
              <a:spcBef>
                <a:spcPts val="600"/>
              </a:spcBef>
              <a:spcAft>
                <a:spcPct val="0"/>
              </a:spcAft>
              <a:buClr>
                <a:schemeClr val="bg2">
                  <a:lumMod val="75000"/>
                </a:schemeClr>
              </a:buClr>
              <a:buSzPct val="105000"/>
              <a:buChar char="•"/>
              <a:defRPr sz="2000">
                <a:solidFill>
                  <a:srgbClr val="333333"/>
                </a:solidFill>
                <a:latin typeface="+mn-lt"/>
              </a:defRPr>
            </a:lvl4pPr>
            <a:lvl5pPr marL="1147763" indent="-233363" algn="l" rtl="0" eaLnBrk="1" fontAlgn="base" hangingPunct="1">
              <a:lnSpc>
                <a:spcPct val="90000"/>
              </a:lnSpc>
              <a:spcBef>
                <a:spcPts val="600"/>
              </a:spcBef>
              <a:spcAft>
                <a:spcPct val="0"/>
              </a:spcAft>
              <a:buClr>
                <a:schemeClr val="bg2">
                  <a:lumMod val="75000"/>
                </a:schemeClr>
              </a:buClr>
              <a:buSzPct val="105000"/>
              <a:buChar char="•"/>
              <a:defRPr sz="2000">
                <a:solidFill>
                  <a:srgbClr val="333333"/>
                </a:solidFill>
                <a:latin typeface="+mn-lt"/>
              </a:defRPr>
            </a:lvl5pPr>
            <a:lvl6pPr marL="2286000" indent="-231775" algn="l" rtl="0" eaLnBrk="1" fontAlgn="base" hangingPunct="1">
              <a:spcBef>
                <a:spcPct val="20000"/>
              </a:spcBef>
              <a:spcAft>
                <a:spcPct val="0"/>
              </a:spcAft>
              <a:buClr>
                <a:schemeClr val="tx2"/>
              </a:buClr>
              <a:buSzPct val="105000"/>
              <a:buChar char="•"/>
              <a:defRPr>
                <a:solidFill>
                  <a:srgbClr val="333333"/>
                </a:solidFill>
                <a:latin typeface="+mn-lt"/>
              </a:defRPr>
            </a:lvl6pPr>
            <a:lvl7pPr marL="2743200" indent="-231775" algn="l" rtl="0" eaLnBrk="1" fontAlgn="base" hangingPunct="1">
              <a:spcBef>
                <a:spcPct val="20000"/>
              </a:spcBef>
              <a:spcAft>
                <a:spcPct val="0"/>
              </a:spcAft>
              <a:buClr>
                <a:schemeClr val="tx2"/>
              </a:buClr>
              <a:buSzPct val="105000"/>
              <a:buChar char="•"/>
              <a:defRPr>
                <a:solidFill>
                  <a:srgbClr val="333333"/>
                </a:solidFill>
                <a:latin typeface="+mn-lt"/>
              </a:defRPr>
            </a:lvl7pPr>
            <a:lvl8pPr marL="3200400" indent="-231775" algn="l" rtl="0" eaLnBrk="1" fontAlgn="base" hangingPunct="1">
              <a:spcBef>
                <a:spcPct val="20000"/>
              </a:spcBef>
              <a:spcAft>
                <a:spcPct val="0"/>
              </a:spcAft>
              <a:buClr>
                <a:schemeClr val="tx2"/>
              </a:buClr>
              <a:buSzPct val="105000"/>
              <a:buChar char="•"/>
              <a:defRPr>
                <a:solidFill>
                  <a:srgbClr val="333333"/>
                </a:solidFill>
                <a:latin typeface="+mn-lt"/>
              </a:defRPr>
            </a:lvl8pPr>
            <a:lvl9pPr marL="3657600" indent="-231775" algn="l" rtl="0" eaLnBrk="1" fontAlgn="base" hangingPunct="1">
              <a:spcBef>
                <a:spcPct val="20000"/>
              </a:spcBef>
              <a:spcAft>
                <a:spcPct val="0"/>
              </a:spcAft>
              <a:buClr>
                <a:schemeClr val="tx2"/>
              </a:buClr>
              <a:buSzPct val="105000"/>
              <a:buChar char="•"/>
              <a:defRPr>
                <a:solidFill>
                  <a:srgbClr val="333333"/>
                </a:solidFill>
                <a:latin typeface="+mn-lt"/>
              </a:defRPr>
            </a:lvl9pPr>
          </a:lstStyle>
          <a:p>
            <a:pPr marL="398463" indent="-227013">
              <a:spcBef>
                <a:spcPts val="200"/>
              </a:spcBef>
            </a:pPr>
            <a:r>
              <a:rPr lang="en-US" kern="0" smtClean="0">
                <a:solidFill>
                  <a:srgbClr val="333333"/>
                </a:solidFill>
                <a:latin typeface="Calibri Light" panose="020F0302020204030204" pitchFamily="34" charset="0"/>
              </a:rPr>
              <a:t>Integrates many data sources</a:t>
            </a:r>
          </a:p>
          <a:p>
            <a:pPr marL="398463" indent="-227013">
              <a:spcBef>
                <a:spcPts val="200"/>
              </a:spcBef>
            </a:pPr>
            <a:r>
              <a:rPr lang="en-US" kern="0" smtClean="0">
                <a:solidFill>
                  <a:srgbClr val="333333"/>
                </a:solidFill>
                <a:latin typeface="Calibri Light" panose="020F0302020204030204" pitchFamily="34" charset="0"/>
              </a:rPr>
              <a:t>Familiar web-centric design</a:t>
            </a:r>
          </a:p>
          <a:p>
            <a:pPr marL="398463" indent="-227013">
              <a:spcBef>
                <a:spcPts val="200"/>
              </a:spcBef>
            </a:pPr>
            <a:r>
              <a:rPr lang="en-US" kern="0" smtClean="0">
                <a:solidFill>
                  <a:srgbClr val="333333"/>
                </a:solidFill>
                <a:latin typeface="Calibri Light" panose="020F0302020204030204" pitchFamily="34" charset="0"/>
              </a:rPr>
              <a:t>Build modular, maintainable apps</a:t>
            </a:r>
          </a:p>
        </p:txBody>
      </p:sp>
      <p:grpSp>
        <p:nvGrpSpPr>
          <p:cNvPr id="20" name="Group 19"/>
          <p:cNvGrpSpPr/>
          <p:nvPr/>
        </p:nvGrpSpPr>
        <p:grpSpPr>
          <a:xfrm>
            <a:off x="2619954" y="4455416"/>
            <a:ext cx="1197562" cy="1197562"/>
            <a:chOff x="903" y="989613"/>
            <a:chExt cx="1197562" cy="1197562"/>
          </a:xfrm>
        </p:grpSpPr>
        <p:sp>
          <p:nvSpPr>
            <p:cNvPr id="33" name="Rounded Rectangle 32"/>
            <p:cNvSpPr/>
            <p:nvPr/>
          </p:nvSpPr>
          <p:spPr>
            <a:xfrm>
              <a:off x="903" y="989613"/>
              <a:ext cx="1197562" cy="1197562"/>
            </a:xfrm>
            <a:prstGeom prst="roundRect">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4" name="Rounded Rectangle 4"/>
            <p:cNvSpPr/>
            <p:nvPr/>
          </p:nvSpPr>
          <p:spPr>
            <a:xfrm>
              <a:off x="59363" y="1048073"/>
              <a:ext cx="1080642" cy="1080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smtClean="0">
                  <a:latin typeface="Calibri Light" panose="020F0302020204030204" pitchFamily="34" charset="0"/>
                </a:rPr>
                <a:t>Scalability &amp; Manageability</a:t>
              </a:r>
              <a:endParaRPr lang="en-US" sz="1300" b="1" kern="1200">
                <a:latin typeface="Calibri Light" panose="020F0302020204030204" pitchFamily="34" charset="0"/>
              </a:endParaRPr>
            </a:p>
          </p:txBody>
        </p:sp>
      </p:grpSp>
      <p:grpSp>
        <p:nvGrpSpPr>
          <p:cNvPr id="21" name="Group 20"/>
          <p:cNvGrpSpPr/>
          <p:nvPr/>
        </p:nvGrpSpPr>
        <p:grpSpPr>
          <a:xfrm>
            <a:off x="3914758" y="4706904"/>
            <a:ext cx="694586" cy="694586"/>
            <a:chOff x="1295707" y="1241101"/>
            <a:chExt cx="694586" cy="694586"/>
          </a:xfrm>
        </p:grpSpPr>
        <p:sp>
          <p:nvSpPr>
            <p:cNvPr id="31" name="Plus 30"/>
            <p:cNvSpPr/>
            <p:nvPr/>
          </p:nvSpPr>
          <p:spPr>
            <a:xfrm>
              <a:off x="1295707" y="1241101"/>
              <a:ext cx="694586" cy="694586"/>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2" name="Plus 6"/>
            <p:cNvSpPr/>
            <p:nvPr/>
          </p:nvSpPr>
          <p:spPr>
            <a:xfrm>
              <a:off x="1387774" y="1506711"/>
              <a:ext cx="510452" cy="1633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bg1"/>
                </a:solidFill>
              </a:endParaRPr>
            </a:p>
          </p:txBody>
        </p:sp>
      </p:grpSp>
      <p:grpSp>
        <p:nvGrpSpPr>
          <p:cNvPr id="22" name="Group 21"/>
          <p:cNvGrpSpPr/>
          <p:nvPr/>
        </p:nvGrpSpPr>
        <p:grpSpPr>
          <a:xfrm>
            <a:off x="4706587" y="4455416"/>
            <a:ext cx="1197562" cy="1197562"/>
            <a:chOff x="2087536" y="989613"/>
            <a:chExt cx="1197562" cy="1197562"/>
          </a:xfrm>
        </p:grpSpPr>
        <p:sp>
          <p:nvSpPr>
            <p:cNvPr id="29" name="Rounded Rectangle 28"/>
            <p:cNvSpPr/>
            <p:nvPr/>
          </p:nvSpPr>
          <p:spPr>
            <a:xfrm>
              <a:off x="2087536" y="989613"/>
              <a:ext cx="1197562" cy="1197562"/>
            </a:xfrm>
            <a:prstGeom prst="roundRect">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0" name="Rounded Rectangle 8"/>
            <p:cNvSpPr/>
            <p:nvPr/>
          </p:nvSpPr>
          <p:spPr>
            <a:xfrm>
              <a:off x="2145996" y="1048073"/>
              <a:ext cx="1080642" cy="1080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smtClean="0">
                  <a:latin typeface="Calibri Light" panose="020F0302020204030204" pitchFamily="34" charset="0"/>
                </a:rPr>
                <a:t>Instant Interactivity &amp; Self Service</a:t>
              </a:r>
              <a:endParaRPr lang="en-US" sz="1300" b="1" kern="1200">
                <a:latin typeface="Calibri Light" panose="020F0302020204030204" pitchFamily="34" charset="0"/>
              </a:endParaRPr>
            </a:p>
          </p:txBody>
        </p:sp>
      </p:grpSp>
      <p:grpSp>
        <p:nvGrpSpPr>
          <p:cNvPr id="23" name="Group 22"/>
          <p:cNvGrpSpPr/>
          <p:nvPr/>
        </p:nvGrpSpPr>
        <p:grpSpPr>
          <a:xfrm>
            <a:off x="6001391" y="4706904"/>
            <a:ext cx="694586" cy="694586"/>
            <a:chOff x="3382340" y="1241101"/>
            <a:chExt cx="694586" cy="694586"/>
          </a:xfrm>
        </p:grpSpPr>
        <p:sp>
          <p:nvSpPr>
            <p:cNvPr id="27" name="Equal 26"/>
            <p:cNvSpPr/>
            <p:nvPr/>
          </p:nvSpPr>
          <p:spPr>
            <a:xfrm>
              <a:off x="3382340" y="1241101"/>
              <a:ext cx="694586" cy="694586"/>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8" name="Equal 10"/>
            <p:cNvSpPr/>
            <p:nvPr/>
          </p:nvSpPr>
          <p:spPr>
            <a:xfrm>
              <a:off x="3474407" y="1384186"/>
              <a:ext cx="510452" cy="4084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p:txBody>
        </p:sp>
      </p:grpSp>
      <p:grpSp>
        <p:nvGrpSpPr>
          <p:cNvPr id="24" name="Group 23"/>
          <p:cNvGrpSpPr/>
          <p:nvPr/>
        </p:nvGrpSpPr>
        <p:grpSpPr>
          <a:xfrm>
            <a:off x="6793220" y="4455416"/>
            <a:ext cx="1197562" cy="1197562"/>
            <a:chOff x="4174169" y="989613"/>
            <a:chExt cx="1197562" cy="1197562"/>
          </a:xfrm>
        </p:grpSpPr>
        <p:sp>
          <p:nvSpPr>
            <p:cNvPr id="25" name="Rounded Rectangle 24"/>
            <p:cNvSpPr/>
            <p:nvPr/>
          </p:nvSpPr>
          <p:spPr>
            <a:xfrm>
              <a:off x="4174169" y="989613"/>
              <a:ext cx="1197562" cy="1197562"/>
            </a:xfrm>
            <a:prstGeom prst="roundRect">
              <a:avLst/>
            </a:prstGeom>
            <a:solidFill>
              <a:schemeClr val="bg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ounded Rectangle 12"/>
            <p:cNvSpPr/>
            <p:nvPr/>
          </p:nvSpPr>
          <p:spPr>
            <a:xfrm>
              <a:off x="4232629" y="1048073"/>
              <a:ext cx="1080642" cy="10806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smtClean="0">
                  <a:latin typeface="Calibri Light" panose="020F0302020204030204" pitchFamily="34" charset="0"/>
                </a:rPr>
                <a:t>BIRT iHub Services</a:t>
              </a:r>
              <a:endParaRPr lang="en-US" sz="1300" b="1" kern="1200">
                <a:latin typeface="Calibri Light" panose="020F0302020204030204" pitchFamily="34" charset="0"/>
              </a:endParaRPr>
            </a:p>
          </p:txBody>
        </p:sp>
      </p:grpSp>
      <p:sp>
        <p:nvSpPr>
          <p:cNvPr id="35" name="Rectangle 6"/>
          <p:cNvSpPr txBox="1">
            <a:spLocks noChangeArrowheads="1"/>
          </p:cNvSpPr>
          <p:nvPr/>
        </p:nvSpPr>
        <p:spPr bwMode="auto">
          <a:xfrm>
            <a:off x="355597" y="5764256"/>
            <a:ext cx="1792517" cy="425045"/>
          </a:xfrm>
          <a:prstGeom prst="rect">
            <a:avLst/>
          </a:prstGeom>
          <a:solidFill>
            <a:schemeClr val="tx2"/>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gn="l">
              <a:lnSpc>
                <a:spcPct val="100000"/>
              </a:lnSpc>
              <a:spcBef>
                <a:spcPts val="0"/>
              </a:spcBef>
              <a:spcAft>
                <a:spcPts val="0"/>
              </a:spcAft>
            </a:pPr>
            <a:r>
              <a:rPr lang="en-US" sz="2800" kern="0" smtClean="0">
                <a:solidFill>
                  <a:schemeClr val="bg1"/>
                </a:solidFill>
                <a:latin typeface="Calibri Light" panose="020F0302020204030204" pitchFamily="34" charset="0"/>
              </a:rPr>
              <a:t> BIRT iHub</a:t>
            </a:r>
            <a:endParaRPr lang="en-US" sz="2800" b="0" kern="0">
              <a:solidFill>
                <a:schemeClr val="bg1"/>
              </a:solidFill>
              <a:latin typeface="Calibri Light" panose="020F0302020204030204" pitchFamily="34" charset="0"/>
            </a:endParaRPr>
          </a:p>
        </p:txBody>
      </p:sp>
      <p:sp>
        <p:nvSpPr>
          <p:cNvPr id="36" name="Text Placeholder 2"/>
          <p:cNvSpPr txBox="1">
            <a:spLocks/>
          </p:cNvSpPr>
          <p:nvPr/>
        </p:nvSpPr>
        <p:spPr bwMode="auto">
          <a:xfrm>
            <a:off x="94468" y="4249961"/>
            <a:ext cx="2525486" cy="1200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5425" indent="-225425" algn="l" rtl="0" eaLnBrk="1" fontAlgn="base" hangingPunct="1">
              <a:lnSpc>
                <a:spcPct val="90000"/>
              </a:lnSpc>
              <a:spcBef>
                <a:spcPts val="600"/>
              </a:spcBef>
              <a:spcAft>
                <a:spcPct val="0"/>
              </a:spcAft>
              <a:buClr>
                <a:schemeClr val="bg2">
                  <a:lumMod val="75000"/>
                </a:schemeClr>
              </a:buClr>
              <a:buSzPct val="105000"/>
              <a:buChar char="•"/>
              <a:defRPr sz="2200" b="0" i="0">
                <a:solidFill>
                  <a:schemeClr val="tx1"/>
                </a:solidFill>
                <a:latin typeface="+mn-lt"/>
                <a:ea typeface="+mn-ea"/>
                <a:cs typeface="+mn-cs"/>
              </a:defRPr>
            </a:lvl1pPr>
            <a:lvl2pPr marL="457200" indent="-223838" algn="l" rtl="0" eaLnBrk="1" fontAlgn="base" hangingPunct="1">
              <a:lnSpc>
                <a:spcPct val="90000"/>
              </a:lnSpc>
              <a:spcBef>
                <a:spcPts val="600"/>
              </a:spcBef>
              <a:spcAft>
                <a:spcPct val="0"/>
              </a:spcAft>
              <a:buClr>
                <a:schemeClr val="bg2">
                  <a:lumMod val="75000"/>
                </a:schemeClr>
              </a:buClr>
              <a:buSzPct val="105000"/>
              <a:buChar char="•"/>
              <a:defRPr sz="2200">
                <a:solidFill>
                  <a:srgbClr val="333333"/>
                </a:solidFill>
                <a:latin typeface="+mn-lt"/>
              </a:defRPr>
            </a:lvl2pPr>
            <a:lvl3pPr marL="690563" indent="-233363" algn="l" rtl="0" eaLnBrk="1" fontAlgn="base" hangingPunct="1">
              <a:lnSpc>
                <a:spcPct val="90000"/>
              </a:lnSpc>
              <a:spcBef>
                <a:spcPts val="600"/>
              </a:spcBef>
              <a:spcAft>
                <a:spcPct val="0"/>
              </a:spcAft>
              <a:buClr>
                <a:schemeClr val="bg2">
                  <a:lumMod val="75000"/>
                </a:schemeClr>
              </a:buClr>
              <a:buSzPct val="105000"/>
              <a:buChar char="•"/>
              <a:defRPr sz="2000" i="1">
                <a:solidFill>
                  <a:srgbClr val="5F5F5F"/>
                </a:solidFill>
                <a:latin typeface="+mn-lt"/>
              </a:defRPr>
            </a:lvl3pPr>
            <a:lvl4pPr marL="914400" indent="-223838" algn="l" rtl="0" eaLnBrk="1" fontAlgn="base" hangingPunct="1">
              <a:lnSpc>
                <a:spcPct val="90000"/>
              </a:lnSpc>
              <a:spcBef>
                <a:spcPts val="600"/>
              </a:spcBef>
              <a:spcAft>
                <a:spcPct val="0"/>
              </a:spcAft>
              <a:buClr>
                <a:schemeClr val="bg2">
                  <a:lumMod val="75000"/>
                </a:schemeClr>
              </a:buClr>
              <a:buSzPct val="105000"/>
              <a:buChar char="•"/>
              <a:defRPr sz="2000">
                <a:solidFill>
                  <a:srgbClr val="333333"/>
                </a:solidFill>
                <a:latin typeface="+mn-lt"/>
              </a:defRPr>
            </a:lvl4pPr>
            <a:lvl5pPr marL="1147763" indent="-233363" algn="l" rtl="0" eaLnBrk="1" fontAlgn="base" hangingPunct="1">
              <a:lnSpc>
                <a:spcPct val="90000"/>
              </a:lnSpc>
              <a:spcBef>
                <a:spcPts val="600"/>
              </a:spcBef>
              <a:spcAft>
                <a:spcPct val="0"/>
              </a:spcAft>
              <a:buClr>
                <a:schemeClr val="bg2">
                  <a:lumMod val="75000"/>
                </a:schemeClr>
              </a:buClr>
              <a:buSzPct val="105000"/>
              <a:buChar char="•"/>
              <a:defRPr sz="2000">
                <a:solidFill>
                  <a:srgbClr val="333333"/>
                </a:solidFill>
                <a:latin typeface="+mn-lt"/>
              </a:defRPr>
            </a:lvl5pPr>
            <a:lvl6pPr marL="2286000" indent="-231775" algn="l" rtl="0" eaLnBrk="1" fontAlgn="base" hangingPunct="1">
              <a:spcBef>
                <a:spcPct val="20000"/>
              </a:spcBef>
              <a:spcAft>
                <a:spcPct val="0"/>
              </a:spcAft>
              <a:buClr>
                <a:schemeClr val="tx2"/>
              </a:buClr>
              <a:buSzPct val="105000"/>
              <a:buChar char="•"/>
              <a:defRPr>
                <a:solidFill>
                  <a:srgbClr val="333333"/>
                </a:solidFill>
                <a:latin typeface="+mn-lt"/>
              </a:defRPr>
            </a:lvl6pPr>
            <a:lvl7pPr marL="2743200" indent="-231775" algn="l" rtl="0" eaLnBrk="1" fontAlgn="base" hangingPunct="1">
              <a:spcBef>
                <a:spcPct val="20000"/>
              </a:spcBef>
              <a:spcAft>
                <a:spcPct val="0"/>
              </a:spcAft>
              <a:buClr>
                <a:schemeClr val="tx2"/>
              </a:buClr>
              <a:buSzPct val="105000"/>
              <a:buChar char="•"/>
              <a:defRPr>
                <a:solidFill>
                  <a:srgbClr val="333333"/>
                </a:solidFill>
                <a:latin typeface="+mn-lt"/>
              </a:defRPr>
            </a:lvl7pPr>
            <a:lvl8pPr marL="3200400" indent="-231775" algn="l" rtl="0" eaLnBrk="1" fontAlgn="base" hangingPunct="1">
              <a:spcBef>
                <a:spcPct val="20000"/>
              </a:spcBef>
              <a:spcAft>
                <a:spcPct val="0"/>
              </a:spcAft>
              <a:buClr>
                <a:schemeClr val="tx2"/>
              </a:buClr>
              <a:buSzPct val="105000"/>
              <a:buChar char="•"/>
              <a:defRPr>
                <a:solidFill>
                  <a:srgbClr val="333333"/>
                </a:solidFill>
                <a:latin typeface="+mn-lt"/>
              </a:defRPr>
            </a:lvl8pPr>
            <a:lvl9pPr marL="3657600" indent="-231775" algn="l" rtl="0" eaLnBrk="1" fontAlgn="base" hangingPunct="1">
              <a:spcBef>
                <a:spcPct val="20000"/>
              </a:spcBef>
              <a:spcAft>
                <a:spcPct val="0"/>
              </a:spcAft>
              <a:buClr>
                <a:schemeClr val="tx2"/>
              </a:buClr>
              <a:buSzPct val="105000"/>
              <a:buChar char="•"/>
              <a:defRPr>
                <a:solidFill>
                  <a:srgbClr val="333333"/>
                </a:solidFill>
                <a:latin typeface="+mn-lt"/>
              </a:defRPr>
            </a:lvl9pPr>
          </a:lstStyle>
          <a:p>
            <a:pPr marL="398463" indent="-227013">
              <a:spcBef>
                <a:spcPts val="200"/>
              </a:spcBef>
            </a:pPr>
            <a:r>
              <a:rPr lang="en-US" kern="0" smtClean="0">
                <a:solidFill>
                  <a:srgbClr val="333333"/>
                </a:solidFill>
                <a:latin typeface="Calibri Light" panose="020F0302020204030204" pitchFamily="34" charset="0"/>
              </a:rPr>
              <a:t>Scale to millions</a:t>
            </a:r>
          </a:p>
          <a:p>
            <a:pPr marL="398463" indent="-227013">
              <a:spcBef>
                <a:spcPts val="200"/>
              </a:spcBef>
            </a:pPr>
            <a:r>
              <a:rPr lang="en-US" kern="0" smtClean="0">
                <a:solidFill>
                  <a:srgbClr val="333333"/>
                </a:solidFill>
                <a:latin typeface="Calibri Light" panose="020F0302020204030204" pitchFamily="34" charset="0"/>
              </a:rPr>
              <a:t>Instant interactivity</a:t>
            </a:r>
          </a:p>
          <a:p>
            <a:pPr marL="398463" indent="-227013">
              <a:spcBef>
                <a:spcPts val="200"/>
              </a:spcBef>
            </a:pPr>
            <a:r>
              <a:rPr lang="en-US" kern="0" smtClean="0">
                <a:solidFill>
                  <a:srgbClr val="333333"/>
                </a:solidFill>
                <a:latin typeface="Calibri Light" panose="020F0302020204030204" pitchFamily="34" charset="0"/>
              </a:rPr>
              <a:t>Multi-tenancy</a:t>
            </a:r>
          </a:p>
        </p:txBody>
      </p:sp>
    </p:spTree>
    <p:extLst>
      <p:ext uri="{BB962C8B-B14F-4D97-AF65-F5344CB8AC3E}">
        <p14:creationId xmlns:p14="http://schemas.microsoft.com/office/powerpoint/2010/main" val="22422882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Large Scale Projects Powered by BIRT</a:t>
            </a:r>
            <a:endParaRPr lang="en-US"/>
          </a:p>
        </p:txBody>
      </p:sp>
      <p:sp>
        <p:nvSpPr>
          <p:cNvPr id="18" name="Content Placeholder 17"/>
          <p:cNvSpPr>
            <a:spLocks noGrp="1"/>
          </p:cNvSpPr>
          <p:nvPr>
            <p:ph sz="quarter" idx="14"/>
          </p:nvPr>
        </p:nvSpPr>
        <p:spPr>
          <a:xfrm>
            <a:off x="281062" y="1403498"/>
            <a:ext cx="4631605" cy="5252483"/>
          </a:xfrm>
        </p:spPr>
        <p:txBody>
          <a:bodyPr/>
          <a:lstStyle/>
          <a:p>
            <a:pPr marL="0" indent="0">
              <a:buNone/>
            </a:pPr>
            <a:r>
              <a:rPr lang="en-US" sz="1600" smtClean="0"/>
              <a:t>Actuate strengthens brands and customer loyalty by delivering timely, personalized insights in </a:t>
            </a:r>
            <a:r>
              <a:rPr lang="en-US" sz="1600" b="1" smtClean="0">
                <a:solidFill>
                  <a:schemeClr val="accent1">
                    <a:lumMod val="75000"/>
                  </a:schemeClr>
                </a:solidFill>
              </a:rPr>
              <a:t>customer-facing applications</a:t>
            </a:r>
          </a:p>
          <a:p>
            <a:pPr>
              <a:buNone/>
            </a:pPr>
            <a:r>
              <a:rPr lang="en-US" sz="1600" b="1" smtClean="0">
                <a:solidFill>
                  <a:schemeClr val="accent1">
                    <a:lumMod val="75000"/>
                  </a:schemeClr>
                </a:solidFill>
              </a:rPr>
              <a:t>Finance</a:t>
            </a:r>
          </a:p>
          <a:p>
            <a:pPr marL="168275" indent="-168275">
              <a:spcBef>
                <a:spcPts val="0"/>
              </a:spcBef>
            </a:pPr>
            <a:r>
              <a:rPr lang="en-US" sz="1600" smtClean="0"/>
              <a:t>Next-generation treasury application</a:t>
            </a:r>
            <a:br>
              <a:rPr lang="en-US" sz="1600" smtClean="0"/>
            </a:br>
            <a:r>
              <a:rPr lang="en-US" sz="1600" smtClean="0">
                <a:solidFill>
                  <a:schemeClr val="bg1">
                    <a:lumMod val="50000"/>
                  </a:schemeClr>
                </a:solidFill>
              </a:rPr>
              <a:t>GLOBAL BANK</a:t>
            </a:r>
          </a:p>
          <a:p>
            <a:pPr>
              <a:spcBef>
                <a:spcPts val="0"/>
              </a:spcBef>
            </a:pPr>
            <a:r>
              <a:rPr lang="en-US" sz="1600" smtClean="0"/>
              <a:t>Loan tracking, cross-sell and anti-money laundering</a:t>
            </a:r>
            <a:br>
              <a:rPr lang="en-US" sz="1600" smtClean="0"/>
            </a:br>
            <a:r>
              <a:rPr lang="en-US" sz="1600" smtClean="0">
                <a:solidFill>
                  <a:schemeClr val="bg1">
                    <a:lumMod val="50000"/>
                  </a:schemeClr>
                </a:solidFill>
              </a:rPr>
              <a:t>CONSUMER BANK</a:t>
            </a:r>
          </a:p>
          <a:p>
            <a:pPr>
              <a:buNone/>
            </a:pPr>
            <a:r>
              <a:rPr lang="en-US" sz="1600" b="1" smtClean="0">
                <a:solidFill>
                  <a:srgbClr val="0059BF"/>
                </a:solidFill>
              </a:rPr>
              <a:t>Telecommunications</a:t>
            </a:r>
          </a:p>
          <a:p>
            <a:pPr>
              <a:spcBef>
                <a:spcPts val="0"/>
              </a:spcBef>
            </a:pPr>
            <a:r>
              <a:rPr lang="en-US" sz="1600" smtClean="0"/>
              <a:t>National sales compensation </a:t>
            </a:r>
            <a:br>
              <a:rPr lang="en-US" sz="1600" smtClean="0"/>
            </a:br>
            <a:r>
              <a:rPr lang="en-US" sz="1600" smtClean="0"/>
              <a:t> </a:t>
            </a:r>
            <a:r>
              <a:rPr lang="en-US" sz="1600" smtClean="0">
                <a:solidFill>
                  <a:schemeClr val="bg1">
                    <a:lumMod val="50000"/>
                  </a:schemeClr>
                </a:solidFill>
              </a:rPr>
              <a:t>MAJOR TELCO</a:t>
            </a:r>
          </a:p>
          <a:p>
            <a:pPr>
              <a:buNone/>
            </a:pPr>
            <a:r>
              <a:rPr lang="en-US" sz="1600" b="1" smtClean="0">
                <a:solidFill>
                  <a:srgbClr val="0059BF"/>
                </a:solidFill>
              </a:rPr>
              <a:t>Government</a:t>
            </a:r>
          </a:p>
          <a:p>
            <a:pPr>
              <a:spcBef>
                <a:spcPts val="0"/>
              </a:spcBef>
            </a:pPr>
            <a:r>
              <a:rPr lang="en-US" sz="1600" smtClean="0"/>
              <a:t>Flight Control &amp; Traffic Management</a:t>
            </a:r>
          </a:p>
          <a:p>
            <a:pPr lvl="1">
              <a:spcBef>
                <a:spcPts val="0"/>
              </a:spcBef>
              <a:buNone/>
            </a:pPr>
            <a:r>
              <a:rPr lang="en-US" smtClean="0"/>
              <a:t>FAA</a:t>
            </a:r>
          </a:p>
          <a:p>
            <a:pPr>
              <a:spcBef>
                <a:spcPts val="0"/>
              </a:spcBef>
            </a:pPr>
            <a:r>
              <a:rPr lang="en-US" sz="1600" smtClean="0">
                <a:solidFill>
                  <a:schemeClr val="bg1">
                    <a:lumMod val="50000"/>
                  </a:schemeClr>
                </a:solidFill>
              </a:rPr>
              <a:t>Personnel &amp; Pay System for 1M+ soldiers </a:t>
            </a:r>
          </a:p>
          <a:p>
            <a:pPr>
              <a:spcBef>
                <a:spcPts val="0"/>
              </a:spcBef>
              <a:buNone/>
            </a:pPr>
            <a:r>
              <a:rPr lang="en-US" sz="1600" smtClean="0">
                <a:solidFill>
                  <a:schemeClr val="bg1">
                    <a:lumMod val="50000"/>
                  </a:schemeClr>
                </a:solidFill>
              </a:rPr>
              <a:t>	ARMY</a:t>
            </a:r>
          </a:p>
          <a:p>
            <a:pPr>
              <a:spcBef>
                <a:spcPts val="0"/>
              </a:spcBef>
            </a:pPr>
            <a:r>
              <a:rPr lang="en-US" sz="1600" smtClean="0"/>
              <a:t>Patient care and financial management</a:t>
            </a:r>
            <a:br>
              <a:rPr lang="en-US" sz="1600" smtClean="0"/>
            </a:br>
            <a:r>
              <a:rPr lang="en-US" sz="1600" smtClean="0"/>
              <a:t> </a:t>
            </a:r>
            <a:r>
              <a:rPr lang="en-US" sz="1600" smtClean="0">
                <a:solidFill>
                  <a:schemeClr val="bg1">
                    <a:lumMod val="50000"/>
                  </a:schemeClr>
                </a:solidFill>
              </a:rPr>
              <a:t>UK HEALTH AGENCY</a:t>
            </a:r>
          </a:p>
          <a:p>
            <a:pPr>
              <a:spcBef>
                <a:spcPts val="0"/>
              </a:spcBef>
            </a:pPr>
            <a:endParaRPr lang="en-US" sz="1800"/>
          </a:p>
        </p:txBody>
      </p:sp>
      <p:sp>
        <p:nvSpPr>
          <p:cNvPr id="19" name="Slide Number Placeholder 18"/>
          <p:cNvSpPr>
            <a:spLocks noGrp="1"/>
          </p:cNvSpPr>
          <p:nvPr>
            <p:ph type="sldNum" sz="quarter" idx="16"/>
          </p:nvPr>
        </p:nvSpPr>
        <p:spPr/>
        <p:txBody>
          <a:bodyPr/>
          <a:lstStyle/>
          <a:p>
            <a:fld id="{2FDC03B3-C813-4740-AC54-1DFF1500E310}" type="slidenum">
              <a:rPr lang="en-US" smtClean="0"/>
              <a:pPr/>
              <a:t>17</a:t>
            </a:fld>
            <a:r>
              <a:rPr lang="en-US" smtClean="0"/>
              <a:t> </a:t>
            </a:r>
            <a:endParaRPr lang="en-US"/>
          </a:p>
        </p:txBody>
      </p:sp>
      <p:sp>
        <p:nvSpPr>
          <p:cNvPr id="23" name="Footer Placeholder 22"/>
          <p:cNvSpPr>
            <a:spLocks noGrp="1"/>
          </p:cNvSpPr>
          <p:nvPr>
            <p:ph type="ftr" sz="quarter" idx="17"/>
          </p:nvPr>
        </p:nvSpPr>
        <p:spPr/>
        <p:txBody>
          <a:bodyPr/>
          <a:lstStyle/>
          <a:p>
            <a:r>
              <a:rPr lang="en-US" smtClean="0"/>
              <a:t>Actuate Corporation © 2014</a:t>
            </a:r>
          </a:p>
        </p:txBody>
      </p:sp>
      <p:pic>
        <p:nvPicPr>
          <p:cNvPr id="4" name="Picture 3" descr="8618221-800x60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60663" y="1596268"/>
            <a:ext cx="3146775" cy="4722864"/>
          </a:xfrm>
          <a:prstGeom prst="rect">
            <a:avLst/>
          </a:prstGeom>
        </p:spPr>
      </p:pic>
      <p:pic>
        <p:nvPicPr>
          <p:cNvPr id="20" name="Picture 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890"/>
          <a:stretch/>
        </p:blipFill>
        <p:spPr bwMode="auto">
          <a:xfrm>
            <a:off x="5346702" y="2716654"/>
            <a:ext cx="1802443" cy="1548831"/>
          </a:xfrm>
          <a:prstGeom prst="rect">
            <a:avLst/>
          </a:prstGeom>
          <a:solidFill>
            <a:schemeClr val="bg2"/>
          </a:solidFill>
          <a:ln w="3175" cap="flat" cmpd="sng" algn="ctr">
            <a:solidFill>
              <a:srgbClr val="595959"/>
            </a:solidFill>
            <a:prstDash val="solid"/>
            <a:miter lim="800000"/>
            <a:headEnd type="none" w="med" len="med"/>
            <a:tailEnd type="none" w="med" len="med"/>
          </a:ln>
          <a:effectLst>
            <a:outerShdw blurRad="50800" dist="38100" dir="2700000" algn="tl" rotWithShape="0">
              <a:prstClr val="black">
                <a:alpha val="26000"/>
              </a:prstClr>
            </a:outerShdw>
          </a:effectLst>
        </p:spPr>
      </p:pic>
      <p:pic>
        <p:nvPicPr>
          <p:cNvPr id="21"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435706" y="3653481"/>
            <a:ext cx="1909537" cy="1491996"/>
          </a:xfrm>
          <a:prstGeom prst="rect">
            <a:avLst/>
          </a:prstGeom>
          <a:solidFill>
            <a:schemeClr val="bg2"/>
          </a:solidFill>
          <a:ln w="3175" cap="flat" cmpd="sng" algn="ctr">
            <a:solidFill>
              <a:srgbClr val="595959"/>
            </a:solidFill>
            <a:prstDash val="solid"/>
            <a:miter lim="800000"/>
            <a:headEnd type="none" w="sm" len="sm"/>
            <a:tailEnd type="none" w="sm" len="sm"/>
          </a:ln>
          <a:effectLst>
            <a:outerShdw blurRad="50800" dist="38100" dir="2700000" algn="tl" rotWithShape="0">
              <a:prstClr val="black">
                <a:alpha val="26000"/>
              </a:prstClr>
            </a:outerShdw>
          </a:effectLst>
        </p:spPr>
      </p:pic>
      <p:pic>
        <p:nvPicPr>
          <p:cNvPr id="22"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89003" y="4716713"/>
            <a:ext cx="2424851" cy="1374235"/>
          </a:xfrm>
          <a:prstGeom prst="rect">
            <a:avLst/>
          </a:prstGeom>
          <a:solidFill>
            <a:schemeClr val="bg2"/>
          </a:solidFill>
          <a:ln w="3175" cap="flat" cmpd="sng" algn="ctr">
            <a:solidFill>
              <a:srgbClr val="595959"/>
            </a:solidFill>
            <a:prstDash val="solid"/>
            <a:miter lim="800000"/>
            <a:headEnd type="none" w="med" len="med"/>
            <a:tailEnd type="none" w="med" len="med"/>
          </a:ln>
          <a:effectLst>
            <a:outerShdw blurRad="50800" dist="38100" dir="2700000" algn="tl" rotWithShape="0">
              <a:prstClr val="black">
                <a:alpha val="26000"/>
              </a:prstClr>
            </a:outerShdw>
          </a:effectLst>
        </p:spPr>
      </p:pic>
      <p:pic>
        <p:nvPicPr>
          <p:cNvPr id="2051" name="Picture 3" descr="C:\Users\Bruce\Desktop\ScotiaBank.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53288" y="1799109"/>
            <a:ext cx="2046209" cy="1287597"/>
          </a:xfrm>
          <a:prstGeom prst="rect">
            <a:avLst/>
          </a:prstGeom>
          <a:noFill/>
          <a:ln w="3175" cap="flat" cmpd="sng" algn="ctr">
            <a:solidFill>
              <a:srgbClr val="595959"/>
            </a:solidFill>
            <a:prstDash val="solid"/>
            <a:round/>
            <a:headEnd type="none" w="med" len="med"/>
            <a:tailEnd type="none" w="med" len="med"/>
          </a:ln>
          <a:effectLst>
            <a:outerShdw blurRad="50800" dist="38100" dir="2700000">
              <a:srgbClr val="000000">
                <a:alpha val="26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6711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p:cNvSpPr>
            <a:spLocks noGrp="1"/>
          </p:cNvSpPr>
          <p:nvPr>
            <p:ph type="body" idx="10"/>
          </p:nvPr>
        </p:nvSpPr>
        <p:spPr/>
        <p:txBody>
          <a:bodyPr/>
          <a:lstStyle/>
          <a:p>
            <a:r>
              <a:rPr lang="en-US" smtClean="0"/>
              <a:t>Seamlessly embed insights into apps and devices</a:t>
            </a:r>
            <a:endParaRPr lang="en-US"/>
          </a:p>
        </p:txBody>
      </p:sp>
      <p:sp>
        <p:nvSpPr>
          <p:cNvPr id="26625" name="Rectangle 2"/>
          <p:cNvSpPr>
            <a:spLocks noGrp="1" noChangeArrowheads="1"/>
          </p:cNvSpPr>
          <p:nvPr>
            <p:ph type="title"/>
          </p:nvPr>
        </p:nvSpPr>
        <p:spPr/>
        <p:txBody>
          <a:bodyPr/>
          <a:lstStyle/>
          <a:p>
            <a:r>
              <a:rPr lang="en-US" smtClean="0"/>
              <a:t>Enhance Software and Appliance Offerings</a:t>
            </a:r>
          </a:p>
        </p:txBody>
      </p:sp>
      <p:sp>
        <p:nvSpPr>
          <p:cNvPr id="30" name="Content Placeholder 29"/>
          <p:cNvSpPr>
            <a:spLocks noGrp="1"/>
          </p:cNvSpPr>
          <p:nvPr>
            <p:ph sz="quarter" idx="14"/>
          </p:nvPr>
        </p:nvSpPr>
        <p:spPr>
          <a:xfrm>
            <a:off x="281061" y="1733550"/>
            <a:ext cx="4605147" cy="4479925"/>
          </a:xfrm>
        </p:spPr>
        <p:txBody>
          <a:bodyPr/>
          <a:lstStyle/>
          <a:p>
            <a:pPr marL="0" indent="0">
              <a:buNone/>
            </a:pPr>
            <a:r>
              <a:rPr lang="en-US" sz="1800" b="1" smtClean="0">
                <a:solidFill>
                  <a:schemeClr val="accent1">
                    <a:lumMod val="75000"/>
                  </a:schemeClr>
                </a:solidFill>
              </a:rPr>
              <a:t>Embed BIRT into applications</a:t>
            </a:r>
          </a:p>
          <a:p>
            <a:pPr>
              <a:spcBef>
                <a:spcPts val="0"/>
              </a:spcBef>
            </a:pPr>
            <a:r>
              <a:rPr lang="en-US" sz="1800" smtClean="0"/>
              <a:t>Add interactive, dynamic web reports, dashboards and analytics</a:t>
            </a:r>
          </a:p>
          <a:p>
            <a:pPr>
              <a:spcBef>
                <a:spcPts val="0"/>
              </a:spcBef>
            </a:pPr>
            <a:r>
              <a:rPr lang="en-US" sz="1800" smtClean="0"/>
              <a:t>Make app information more accessible and instantly usable</a:t>
            </a:r>
          </a:p>
          <a:p>
            <a:pPr marL="0" indent="0">
              <a:spcBef>
                <a:spcPts val="1400"/>
              </a:spcBef>
              <a:buNone/>
            </a:pPr>
            <a:r>
              <a:rPr lang="en-US" sz="1800" b="1" smtClean="0">
                <a:solidFill>
                  <a:schemeClr val="accent1">
                    <a:lumMod val="75000"/>
                  </a:schemeClr>
                </a:solidFill>
              </a:rPr>
              <a:t>Deploy applications with BIRT iHub</a:t>
            </a:r>
          </a:p>
          <a:p>
            <a:pPr>
              <a:spcBef>
                <a:spcPts val="0"/>
              </a:spcBef>
            </a:pPr>
            <a:r>
              <a:rPr lang="en-US" sz="1800" smtClean="0"/>
              <a:t>Deploy BIRT-enabled apps to any user community with unrivaled scalability, performance and reliability</a:t>
            </a:r>
          </a:p>
          <a:p>
            <a:pPr>
              <a:spcBef>
                <a:spcPts val="0"/>
              </a:spcBef>
            </a:pPr>
            <a:r>
              <a:rPr lang="en-US" sz="1800" smtClean="0"/>
              <a:t>Manage the distribution, security and accessibility of reports, dashboards and application data</a:t>
            </a:r>
          </a:p>
          <a:p>
            <a:endParaRPr lang="en-US" sz="1800" kern="0" smtClean="0"/>
          </a:p>
          <a:p>
            <a:endParaRPr lang="en-US" sz="1800"/>
          </a:p>
        </p:txBody>
      </p:sp>
      <p:sp>
        <p:nvSpPr>
          <p:cNvPr id="7" name="TextBox 6"/>
          <p:cNvSpPr txBox="1"/>
          <p:nvPr/>
        </p:nvSpPr>
        <p:spPr>
          <a:xfrm>
            <a:off x="4933937" y="1684701"/>
            <a:ext cx="3773501" cy="651460"/>
          </a:xfrm>
          <a:prstGeom prst="rect">
            <a:avLst/>
          </a:prstGeom>
          <a:noFill/>
        </p:spPr>
        <p:txBody>
          <a:bodyPr wrap="square" rtlCol="0">
            <a:spAutoFit/>
          </a:bodyPr>
          <a:lstStyle/>
          <a:p>
            <a:pPr lvl="0" algn="ctr">
              <a:lnSpc>
                <a:spcPct val="90000"/>
              </a:lnSpc>
            </a:pPr>
            <a:r>
              <a:rPr lang="en-US" sz="2000" b="1" kern="0" smtClean="0">
                <a:solidFill>
                  <a:schemeClr val="accent1">
                    <a:lumMod val="75000"/>
                  </a:schemeClr>
                </a:solidFill>
                <a:latin typeface="Calibri Light"/>
                <a:cs typeface="Calibri Light"/>
              </a:rPr>
              <a:t>BIRT Embedded in OEM </a:t>
            </a:r>
            <a:br>
              <a:rPr lang="en-US" sz="2000" b="1" kern="0" smtClean="0">
                <a:solidFill>
                  <a:schemeClr val="accent1">
                    <a:lumMod val="75000"/>
                  </a:schemeClr>
                </a:solidFill>
                <a:latin typeface="Calibri Light"/>
                <a:cs typeface="Calibri Light"/>
              </a:rPr>
            </a:br>
            <a:r>
              <a:rPr lang="en-US" sz="2000" b="1" kern="0" smtClean="0">
                <a:solidFill>
                  <a:schemeClr val="accent1">
                    <a:lumMod val="75000"/>
                  </a:schemeClr>
                </a:solidFill>
                <a:latin typeface="Calibri Light"/>
                <a:cs typeface="Calibri Light"/>
              </a:rPr>
              <a:t>and SaaS offerings </a:t>
            </a:r>
          </a:p>
        </p:txBody>
      </p:sp>
      <p:sp>
        <p:nvSpPr>
          <p:cNvPr id="16" name="TextBox 15"/>
          <p:cNvSpPr txBox="1"/>
          <p:nvPr/>
        </p:nvSpPr>
        <p:spPr>
          <a:xfrm>
            <a:off x="5258352" y="5885718"/>
            <a:ext cx="3188969" cy="369332"/>
          </a:xfrm>
          <a:prstGeom prst="rect">
            <a:avLst/>
          </a:prstGeom>
          <a:noFill/>
        </p:spPr>
        <p:txBody>
          <a:bodyPr wrap="square" rtlCol="0">
            <a:spAutoFit/>
          </a:bodyPr>
          <a:lstStyle/>
          <a:p>
            <a:pPr lvl="0" algn="ctr"/>
            <a:r>
              <a:rPr lang="en-US" sz="1800" i="1" kern="0" smtClean="0">
                <a:solidFill>
                  <a:schemeClr val="tx1">
                    <a:lumMod val="65000"/>
                    <a:lumOff val="35000"/>
                  </a:schemeClr>
                </a:solidFill>
                <a:latin typeface="Calibri Light"/>
                <a:cs typeface="Calibri Light"/>
              </a:rPr>
              <a:t>… and other partners</a:t>
            </a:r>
          </a:p>
        </p:txBody>
      </p:sp>
      <p:grpSp>
        <p:nvGrpSpPr>
          <p:cNvPr id="35" name="Group 34"/>
          <p:cNvGrpSpPr/>
          <p:nvPr/>
        </p:nvGrpSpPr>
        <p:grpSpPr>
          <a:xfrm>
            <a:off x="5339710" y="2430512"/>
            <a:ext cx="2853239" cy="3273315"/>
            <a:chOff x="5339710" y="2430512"/>
            <a:chExt cx="2853239" cy="3273315"/>
          </a:xfrm>
        </p:grpSpPr>
        <p:pic>
          <p:nvPicPr>
            <p:cNvPr id="1032" name="Picture 8" descr="\\Pulsar\Companies\Actuate\Logos\Others\Siemens.png"/>
            <p:cNvPicPr>
              <a:picLocks noChangeAspect="1" noChangeArrowheads="1"/>
            </p:cNvPicPr>
            <p:nvPr/>
          </p:nvPicPr>
          <p:blipFill>
            <a:blip r:embed="rId3" cstate="print"/>
            <a:srcRect/>
            <a:stretch>
              <a:fillRect/>
            </a:stretch>
          </p:blipFill>
          <p:spPr bwMode="auto">
            <a:xfrm>
              <a:off x="5967398" y="5352143"/>
              <a:ext cx="1845840" cy="351684"/>
            </a:xfrm>
            <a:prstGeom prst="rect">
              <a:avLst/>
            </a:prstGeom>
            <a:noFill/>
          </p:spPr>
        </p:pic>
        <p:grpSp>
          <p:nvGrpSpPr>
            <p:cNvPr id="33" name="Group 32"/>
            <p:cNvGrpSpPr/>
            <p:nvPr/>
          </p:nvGrpSpPr>
          <p:grpSpPr>
            <a:xfrm>
              <a:off x="5339710" y="2843119"/>
              <a:ext cx="2853239" cy="757300"/>
              <a:chOff x="5776271" y="2805214"/>
              <a:chExt cx="2853239" cy="757300"/>
            </a:xfrm>
          </p:grpSpPr>
          <p:pic>
            <p:nvPicPr>
              <p:cNvPr id="1029" name="Picture 5" descr="\\Pulsar\Companies\Actuate\Logos\Others\Cisco.jpg"/>
              <p:cNvPicPr>
                <a:picLocks noChangeAspect="1" noChangeArrowheads="1"/>
              </p:cNvPicPr>
              <p:nvPr/>
            </p:nvPicPr>
            <p:blipFill>
              <a:blip r:embed="rId4" cstate="print"/>
              <a:srcRect/>
              <a:stretch>
                <a:fillRect/>
              </a:stretch>
            </p:blipFill>
            <p:spPr bwMode="auto">
              <a:xfrm>
                <a:off x="7492358" y="2806003"/>
                <a:ext cx="1137152" cy="693997"/>
              </a:xfrm>
              <a:prstGeom prst="rect">
                <a:avLst/>
              </a:prstGeom>
              <a:noFill/>
            </p:spPr>
          </p:pic>
          <p:pic>
            <p:nvPicPr>
              <p:cNvPr id="5" name="Picture 4" descr="Broadridge Access Data.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76271" y="2805214"/>
                <a:ext cx="1761163" cy="757300"/>
              </a:xfrm>
              <a:prstGeom prst="rect">
                <a:avLst/>
              </a:prstGeom>
            </p:spPr>
          </p:pic>
        </p:grpSp>
        <p:pic>
          <p:nvPicPr>
            <p:cNvPr id="8" name="Picture 7" descr="Dell SecureWorks.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4697" y="4526182"/>
              <a:ext cx="1798416" cy="673178"/>
            </a:xfrm>
            <a:prstGeom prst="rect">
              <a:avLst/>
            </a:prstGeom>
          </p:spPr>
        </p:pic>
        <p:grpSp>
          <p:nvGrpSpPr>
            <p:cNvPr id="34" name="Group 33"/>
            <p:cNvGrpSpPr/>
            <p:nvPr/>
          </p:nvGrpSpPr>
          <p:grpSpPr>
            <a:xfrm>
              <a:off x="5775462" y="3656193"/>
              <a:ext cx="2249178" cy="805396"/>
              <a:chOff x="6212023" y="3671291"/>
              <a:chExt cx="2249178" cy="805396"/>
            </a:xfrm>
          </p:grpSpPr>
          <p:pic>
            <p:nvPicPr>
              <p:cNvPr id="1031" name="Picture 7" descr="\\Pulsar\Companies\Actuate\Logos\Others\Integrated Data Services.jpg"/>
              <p:cNvPicPr>
                <a:picLocks noChangeAspect="1" noChangeArrowheads="1"/>
              </p:cNvPicPr>
              <p:nvPr/>
            </p:nvPicPr>
            <p:blipFill>
              <a:blip r:embed="rId7" cstate="print"/>
              <a:srcRect/>
              <a:stretch>
                <a:fillRect/>
              </a:stretch>
            </p:blipFill>
            <p:spPr bwMode="auto">
              <a:xfrm>
                <a:off x="7153328" y="3727891"/>
                <a:ext cx="1307873" cy="675492"/>
              </a:xfrm>
              <a:prstGeom prst="rect">
                <a:avLst/>
              </a:prstGeom>
              <a:noFill/>
            </p:spPr>
          </p:pic>
          <p:pic>
            <p:nvPicPr>
              <p:cNvPr id="9" name="Picture 8" descr="NetApp.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12023" y="3671291"/>
                <a:ext cx="713389" cy="805396"/>
              </a:xfrm>
              <a:prstGeom prst="rect">
                <a:avLst/>
              </a:prstGeom>
            </p:spPr>
          </p:pic>
        </p:grpSp>
        <p:grpSp>
          <p:nvGrpSpPr>
            <p:cNvPr id="2" name="Group 2"/>
            <p:cNvGrpSpPr>
              <a:grpSpLocks/>
            </p:cNvGrpSpPr>
            <p:nvPr/>
          </p:nvGrpSpPr>
          <p:grpSpPr bwMode="auto">
            <a:xfrm>
              <a:off x="5638264" y="2430512"/>
              <a:ext cx="2489200" cy="312738"/>
              <a:chOff x="3071813" y="3488493"/>
              <a:chExt cx="2488212" cy="312284"/>
            </a:xfrm>
          </p:grpSpPr>
          <p:pic>
            <p:nvPicPr>
              <p:cNvPr id="24" name="Picture 6" descr="\\PULSAR\Companies\Actuate\Logos\Others\Tale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071813" y="3488493"/>
                <a:ext cx="1150580" cy="31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7" descr="\\PULSAR\Companies\Actuate\Logos\Others\Oracle.gif"/>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311764" y="3561605"/>
                <a:ext cx="1248261" cy="15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1" name="Slide Number Placeholder 30"/>
          <p:cNvSpPr>
            <a:spLocks noGrp="1"/>
          </p:cNvSpPr>
          <p:nvPr>
            <p:ph type="sldNum" sz="quarter" idx="16"/>
          </p:nvPr>
        </p:nvSpPr>
        <p:spPr/>
        <p:txBody>
          <a:bodyPr/>
          <a:lstStyle/>
          <a:p>
            <a:fld id="{2FDC03B3-C813-4740-AC54-1DFF1500E310}" type="slidenum">
              <a:rPr lang="en-US" smtClean="0"/>
              <a:pPr/>
              <a:t>18</a:t>
            </a:fld>
            <a:r>
              <a:rPr lang="en-US" smtClean="0"/>
              <a:t> </a:t>
            </a:r>
            <a:endParaRPr lang="en-US"/>
          </a:p>
        </p:txBody>
      </p:sp>
      <p:sp>
        <p:nvSpPr>
          <p:cNvPr id="32" name="Footer Placeholder 31"/>
          <p:cNvSpPr>
            <a:spLocks noGrp="1"/>
          </p:cNvSpPr>
          <p:nvPr>
            <p:ph type="ftr" sz="quarter" idx="17"/>
          </p:nvPr>
        </p:nvSpPr>
        <p:spPr/>
        <p:txBody>
          <a:bodyPr/>
          <a:lstStyle/>
          <a:p>
            <a:pPr>
              <a:defRPr/>
            </a:pPr>
            <a:r>
              <a:rPr lang="en-US" smtClean="0"/>
              <a:t>Actuate Corporation © 2014</a:t>
            </a:r>
          </a:p>
        </p:txBody>
      </p:sp>
    </p:spTree>
    <p:extLst>
      <p:ext uri="{BB962C8B-B14F-4D97-AF65-F5344CB8AC3E}">
        <p14:creationId xmlns:p14="http://schemas.microsoft.com/office/powerpoint/2010/main" val="18646979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06264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lipstream\Companies\Photos\146025732 Low.jpg"/>
          <p:cNvPicPr>
            <a:picLocks noChangeAspect="1" noChangeArrowheads="1"/>
          </p:cNvPicPr>
          <p:nvPr/>
        </p:nvPicPr>
        <p:blipFill rotWithShape="1">
          <a:blip r:embed="rId3" cstate="print">
            <a:duotone>
              <a:prstClr val="black"/>
              <a:schemeClr val="accent1">
                <a:tint val="45000"/>
                <a:satMod val="400000"/>
              </a:schemeClr>
            </a:duotone>
            <a:lum bright="16000" contrast="23000"/>
            <a:extLst>
              <a:ext uri="{28A0092B-C50C-407E-A947-70E740481C1C}">
                <a14:useLocalDpi xmlns:a14="http://schemas.microsoft.com/office/drawing/2010/main"/>
              </a:ext>
            </a:extLst>
          </a:blip>
          <a:srcRect/>
          <a:stretch/>
        </p:blipFill>
        <p:spPr bwMode="auto">
          <a:xfrm>
            <a:off x="5479176" y="1574799"/>
            <a:ext cx="3117786" cy="4735513"/>
          </a:xfrm>
          <a:prstGeom prst="rect">
            <a:avLst/>
          </a:prstGeom>
          <a:noFill/>
          <a:extLst>
            <a:ext uri="{909E8E84-426E-40dd-AFC4-6F175D3DCCD1}">
              <a14:hiddenFill xmlns:a14="http://schemas.microsoft.com/office/drawing/2010/main">
                <a:solidFill>
                  <a:srgbClr val="FFFFFF"/>
                </a:solidFill>
              </a14:hiddenFill>
            </a:ext>
          </a:extLst>
        </p:spPr>
      </p:pic>
      <p:sp>
        <p:nvSpPr>
          <p:cNvPr id="26625" name="Rectangle 2"/>
          <p:cNvSpPr>
            <a:spLocks noGrp="1" noChangeArrowheads="1"/>
          </p:cNvSpPr>
          <p:nvPr>
            <p:ph type="title"/>
          </p:nvPr>
        </p:nvSpPr>
        <p:spPr/>
        <p:txBody>
          <a:bodyPr/>
          <a:lstStyle/>
          <a:p>
            <a:r>
              <a:rPr lang="en-US" smtClean="0"/>
              <a:t>Industry Trends</a:t>
            </a:r>
          </a:p>
        </p:txBody>
      </p:sp>
      <p:sp>
        <p:nvSpPr>
          <p:cNvPr id="22" name="Content Placeholder 21"/>
          <p:cNvSpPr>
            <a:spLocks noGrp="1"/>
          </p:cNvSpPr>
          <p:nvPr>
            <p:ph sz="quarter" idx="14"/>
          </p:nvPr>
        </p:nvSpPr>
        <p:spPr>
          <a:xfrm>
            <a:off x="281061" y="1733550"/>
            <a:ext cx="4843389" cy="4479925"/>
          </a:xfrm>
        </p:spPr>
        <p:txBody>
          <a:bodyPr/>
          <a:lstStyle/>
          <a:p>
            <a:pPr>
              <a:lnSpc>
                <a:spcPct val="100000"/>
              </a:lnSpc>
              <a:spcBef>
                <a:spcPts val="0"/>
              </a:spcBef>
              <a:spcAft>
                <a:spcPts val="600"/>
              </a:spcAft>
            </a:pPr>
            <a:r>
              <a:rPr lang="en-US" sz="2400" kern="0"/>
              <a:t>90% of F500 have a big data initiative</a:t>
            </a:r>
          </a:p>
          <a:p>
            <a:pPr>
              <a:lnSpc>
                <a:spcPct val="100000"/>
              </a:lnSpc>
              <a:spcBef>
                <a:spcPts val="0"/>
              </a:spcBef>
              <a:spcAft>
                <a:spcPts val="600"/>
              </a:spcAft>
            </a:pPr>
            <a:r>
              <a:rPr lang="en-US" sz="2400" kern="0"/>
              <a:t>Smart computing software = $48B market (Forrester)</a:t>
            </a:r>
          </a:p>
          <a:p>
            <a:pPr>
              <a:lnSpc>
                <a:spcPct val="100000"/>
              </a:lnSpc>
              <a:spcBef>
                <a:spcPts val="0"/>
              </a:spcBef>
              <a:spcAft>
                <a:spcPts val="600"/>
              </a:spcAft>
            </a:pPr>
            <a:r>
              <a:rPr lang="en-US" sz="2400"/>
              <a:t>2014 will be the year of data-driven marketing and sales (IDC</a:t>
            </a:r>
            <a:r>
              <a:rPr lang="en-US" sz="2400" smtClean="0"/>
              <a:t>)</a:t>
            </a:r>
          </a:p>
          <a:p>
            <a:endParaRPr lang="en-US"/>
          </a:p>
        </p:txBody>
      </p:sp>
      <p:sp>
        <p:nvSpPr>
          <p:cNvPr id="29" name="Slide Number Placeholder 28"/>
          <p:cNvSpPr>
            <a:spLocks noGrp="1"/>
          </p:cNvSpPr>
          <p:nvPr>
            <p:ph type="sldNum" sz="quarter" idx="16"/>
          </p:nvPr>
        </p:nvSpPr>
        <p:spPr/>
        <p:txBody>
          <a:bodyPr/>
          <a:lstStyle/>
          <a:p>
            <a:fld id="{2FDC03B3-C813-4740-AC54-1DFF1500E310}" type="slidenum">
              <a:rPr lang="en-US" smtClean="0"/>
              <a:pPr/>
              <a:t>2</a:t>
            </a:fld>
            <a:r>
              <a:rPr lang="en-US" smtClean="0"/>
              <a:t> </a:t>
            </a:r>
            <a:endParaRPr lang="en-US"/>
          </a:p>
        </p:txBody>
      </p:sp>
      <p:sp>
        <p:nvSpPr>
          <p:cNvPr id="30" name="Footer Placeholder 29"/>
          <p:cNvSpPr>
            <a:spLocks noGrp="1"/>
          </p:cNvSpPr>
          <p:nvPr>
            <p:ph type="ftr" sz="quarter" idx="17"/>
          </p:nvPr>
        </p:nvSpPr>
        <p:spPr/>
        <p:txBody>
          <a:bodyPr/>
          <a:lstStyle/>
          <a:p>
            <a:r>
              <a:rPr lang="en-US" smtClean="0"/>
              <a:t>Actuate Corporation © 2014</a:t>
            </a:r>
          </a:p>
        </p:txBody>
      </p:sp>
      <p:sp>
        <p:nvSpPr>
          <p:cNvPr id="16" name="TextBox 15"/>
          <p:cNvSpPr txBox="1"/>
          <p:nvPr/>
        </p:nvSpPr>
        <p:spPr>
          <a:xfrm>
            <a:off x="5482554" y="3990390"/>
            <a:ext cx="3110584" cy="2319922"/>
          </a:xfrm>
          <a:prstGeom prst="rect">
            <a:avLst/>
          </a:prstGeom>
          <a:gradFill flip="none" rotWithShape="1">
            <a:gsLst>
              <a:gs pos="0">
                <a:schemeClr val="tx1">
                  <a:alpha val="90000"/>
                </a:schemeClr>
              </a:gs>
              <a:gs pos="100000">
                <a:schemeClr val="tx1">
                  <a:alpha val="0"/>
                </a:schemeClr>
              </a:gs>
              <a:gs pos="85000">
                <a:schemeClr val="tx1">
                  <a:alpha val="20000"/>
                </a:schemeClr>
              </a:gs>
            </a:gsLst>
            <a:lin ang="16200000" scaled="0"/>
            <a:tileRect/>
          </a:gradFill>
        </p:spPr>
        <p:txBody>
          <a:bodyPr wrap="square" rtlCol="0" anchor="ctr">
            <a:noAutofit/>
          </a:bodyPr>
          <a:lstStyle/>
          <a:p>
            <a:pPr algn="ctr">
              <a:spcBef>
                <a:spcPts val="1400"/>
              </a:spcBef>
            </a:pPr>
            <a:r>
              <a:rPr lang="en-US" kern="0">
                <a:solidFill>
                  <a:schemeClr val="bg1"/>
                </a:solidFill>
                <a:latin typeface="Calibri Light"/>
                <a:cs typeface="Calibri Light"/>
              </a:rPr>
              <a:t>Self-</a:t>
            </a:r>
            <a:r>
              <a:rPr lang="en-US" kern="0" smtClean="0">
                <a:solidFill>
                  <a:schemeClr val="bg1"/>
                </a:solidFill>
                <a:latin typeface="Calibri Light"/>
                <a:cs typeface="Calibri Light"/>
              </a:rPr>
              <a:t>service, data-driven, </a:t>
            </a:r>
            <a:br>
              <a:rPr lang="en-US" kern="0" smtClean="0">
                <a:solidFill>
                  <a:schemeClr val="bg1"/>
                </a:solidFill>
                <a:latin typeface="Calibri Light"/>
                <a:cs typeface="Calibri Light"/>
              </a:rPr>
            </a:br>
            <a:r>
              <a:rPr lang="en-US" kern="0" smtClean="0">
                <a:solidFill>
                  <a:schemeClr val="bg1"/>
                </a:solidFill>
                <a:latin typeface="Calibri Light"/>
                <a:cs typeface="Calibri Light"/>
              </a:rPr>
              <a:t>customer facing apps that deliver personalized </a:t>
            </a:r>
            <a:r>
              <a:rPr lang="en-US" kern="0">
                <a:solidFill>
                  <a:schemeClr val="bg1"/>
                </a:solidFill>
                <a:latin typeface="Calibri Light"/>
                <a:cs typeface="Calibri Light"/>
              </a:rPr>
              <a:t>analytics </a:t>
            </a:r>
            <a:r>
              <a:rPr lang="en-US" kern="0" smtClean="0">
                <a:solidFill>
                  <a:schemeClr val="bg1"/>
                </a:solidFill>
                <a:latin typeface="Calibri Light"/>
                <a:cs typeface="Calibri Light"/>
              </a:rPr>
              <a:t>and insights drive the next </a:t>
            </a:r>
            <a:r>
              <a:rPr lang="en-US" kern="0">
                <a:solidFill>
                  <a:schemeClr val="bg1"/>
                </a:solidFill>
                <a:latin typeface="Calibri Light"/>
                <a:cs typeface="Calibri Light"/>
              </a:rPr>
              <a:t>wave </a:t>
            </a:r>
            <a:r>
              <a:rPr lang="en-US" kern="0" smtClean="0">
                <a:solidFill>
                  <a:schemeClr val="bg1"/>
                </a:solidFill>
                <a:latin typeface="Calibri Light"/>
                <a:cs typeface="Calibri Light"/>
              </a:rPr>
              <a:t>of </a:t>
            </a:r>
            <a:r>
              <a:rPr lang="en-US" kern="0">
                <a:solidFill>
                  <a:schemeClr val="bg1"/>
                </a:solidFill>
                <a:latin typeface="Calibri Light"/>
                <a:cs typeface="Calibri Light"/>
              </a:rPr>
              <a:t>customer </a:t>
            </a:r>
            <a:r>
              <a:rPr lang="en-US" kern="0" smtClean="0">
                <a:solidFill>
                  <a:schemeClr val="bg1"/>
                </a:solidFill>
                <a:latin typeface="Calibri Light"/>
                <a:cs typeface="Calibri Light"/>
              </a:rPr>
              <a:t>experience</a:t>
            </a:r>
            <a:endParaRPr lang="en-US" kern="0">
              <a:solidFill>
                <a:schemeClr val="bg1"/>
              </a:solidFill>
              <a:latin typeface="Calibri Light"/>
              <a:cs typeface="Calibri Light"/>
            </a:endParaRPr>
          </a:p>
        </p:txBody>
      </p:sp>
      <p:sp>
        <p:nvSpPr>
          <p:cNvPr id="6" name="TextBox 5"/>
          <p:cNvSpPr txBox="1"/>
          <p:nvPr/>
        </p:nvSpPr>
        <p:spPr>
          <a:xfrm>
            <a:off x="5475233" y="2240429"/>
            <a:ext cx="3094766" cy="850518"/>
          </a:xfrm>
          <a:prstGeom prst="rect">
            <a:avLst/>
          </a:prstGeom>
          <a:noFill/>
          <a:effectLst>
            <a:outerShdw blurRad="50800" dist="38100" dir="2700000" algn="tl" rotWithShape="0">
              <a:prstClr val="black">
                <a:alpha val="40000"/>
              </a:prstClr>
            </a:outerShdw>
          </a:effectLst>
        </p:spPr>
        <p:txBody>
          <a:bodyPr wrap="square" rtlCol="0" anchor="ctr">
            <a:noAutofit/>
          </a:bodyPr>
          <a:lstStyle/>
          <a:p>
            <a:pPr lvl="0" algn="ctr">
              <a:lnSpc>
                <a:spcPct val="80000"/>
              </a:lnSpc>
              <a:spcBef>
                <a:spcPts val="400"/>
              </a:spcBef>
            </a:pPr>
            <a:r>
              <a:rPr lang="en-US" sz="3600" b="1" kern="0" smtClean="0">
                <a:solidFill>
                  <a:schemeClr val="bg1"/>
                </a:solidFill>
                <a:effectLst>
                  <a:outerShdw blurRad="12700" dist="12700" dir="2700000">
                    <a:srgbClr val="000000">
                      <a:alpha val="25000"/>
                    </a:srgbClr>
                  </a:outerShdw>
                </a:effectLst>
                <a:latin typeface="Calibri Light"/>
                <a:cs typeface="Calibri Light"/>
              </a:rPr>
              <a:t>The Data</a:t>
            </a:r>
            <a:br>
              <a:rPr lang="en-US" sz="3600" b="1" kern="0" smtClean="0">
                <a:solidFill>
                  <a:schemeClr val="bg1"/>
                </a:solidFill>
                <a:effectLst>
                  <a:outerShdw blurRad="12700" dist="12700" dir="2700000">
                    <a:srgbClr val="000000">
                      <a:alpha val="25000"/>
                    </a:srgbClr>
                  </a:outerShdw>
                </a:effectLst>
                <a:latin typeface="Calibri Light"/>
                <a:cs typeface="Calibri Light"/>
              </a:rPr>
            </a:br>
            <a:r>
              <a:rPr lang="en-US" sz="3600" b="1" kern="0" smtClean="0">
                <a:solidFill>
                  <a:schemeClr val="bg1"/>
                </a:solidFill>
                <a:effectLst>
                  <a:outerShdw blurRad="12700" dist="12700" dir="2700000">
                    <a:srgbClr val="000000">
                      <a:alpha val="25000"/>
                    </a:srgbClr>
                  </a:outerShdw>
                </a:effectLst>
                <a:latin typeface="Calibri Light"/>
                <a:cs typeface="Calibri Light"/>
              </a:rPr>
              <a:t>Driven</a:t>
            </a:r>
            <a:br>
              <a:rPr lang="en-US" sz="3600" b="1" kern="0" smtClean="0">
                <a:solidFill>
                  <a:schemeClr val="bg1"/>
                </a:solidFill>
                <a:effectLst>
                  <a:outerShdw blurRad="12700" dist="12700" dir="2700000">
                    <a:srgbClr val="000000">
                      <a:alpha val="25000"/>
                    </a:srgbClr>
                  </a:outerShdw>
                </a:effectLst>
                <a:latin typeface="Calibri Light"/>
                <a:cs typeface="Calibri Light"/>
              </a:rPr>
            </a:br>
            <a:r>
              <a:rPr lang="en-US" sz="3600" b="1" kern="0" smtClean="0">
                <a:solidFill>
                  <a:schemeClr val="bg1"/>
                </a:solidFill>
                <a:effectLst>
                  <a:outerShdw blurRad="12700" dist="12700" dir="2700000">
                    <a:srgbClr val="000000">
                      <a:alpha val="25000"/>
                    </a:srgbClr>
                  </a:outerShdw>
                </a:effectLst>
                <a:latin typeface="Calibri Light"/>
                <a:cs typeface="Calibri Light"/>
              </a:rPr>
              <a:t>World</a:t>
            </a:r>
            <a:endParaRPr lang="en-US" sz="3600" b="1" kern="0">
              <a:solidFill>
                <a:schemeClr val="bg1"/>
              </a:solidFill>
              <a:effectLst>
                <a:outerShdw blurRad="12700" dist="12700" dir="2700000">
                  <a:srgbClr val="000000">
                    <a:alpha val="25000"/>
                  </a:srgbClr>
                </a:outerShdw>
              </a:effectLst>
              <a:latin typeface="Calibri Light"/>
              <a:cs typeface="Calibri Light"/>
            </a:endParaRPr>
          </a:p>
        </p:txBody>
      </p:sp>
    </p:spTree>
    <p:extLst>
      <p:ext uri="{BB962C8B-B14F-4D97-AF65-F5344CB8AC3E}">
        <p14:creationId xmlns:p14="http://schemas.microsoft.com/office/powerpoint/2010/main" val="334118494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74366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5216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1251" y="54975"/>
            <a:ext cx="8574188" cy="904794"/>
          </a:xfrm>
        </p:spPr>
        <p:txBody>
          <a:bodyPr/>
          <a:lstStyle/>
          <a:p>
            <a:r>
              <a:rPr lang="en-US" smtClean="0"/>
              <a:t>Repetition</a:t>
            </a:r>
            <a:endParaRPr lang="en-US"/>
          </a:p>
        </p:txBody>
      </p:sp>
      <p:pic>
        <p:nvPicPr>
          <p:cNvPr id="3" name="Picture 2" descr="Repetition.png"/>
          <p:cNvPicPr>
            <a:picLocks noChangeAspect="1"/>
          </p:cNvPicPr>
          <p:nvPr/>
        </p:nvPicPr>
        <p:blipFill rotWithShape="1">
          <a:blip r:embed="rId3" cstate="print"/>
          <a:srcRect t="9646" b="2998"/>
          <a:stretch/>
        </p:blipFill>
        <p:spPr>
          <a:xfrm>
            <a:off x="937794" y="914399"/>
            <a:ext cx="7476812" cy="51160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09550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Slipstream\Companies\Photos\146025732 Low.jpg"/>
          <p:cNvPicPr>
            <a:picLocks noChangeAspect="1" noChangeArrowheads="1"/>
          </p:cNvPicPr>
          <p:nvPr/>
        </p:nvPicPr>
        <p:blipFill rotWithShape="1">
          <a:blip r:embed="rId3" cstate="print">
            <a:duotone>
              <a:prstClr val="black"/>
              <a:schemeClr val="accent1">
                <a:tint val="45000"/>
                <a:satMod val="400000"/>
              </a:schemeClr>
            </a:duotone>
            <a:lum bright="16000" contrast="23000"/>
            <a:extLst>
              <a:ext uri="{28A0092B-C50C-407E-A947-70E740481C1C}">
                <a14:useLocalDpi xmlns:a14="http://schemas.microsoft.com/office/drawing/2010/main"/>
              </a:ext>
            </a:extLst>
          </a:blip>
          <a:srcRect/>
          <a:stretch/>
        </p:blipFill>
        <p:spPr bwMode="auto">
          <a:xfrm>
            <a:off x="5479176" y="1574799"/>
            <a:ext cx="3117786" cy="4735513"/>
          </a:xfrm>
          <a:prstGeom prst="rect">
            <a:avLst/>
          </a:prstGeom>
          <a:noFill/>
          <a:extLst>
            <a:ext uri="{909E8E84-426E-40dd-AFC4-6F175D3DCCD1}">
              <a14:hiddenFill xmlns:a14="http://schemas.microsoft.com/office/drawing/2010/main">
                <a:solidFill>
                  <a:srgbClr val="FFFFFF"/>
                </a:solidFill>
              </a14:hiddenFill>
            </a:ext>
          </a:extLst>
        </p:spPr>
      </p:pic>
      <p:sp>
        <p:nvSpPr>
          <p:cNvPr id="26625" name="Rectangle 2"/>
          <p:cNvSpPr>
            <a:spLocks noGrp="1" noChangeArrowheads="1"/>
          </p:cNvSpPr>
          <p:nvPr>
            <p:ph type="title"/>
          </p:nvPr>
        </p:nvSpPr>
        <p:spPr/>
        <p:txBody>
          <a:bodyPr/>
          <a:lstStyle/>
          <a:p>
            <a:r>
              <a:rPr lang="en-US" smtClean="0"/>
              <a:t>Recap – 5 Best Practices for Designing Open-Data Apps</a:t>
            </a:r>
          </a:p>
        </p:txBody>
      </p:sp>
      <p:sp>
        <p:nvSpPr>
          <p:cNvPr id="29" name="Slide Number Placeholder 28"/>
          <p:cNvSpPr>
            <a:spLocks noGrp="1"/>
          </p:cNvSpPr>
          <p:nvPr>
            <p:ph type="sldNum" sz="quarter" idx="16"/>
          </p:nvPr>
        </p:nvSpPr>
        <p:spPr/>
        <p:txBody>
          <a:bodyPr/>
          <a:lstStyle/>
          <a:p>
            <a:fld id="{2FDC03B3-C813-4740-AC54-1DFF1500E310}" type="slidenum">
              <a:rPr lang="en-US" smtClean="0"/>
              <a:pPr/>
              <a:t>23</a:t>
            </a:fld>
            <a:r>
              <a:rPr lang="en-US" smtClean="0"/>
              <a:t> </a:t>
            </a:r>
            <a:endParaRPr lang="en-US"/>
          </a:p>
        </p:txBody>
      </p:sp>
      <p:sp>
        <p:nvSpPr>
          <p:cNvPr id="30" name="Footer Placeholder 29"/>
          <p:cNvSpPr>
            <a:spLocks noGrp="1"/>
          </p:cNvSpPr>
          <p:nvPr>
            <p:ph type="ftr" sz="quarter" idx="17"/>
          </p:nvPr>
        </p:nvSpPr>
        <p:spPr/>
        <p:txBody>
          <a:bodyPr/>
          <a:lstStyle/>
          <a:p>
            <a:r>
              <a:rPr lang="en-US" smtClean="0"/>
              <a:t>Actuate Corporation © 2014</a:t>
            </a:r>
          </a:p>
        </p:txBody>
      </p:sp>
      <p:sp>
        <p:nvSpPr>
          <p:cNvPr id="16" name="TextBox 15"/>
          <p:cNvSpPr txBox="1"/>
          <p:nvPr/>
        </p:nvSpPr>
        <p:spPr>
          <a:xfrm>
            <a:off x="5482554" y="3990390"/>
            <a:ext cx="3110584" cy="2319922"/>
          </a:xfrm>
          <a:prstGeom prst="rect">
            <a:avLst/>
          </a:prstGeom>
          <a:gradFill flip="none" rotWithShape="1">
            <a:gsLst>
              <a:gs pos="0">
                <a:schemeClr val="tx1">
                  <a:alpha val="90000"/>
                </a:schemeClr>
              </a:gs>
              <a:gs pos="100000">
                <a:schemeClr val="tx1">
                  <a:alpha val="0"/>
                </a:schemeClr>
              </a:gs>
              <a:gs pos="85000">
                <a:schemeClr val="tx1">
                  <a:alpha val="20000"/>
                </a:schemeClr>
              </a:gs>
            </a:gsLst>
            <a:lin ang="16200000" scaled="0"/>
            <a:tileRect/>
          </a:gradFill>
        </p:spPr>
        <p:txBody>
          <a:bodyPr wrap="square" rtlCol="0" anchor="ctr">
            <a:noAutofit/>
          </a:bodyPr>
          <a:lstStyle/>
          <a:p>
            <a:pPr algn="ctr">
              <a:spcBef>
                <a:spcPts val="1400"/>
              </a:spcBef>
            </a:pPr>
            <a:r>
              <a:rPr lang="en-US" kern="0">
                <a:solidFill>
                  <a:schemeClr val="bg1"/>
                </a:solidFill>
                <a:latin typeface="Calibri Light"/>
                <a:cs typeface="Calibri Light"/>
              </a:rPr>
              <a:t>Self-</a:t>
            </a:r>
            <a:r>
              <a:rPr lang="en-US" kern="0" smtClean="0">
                <a:solidFill>
                  <a:schemeClr val="bg1"/>
                </a:solidFill>
                <a:latin typeface="Calibri Light"/>
                <a:cs typeface="Calibri Light"/>
              </a:rPr>
              <a:t>service, data-driven, </a:t>
            </a:r>
            <a:br>
              <a:rPr lang="en-US" kern="0" smtClean="0">
                <a:solidFill>
                  <a:schemeClr val="bg1"/>
                </a:solidFill>
                <a:latin typeface="Calibri Light"/>
                <a:cs typeface="Calibri Light"/>
              </a:rPr>
            </a:br>
            <a:r>
              <a:rPr lang="en-US" kern="0" smtClean="0">
                <a:solidFill>
                  <a:schemeClr val="bg1"/>
                </a:solidFill>
                <a:latin typeface="Calibri Light"/>
                <a:cs typeface="Calibri Light"/>
              </a:rPr>
              <a:t>customer facing apps that deliver personalized </a:t>
            </a:r>
            <a:r>
              <a:rPr lang="en-US" kern="0">
                <a:solidFill>
                  <a:schemeClr val="bg1"/>
                </a:solidFill>
                <a:latin typeface="Calibri Light"/>
                <a:cs typeface="Calibri Light"/>
              </a:rPr>
              <a:t>analytics </a:t>
            </a:r>
            <a:r>
              <a:rPr lang="en-US" kern="0" smtClean="0">
                <a:solidFill>
                  <a:schemeClr val="bg1"/>
                </a:solidFill>
                <a:latin typeface="Calibri Light"/>
                <a:cs typeface="Calibri Light"/>
              </a:rPr>
              <a:t>and insights drive the next </a:t>
            </a:r>
            <a:r>
              <a:rPr lang="en-US" kern="0">
                <a:solidFill>
                  <a:schemeClr val="bg1"/>
                </a:solidFill>
                <a:latin typeface="Calibri Light"/>
                <a:cs typeface="Calibri Light"/>
              </a:rPr>
              <a:t>wave </a:t>
            </a:r>
            <a:r>
              <a:rPr lang="en-US" kern="0" smtClean="0">
                <a:solidFill>
                  <a:schemeClr val="bg1"/>
                </a:solidFill>
                <a:latin typeface="Calibri Light"/>
                <a:cs typeface="Calibri Light"/>
              </a:rPr>
              <a:t>of </a:t>
            </a:r>
            <a:r>
              <a:rPr lang="en-US" kern="0">
                <a:solidFill>
                  <a:schemeClr val="bg1"/>
                </a:solidFill>
                <a:latin typeface="Calibri Light"/>
                <a:cs typeface="Calibri Light"/>
              </a:rPr>
              <a:t>customer </a:t>
            </a:r>
            <a:r>
              <a:rPr lang="en-US" kern="0" smtClean="0">
                <a:solidFill>
                  <a:schemeClr val="bg1"/>
                </a:solidFill>
                <a:latin typeface="Calibri Light"/>
                <a:cs typeface="Calibri Light"/>
              </a:rPr>
              <a:t>experience</a:t>
            </a:r>
            <a:endParaRPr lang="en-US" kern="0">
              <a:solidFill>
                <a:schemeClr val="bg1"/>
              </a:solidFill>
              <a:latin typeface="Calibri Light"/>
              <a:cs typeface="Calibri Light"/>
            </a:endParaRPr>
          </a:p>
        </p:txBody>
      </p:sp>
      <p:sp>
        <p:nvSpPr>
          <p:cNvPr id="6" name="TextBox 5"/>
          <p:cNvSpPr txBox="1"/>
          <p:nvPr/>
        </p:nvSpPr>
        <p:spPr>
          <a:xfrm>
            <a:off x="5475233" y="2240429"/>
            <a:ext cx="3094766" cy="850518"/>
          </a:xfrm>
          <a:prstGeom prst="rect">
            <a:avLst/>
          </a:prstGeom>
          <a:noFill/>
          <a:effectLst>
            <a:outerShdw blurRad="50800" dist="38100" dir="2700000" algn="tl" rotWithShape="0">
              <a:prstClr val="black">
                <a:alpha val="40000"/>
              </a:prstClr>
            </a:outerShdw>
          </a:effectLst>
        </p:spPr>
        <p:txBody>
          <a:bodyPr wrap="square" rtlCol="0" anchor="ctr">
            <a:noAutofit/>
          </a:bodyPr>
          <a:lstStyle/>
          <a:p>
            <a:pPr lvl="0" algn="ctr">
              <a:lnSpc>
                <a:spcPct val="80000"/>
              </a:lnSpc>
              <a:spcBef>
                <a:spcPts val="400"/>
              </a:spcBef>
            </a:pPr>
            <a:r>
              <a:rPr lang="en-US" sz="3600" b="1" kern="0" smtClean="0">
                <a:solidFill>
                  <a:schemeClr val="bg1"/>
                </a:solidFill>
                <a:effectLst>
                  <a:outerShdw blurRad="12700" dist="12700" dir="2700000">
                    <a:srgbClr val="000000">
                      <a:alpha val="25000"/>
                    </a:srgbClr>
                  </a:outerShdw>
                </a:effectLst>
                <a:latin typeface="Calibri Light"/>
                <a:cs typeface="Calibri Light"/>
              </a:rPr>
              <a:t>The Data</a:t>
            </a:r>
            <a:br>
              <a:rPr lang="en-US" sz="3600" b="1" kern="0" smtClean="0">
                <a:solidFill>
                  <a:schemeClr val="bg1"/>
                </a:solidFill>
                <a:effectLst>
                  <a:outerShdw blurRad="12700" dist="12700" dir="2700000">
                    <a:srgbClr val="000000">
                      <a:alpha val="25000"/>
                    </a:srgbClr>
                  </a:outerShdw>
                </a:effectLst>
                <a:latin typeface="Calibri Light"/>
                <a:cs typeface="Calibri Light"/>
              </a:rPr>
            </a:br>
            <a:r>
              <a:rPr lang="en-US" sz="3600" b="1" kern="0" smtClean="0">
                <a:solidFill>
                  <a:schemeClr val="bg1"/>
                </a:solidFill>
                <a:effectLst>
                  <a:outerShdw blurRad="12700" dist="12700" dir="2700000">
                    <a:srgbClr val="000000">
                      <a:alpha val="25000"/>
                    </a:srgbClr>
                  </a:outerShdw>
                </a:effectLst>
                <a:latin typeface="Calibri Light"/>
                <a:cs typeface="Calibri Light"/>
              </a:rPr>
              <a:t>Driven</a:t>
            </a:r>
            <a:br>
              <a:rPr lang="en-US" sz="3600" b="1" kern="0" smtClean="0">
                <a:solidFill>
                  <a:schemeClr val="bg1"/>
                </a:solidFill>
                <a:effectLst>
                  <a:outerShdw blurRad="12700" dist="12700" dir="2700000">
                    <a:srgbClr val="000000">
                      <a:alpha val="25000"/>
                    </a:srgbClr>
                  </a:outerShdw>
                </a:effectLst>
                <a:latin typeface="Calibri Light"/>
                <a:cs typeface="Calibri Light"/>
              </a:rPr>
            </a:br>
            <a:r>
              <a:rPr lang="en-US" sz="3600" b="1" kern="0" smtClean="0">
                <a:solidFill>
                  <a:schemeClr val="bg1"/>
                </a:solidFill>
                <a:effectLst>
                  <a:outerShdw blurRad="12700" dist="12700" dir="2700000">
                    <a:srgbClr val="000000">
                      <a:alpha val="25000"/>
                    </a:srgbClr>
                  </a:outerShdw>
                </a:effectLst>
                <a:latin typeface="Calibri Light"/>
                <a:cs typeface="Calibri Light"/>
              </a:rPr>
              <a:t>World</a:t>
            </a:r>
            <a:endParaRPr lang="en-US" sz="3600" b="1" kern="0">
              <a:solidFill>
                <a:schemeClr val="bg1"/>
              </a:solidFill>
              <a:effectLst>
                <a:outerShdw blurRad="12700" dist="12700" dir="2700000">
                  <a:srgbClr val="000000">
                    <a:alpha val="25000"/>
                  </a:srgbClr>
                </a:outerShdw>
              </a:effectLst>
              <a:latin typeface="Calibri Light"/>
              <a:cs typeface="Calibri Light"/>
            </a:endParaRPr>
          </a:p>
        </p:txBody>
      </p:sp>
      <p:sp>
        <p:nvSpPr>
          <p:cNvPr id="10" name="Content Placeholder 5"/>
          <p:cNvSpPr txBox="1">
            <a:spLocks/>
          </p:cNvSpPr>
          <p:nvPr/>
        </p:nvSpPr>
        <p:spPr>
          <a:xfrm>
            <a:off x="247059" y="1581813"/>
            <a:ext cx="4920364" cy="4479925"/>
          </a:xfrm>
          <a:prstGeom prst="rect">
            <a:avLst/>
          </a:prstGeom>
          <a:noFill/>
        </p:spPr>
        <p:txBody>
          <a:bodyPr vert="horz" lIns="0" tIns="0" rIns="0" bIns="0" rtlCol="0">
            <a:noAutofit/>
          </a:bodyPr>
          <a:lstStyle>
            <a:lvl1pPr marL="177800" indent="-177800" algn="l" defTabSz="914400" rtl="0" eaLnBrk="1" latinLnBrk="0" hangingPunct="1">
              <a:lnSpc>
                <a:spcPct val="95000"/>
              </a:lnSpc>
              <a:spcBef>
                <a:spcPts val="600"/>
              </a:spcBef>
              <a:spcAft>
                <a:spcPts val="400"/>
              </a:spcAft>
              <a:buClr>
                <a:schemeClr val="accent1"/>
              </a:buClr>
              <a:buFont typeface="Arial"/>
              <a:buChar char="•"/>
              <a:defRPr sz="2000" b="0" i="0" kern="1200">
                <a:solidFill>
                  <a:srgbClr val="404040"/>
                </a:solidFill>
                <a:latin typeface="Calibri Light"/>
                <a:ea typeface="+mn-ea"/>
                <a:cs typeface="Calibri Light"/>
              </a:defRPr>
            </a:lvl1pPr>
            <a:lvl2pPr marL="406400" indent="-177800" algn="l" defTabSz="914400" rtl="0" eaLnBrk="1" latinLnBrk="0" hangingPunct="1">
              <a:lnSpc>
                <a:spcPct val="90000"/>
              </a:lnSpc>
              <a:spcBef>
                <a:spcPts val="200"/>
              </a:spcBef>
              <a:spcAft>
                <a:spcPts val="400"/>
              </a:spcAft>
              <a:buClr>
                <a:schemeClr val="tx1">
                  <a:lumMod val="65000"/>
                  <a:lumOff val="35000"/>
                </a:schemeClr>
              </a:buClr>
              <a:buFont typeface="Lucida Grande"/>
              <a:buChar char="­"/>
              <a:tabLst/>
              <a:defRPr sz="1600" b="0" i="0" kern="1200">
                <a:solidFill>
                  <a:srgbClr val="404040"/>
                </a:solidFill>
                <a:latin typeface="Calibri Light"/>
                <a:ea typeface="+mn-ea"/>
                <a:cs typeface="Calibri Light"/>
              </a:defRPr>
            </a:lvl2pPr>
            <a:lvl3pPr marL="571500" indent="-114300" algn="l" defTabSz="914400" rtl="0" eaLnBrk="1" latinLnBrk="0" hangingPunct="1">
              <a:lnSpc>
                <a:spcPct val="85000"/>
              </a:lnSpc>
              <a:spcBef>
                <a:spcPts val="200"/>
              </a:spcBef>
              <a:spcAft>
                <a:spcPts val="400"/>
              </a:spcAft>
              <a:buClr>
                <a:schemeClr val="accent1">
                  <a:lumMod val="75000"/>
                </a:schemeClr>
              </a:buClr>
              <a:buFont typeface="Arial"/>
              <a:buChar char="•"/>
              <a:defRPr sz="1400" b="0" i="0" kern="1200">
                <a:solidFill>
                  <a:srgbClr val="404040"/>
                </a:solidFill>
                <a:latin typeface="Calibri Light"/>
                <a:ea typeface="+mn-ea"/>
                <a:cs typeface="Calibri Light"/>
              </a:defRPr>
            </a:lvl3pPr>
            <a:lvl4pPr marL="863600" indent="-177800" algn="l" defTabSz="914400" rtl="0" eaLnBrk="1" latinLnBrk="0" hangingPunct="1">
              <a:lnSpc>
                <a:spcPct val="85000"/>
              </a:lnSpc>
              <a:spcBef>
                <a:spcPts val="200"/>
              </a:spcBef>
              <a:spcAft>
                <a:spcPts val="400"/>
              </a:spcAft>
              <a:buClr>
                <a:schemeClr val="tx1">
                  <a:lumMod val="65000"/>
                  <a:lumOff val="35000"/>
                </a:schemeClr>
              </a:buClr>
              <a:buFont typeface="Lucida Grande"/>
              <a:buChar char="—"/>
              <a:defRPr sz="1200" b="0" i="0" kern="1200">
                <a:solidFill>
                  <a:srgbClr val="404040"/>
                </a:solidFill>
                <a:latin typeface="Calibri Light"/>
                <a:ea typeface="+mn-ea"/>
                <a:cs typeface="Calibri Light"/>
              </a:defRPr>
            </a:lvl4pPr>
            <a:lvl5pPr marL="1028700" marR="0" indent="-114300" algn="l" defTabSz="914400" rtl="0" eaLnBrk="1" fontAlgn="auto" latinLnBrk="0" hangingPunct="1">
              <a:lnSpc>
                <a:spcPct val="85000"/>
              </a:lnSpc>
              <a:spcBef>
                <a:spcPts val="200"/>
              </a:spcBef>
              <a:spcAft>
                <a:spcPts val="400"/>
              </a:spcAft>
              <a:buClr>
                <a:schemeClr val="accent1">
                  <a:lumMod val="75000"/>
                </a:schemeClr>
              </a:buClr>
              <a:buSzTx/>
              <a:buFont typeface="Arial"/>
              <a:buChar char="•"/>
              <a:tabLst/>
              <a:defRPr lang="en-US" sz="1100" b="0" i="0" kern="1200" dirty="0">
                <a:solidFill>
                  <a:srgbClr val="404040"/>
                </a:solidFill>
                <a:latin typeface="Calibri Light"/>
                <a:ea typeface="+mn-ea"/>
                <a:cs typeface="Calibri Light"/>
              </a:defRPr>
            </a:lvl5pPr>
            <a:lvl6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00000"/>
              </a:lnSpc>
              <a:spcBef>
                <a:spcPts val="0"/>
              </a:spcBef>
              <a:spcAft>
                <a:spcPts val="600"/>
              </a:spcAft>
              <a:buFont typeface="+mj-lt"/>
              <a:buAutoNum type="arabicPeriod"/>
            </a:pPr>
            <a:r>
              <a:rPr lang="en-US" sz="2600" kern="0" smtClean="0"/>
              <a:t>Map the customer journey</a:t>
            </a:r>
          </a:p>
          <a:p>
            <a:pPr marL="457200" indent="-457200">
              <a:lnSpc>
                <a:spcPct val="100000"/>
              </a:lnSpc>
              <a:spcBef>
                <a:spcPts val="0"/>
              </a:spcBef>
              <a:spcAft>
                <a:spcPts val="600"/>
              </a:spcAft>
              <a:buFont typeface="+mj-lt"/>
              <a:buAutoNum type="arabicPeriod"/>
            </a:pPr>
            <a:r>
              <a:rPr lang="en-US" sz="2600" kern="0" smtClean="0"/>
              <a:t>Focus on the last mile of big data</a:t>
            </a:r>
          </a:p>
          <a:p>
            <a:pPr marL="457200" indent="-457200">
              <a:lnSpc>
                <a:spcPct val="100000"/>
              </a:lnSpc>
              <a:spcBef>
                <a:spcPts val="0"/>
              </a:spcBef>
              <a:spcAft>
                <a:spcPts val="600"/>
              </a:spcAft>
              <a:buFont typeface="+mj-lt"/>
              <a:buAutoNum type="arabicPeriod"/>
            </a:pPr>
            <a:r>
              <a:rPr lang="en-US" sz="2600" smtClean="0"/>
              <a:t>Build to scale (foundation)</a:t>
            </a:r>
          </a:p>
          <a:p>
            <a:pPr marL="457200" indent="-457200">
              <a:lnSpc>
                <a:spcPct val="100000"/>
              </a:lnSpc>
              <a:spcBef>
                <a:spcPts val="0"/>
              </a:spcBef>
              <a:spcAft>
                <a:spcPts val="600"/>
              </a:spcAft>
              <a:buFont typeface="+mj-lt"/>
              <a:buAutoNum type="arabicPeriod"/>
            </a:pPr>
            <a:r>
              <a:rPr lang="en-US" sz="2600" smtClean="0"/>
              <a:t>Follow the crowd (think open)</a:t>
            </a:r>
          </a:p>
          <a:p>
            <a:pPr marL="457200" indent="-457200">
              <a:lnSpc>
                <a:spcPct val="100000"/>
              </a:lnSpc>
              <a:spcBef>
                <a:spcPts val="0"/>
              </a:spcBef>
              <a:spcAft>
                <a:spcPts val="600"/>
              </a:spcAft>
              <a:buFont typeface="+mj-lt"/>
              <a:buAutoNum type="arabicPeriod"/>
            </a:pPr>
            <a:r>
              <a:rPr lang="en-US" sz="2600" smtClean="0"/>
              <a:t>Start small, then think BIG</a:t>
            </a:r>
          </a:p>
        </p:txBody>
      </p:sp>
    </p:spTree>
    <p:extLst>
      <p:ext uri="{BB962C8B-B14F-4D97-AF65-F5344CB8AC3E}">
        <p14:creationId xmlns:p14="http://schemas.microsoft.com/office/powerpoint/2010/main" val="1940063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0484" y="3321649"/>
            <a:ext cx="5534527" cy="1235242"/>
          </a:xfrm>
          <a:prstGeom prst="rect">
            <a:avLst/>
          </a:prstGeom>
        </p:spPr>
        <p:txBody>
          <a:bodyPr vert="horz" wrap="square" lIns="91440" tIns="45720" rIns="91440" bIns="45720" rtlCol="0" anchor="t">
            <a:noAutofit/>
          </a:bodyPr>
          <a:lstStyle/>
          <a:p>
            <a:pPr>
              <a:lnSpc>
                <a:spcPct val="95000"/>
              </a:lnSpc>
              <a:spcBef>
                <a:spcPts val="1200"/>
              </a:spcBef>
              <a:spcAft>
                <a:spcPts val="400"/>
              </a:spcAft>
            </a:pPr>
            <a:r>
              <a:rPr lang="es-ES" sz="2400" err="1">
                <a:solidFill>
                  <a:schemeClr val="bg1"/>
                </a:solidFill>
                <a:latin typeface="Calibri Light" panose="020F0302020204030204" pitchFamily="34" charset="0"/>
              </a:rPr>
              <a:t>V</a:t>
            </a:r>
            <a:r>
              <a:rPr lang="es-ES" sz="2400" err="1" smtClean="0">
                <a:solidFill>
                  <a:schemeClr val="bg1"/>
                </a:solidFill>
                <a:latin typeface="Calibri Light" panose="020F0302020204030204" pitchFamily="34" charset="0"/>
              </a:rPr>
              <a:t>isit</a:t>
            </a:r>
            <a:r>
              <a:rPr lang="es-ES" sz="2400" smtClean="0">
                <a:solidFill>
                  <a:schemeClr val="bg1"/>
                </a:solidFill>
                <a:latin typeface="Calibri Light" panose="020F0302020204030204" pitchFamily="34" charset="0"/>
              </a:rPr>
              <a:t>  www.actuate.com</a:t>
            </a:r>
            <a:r>
              <a:rPr lang="es-ES" sz="2400" smtClean="0">
                <a:solidFill>
                  <a:schemeClr val="bg2">
                    <a:lumMod val="60000"/>
                    <a:lumOff val="40000"/>
                  </a:schemeClr>
                </a:solidFill>
                <a:latin typeface="Calibri Light" panose="020F0302020204030204" pitchFamily="34" charset="0"/>
              </a:rPr>
              <a:t> </a:t>
            </a:r>
            <a:r>
              <a:rPr lang="es-ES" sz="2400">
                <a:solidFill>
                  <a:schemeClr val="bg2">
                    <a:lumMod val="60000"/>
                    <a:lumOff val="40000"/>
                  </a:schemeClr>
                </a:solidFill>
                <a:latin typeface="Calibri Light" panose="020F0302020204030204" pitchFamily="34" charset="0"/>
              </a:rPr>
              <a:t/>
            </a:r>
            <a:br>
              <a:rPr lang="es-ES" sz="2400">
                <a:solidFill>
                  <a:schemeClr val="bg2">
                    <a:lumMod val="60000"/>
                    <a:lumOff val="40000"/>
                  </a:schemeClr>
                </a:solidFill>
                <a:latin typeface="Calibri Light" panose="020F0302020204030204" pitchFamily="34" charset="0"/>
              </a:rPr>
            </a:br>
            <a:endParaRPr kumimoji="0" lang="en-US" sz="2200" u="none" strike="noStrike" kern="1200" cap="none" spc="0" normalizeH="0" baseline="0" noProof="0" smtClean="0">
              <a:ln>
                <a:noFill/>
              </a:ln>
              <a:solidFill>
                <a:schemeClr val="tx1">
                  <a:lumMod val="75000"/>
                  <a:lumOff val="25000"/>
                </a:schemeClr>
              </a:solidFill>
              <a:effectLst/>
              <a:uLnTx/>
              <a:uFillTx/>
              <a:latin typeface="Calibri Light" panose="020F0302020204030204" pitchFamily="34" charset="0"/>
              <a:cs typeface="Calibri Ligh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kern="0"/>
              <a:t>Recognize How Data Impacts the Customer Journey</a:t>
            </a:r>
            <a:endParaRPr lang="en-US"/>
          </a:p>
        </p:txBody>
      </p:sp>
      <p:sp>
        <p:nvSpPr>
          <p:cNvPr id="17" name="Slide Number Placeholder 16"/>
          <p:cNvSpPr>
            <a:spLocks noGrp="1"/>
          </p:cNvSpPr>
          <p:nvPr>
            <p:ph type="sldNum" sz="quarter" idx="4"/>
          </p:nvPr>
        </p:nvSpPr>
        <p:spPr/>
        <p:txBody>
          <a:bodyPr/>
          <a:lstStyle/>
          <a:p>
            <a:fld id="{2FDC03B3-C813-4740-AC54-1DFF1500E310}" type="slidenum">
              <a:rPr lang="en-US" smtClean="0"/>
              <a:pPr/>
              <a:t>3</a:t>
            </a:fld>
            <a:r>
              <a:rPr lang="en-US" smtClean="0"/>
              <a:t> </a:t>
            </a:r>
            <a:endParaRPr lang="en-US"/>
          </a:p>
        </p:txBody>
      </p:sp>
      <p:sp>
        <p:nvSpPr>
          <p:cNvPr id="18" name="Footer Placeholder 17"/>
          <p:cNvSpPr>
            <a:spLocks noGrp="1"/>
          </p:cNvSpPr>
          <p:nvPr>
            <p:ph type="ftr" sz="quarter" idx="3"/>
          </p:nvPr>
        </p:nvSpPr>
        <p:spPr/>
        <p:txBody>
          <a:bodyPr/>
          <a:lstStyle/>
          <a:p>
            <a:pPr>
              <a:defRPr/>
            </a:pPr>
            <a:r>
              <a:rPr lang="en-US" smtClean="0"/>
              <a:t>Actuate Corporation © 2014</a:t>
            </a:r>
          </a:p>
        </p:txBody>
      </p:sp>
      <p:grpSp>
        <p:nvGrpSpPr>
          <p:cNvPr id="7" name="Group 6"/>
          <p:cNvGrpSpPr/>
          <p:nvPr/>
        </p:nvGrpSpPr>
        <p:grpSpPr>
          <a:xfrm>
            <a:off x="1747126" y="3262923"/>
            <a:ext cx="409575" cy="523220"/>
            <a:chOff x="4229100" y="2105995"/>
            <a:chExt cx="409575" cy="523220"/>
          </a:xfrm>
        </p:grpSpPr>
        <p:sp>
          <p:nvSpPr>
            <p:cNvPr id="8" name="Oval 7"/>
            <p:cNvSpPr/>
            <p:nvPr/>
          </p:nvSpPr>
          <p:spPr bwMode="auto">
            <a:xfrm>
              <a:off x="4229100" y="2148178"/>
              <a:ext cx="409575" cy="43088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258815" y="2105995"/>
              <a:ext cx="367408" cy="523220"/>
            </a:xfrm>
            <a:prstGeom prst="rect">
              <a:avLst/>
            </a:prstGeom>
            <a:noFill/>
          </p:spPr>
          <p:txBody>
            <a:bodyPr wrap="none" rtlCol="0">
              <a:spAutoFit/>
            </a:bodyPr>
            <a:lstStyle/>
            <a:p>
              <a:r>
                <a:rPr lang="en-US" sz="2800" b="1" smtClean="0">
                  <a:latin typeface="Calibri" panose="020F0502020204030204" pitchFamily="34" charset="0"/>
                </a:rPr>
                <a:t>1</a:t>
              </a:r>
              <a:endParaRPr lang="en-US" sz="2800" b="1">
                <a:latin typeface="Calibri" panose="020F0502020204030204" pitchFamily="34" charset="0"/>
              </a:endParaRPr>
            </a:p>
          </p:txBody>
        </p:sp>
      </p:grpSp>
    </p:spTree>
    <p:extLst>
      <p:ext uri="{BB962C8B-B14F-4D97-AF65-F5344CB8AC3E}">
        <p14:creationId xmlns:p14="http://schemas.microsoft.com/office/powerpoint/2010/main" val="40673268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80404212.jpg"/>
          <p:cNvPicPr>
            <a:picLocks noGrp="1" noChangeAspect="1"/>
          </p:cNvPicPr>
          <p:nvPr>
            <p:ph idx="1"/>
          </p:nvPr>
        </p:nvPicPr>
        <p:blipFill>
          <a:blip r:embed="rId3"/>
          <a:stretch>
            <a:fillRect/>
          </a:stretch>
        </p:blipFill>
        <p:spPr>
          <a:xfrm>
            <a:off x="0" y="0"/>
            <a:ext cx="9177618" cy="5943600"/>
          </a:xfrm>
        </p:spPr>
      </p:pic>
      <p:sp>
        <p:nvSpPr>
          <p:cNvPr id="8" name="Rectangle 6"/>
          <p:cNvSpPr txBox="1">
            <a:spLocks noChangeArrowheads="1"/>
          </p:cNvSpPr>
          <p:nvPr/>
        </p:nvSpPr>
        <p:spPr bwMode="auto">
          <a:xfrm>
            <a:off x="0" y="5507664"/>
            <a:ext cx="9144000" cy="1052623"/>
          </a:xfrm>
          <a:prstGeom prst="rect">
            <a:avLst/>
          </a:prstGeom>
          <a:solidFill>
            <a:schemeClr val="tx1">
              <a:lumMod val="75000"/>
            </a:schemeClr>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Bef>
                <a:spcPts val="0"/>
              </a:spcBef>
              <a:spcAft>
                <a:spcPts val="0"/>
              </a:spcAft>
            </a:pPr>
            <a:r>
              <a:rPr lang="en-US" sz="6000" kern="0" smtClean="0">
                <a:solidFill>
                  <a:schemeClr val="bg1"/>
                </a:solidFill>
                <a:latin typeface="Calibri Light" panose="020F0302020204030204" pitchFamily="34" charset="0"/>
              </a:rPr>
              <a:t>Today’s open data consumer</a:t>
            </a:r>
          </a:p>
        </p:txBody>
      </p:sp>
      <p:sp>
        <p:nvSpPr>
          <p:cNvPr id="10" name="Rectangle 6"/>
          <p:cNvSpPr txBox="1">
            <a:spLocks noChangeArrowheads="1"/>
          </p:cNvSpPr>
          <p:nvPr/>
        </p:nvSpPr>
        <p:spPr bwMode="auto">
          <a:xfrm>
            <a:off x="1146628" y="3774363"/>
            <a:ext cx="1524001" cy="543298"/>
          </a:xfrm>
          <a:prstGeom prst="rect">
            <a:avLst/>
          </a:prstGeom>
          <a:solidFill>
            <a:schemeClr val="tx2"/>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Bef>
                <a:spcPts val="0"/>
              </a:spcBef>
              <a:spcAft>
                <a:spcPts val="0"/>
              </a:spcAft>
            </a:pPr>
            <a:r>
              <a:rPr lang="en-US" sz="3200" kern="0" smtClean="0">
                <a:solidFill>
                  <a:schemeClr val="bg1"/>
                </a:solidFill>
                <a:latin typeface="Calibri Light" panose="020F0302020204030204" pitchFamily="34" charset="0"/>
              </a:rPr>
              <a:t> SMART</a:t>
            </a:r>
            <a:endParaRPr lang="en-US" sz="3200" b="0" kern="0">
              <a:solidFill>
                <a:schemeClr val="bg1"/>
              </a:solidFill>
              <a:latin typeface="Calibri Light" panose="020F0302020204030204" pitchFamily="34" charset="0"/>
            </a:endParaRPr>
          </a:p>
        </p:txBody>
      </p:sp>
      <p:sp>
        <p:nvSpPr>
          <p:cNvPr id="5" name="Rectangle 6"/>
          <p:cNvSpPr txBox="1">
            <a:spLocks noChangeArrowheads="1"/>
          </p:cNvSpPr>
          <p:nvPr/>
        </p:nvSpPr>
        <p:spPr bwMode="auto">
          <a:xfrm>
            <a:off x="3302702" y="4317660"/>
            <a:ext cx="2373088" cy="511516"/>
          </a:xfrm>
          <a:prstGeom prst="rect">
            <a:avLst/>
          </a:prstGeom>
          <a:solidFill>
            <a:schemeClr val="accent2"/>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Bef>
                <a:spcPts val="0"/>
              </a:spcBef>
              <a:spcAft>
                <a:spcPts val="0"/>
              </a:spcAft>
            </a:pPr>
            <a:r>
              <a:rPr lang="en-US" sz="3200" kern="0" smtClean="0">
                <a:solidFill>
                  <a:schemeClr val="bg1"/>
                </a:solidFill>
                <a:latin typeface="Calibri Light" panose="020F0302020204030204" pitchFamily="34" charset="0"/>
              </a:rPr>
              <a:t>CONNECTED</a:t>
            </a:r>
            <a:endParaRPr lang="en-US" sz="3200" b="0" kern="0">
              <a:solidFill>
                <a:schemeClr val="bg1"/>
              </a:solidFill>
              <a:latin typeface="Calibri Light" panose="020F0302020204030204" pitchFamily="34" charset="0"/>
            </a:endParaRPr>
          </a:p>
        </p:txBody>
      </p:sp>
      <p:sp>
        <p:nvSpPr>
          <p:cNvPr id="7" name="Rectangle 6"/>
          <p:cNvSpPr txBox="1">
            <a:spLocks noChangeArrowheads="1"/>
          </p:cNvSpPr>
          <p:nvPr/>
        </p:nvSpPr>
        <p:spPr bwMode="auto">
          <a:xfrm>
            <a:off x="6060416" y="3869045"/>
            <a:ext cx="2569732" cy="506670"/>
          </a:xfrm>
          <a:prstGeom prst="rect">
            <a:avLst/>
          </a:prstGeom>
          <a:solidFill>
            <a:schemeClr val="accent3"/>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Bef>
                <a:spcPts val="0"/>
              </a:spcBef>
              <a:spcAft>
                <a:spcPts val="0"/>
              </a:spcAft>
            </a:pPr>
            <a:r>
              <a:rPr lang="en-US" sz="3200" kern="0" smtClean="0">
                <a:solidFill>
                  <a:schemeClr val="bg1"/>
                </a:solidFill>
                <a:latin typeface="Calibri Light" panose="020F0302020204030204" pitchFamily="34" charset="0"/>
              </a:rPr>
              <a:t> DEMANDING</a:t>
            </a:r>
            <a:endParaRPr lang="en-US" sz="3200" b="0" kern="0">
              <a:solidFill>
                <a:schemeClr val="bg1"/>
              </a:solidFill>
              <a:latin typeface="Calibri Light" panose="020F0302020204030204" pitchFamily="34" charset="0"/>
            </a:endParaRPr>
          </a:p>
        </p:txBody>
      </p:sp>
    </p:spTree>
    <p:extLst>
      <p:ext uri="{BB962C8B-B14F-4D97-AF65-F5344CB8AC3E}">
        <p14:creationId xmlns:p14="http://schemas.microsoft.com/office/powerpoint/2010/main" val="384494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p:cNvSpPr>
          <p:nvPr/>
        </p:nvSpPr>
        <p:spPr bwMode="auto">
          <a:xfrm>
            <a:off x="0" y="0"/>
            <a:ext cx="9144000" cy="6556248"/>
          </a:xfrm>
          <a:prstGeom prst="rect">
            <a:avLst/>
          </a:prstGeom>
          <a:solidFill>
            <a:schemeClr val="bg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4023" y="0"/>
            <a:ext cx="4702307" cy="3413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6"/>
          <p:cNvSpPr txBox="1">
            <a:spLocks noChangeArrowheads="1"/>
          </p:cNvSpPr>
          <p:nvPr/>
        </p:nvSpPr>
        <p:spPr bwMode="auto">
          <a:xfrm>
            <a:off x="4253023" y="0"/>
            <a:ext cx="4753263" cy="914400"/>
          </a:xfrm>
          <a:prstGeom prst="rect">
            <a:avLst/>
          </a:prstGeom>
          <a:solidFill>
            <a:schemeClr val="accent2"/>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Aft>
                <a:spcPts val="600"/>
              </a:spcAft>
            </a:pPr>
            <a:r>
              <a:rPr lang="en-US" sz="6000" kern="0" smtClean="0">
                <a:solidFill>
                  <a:schemeClr val="bg1"/>
                </a:solidFill>
              </a:rPr>
              <a:t>Inform me</a:t>
            </a:r>
            <a:endParaRPr lang="en-US" sz="6000" b="0" kern="0">
              <a:solidFill>
                <a:schemeClr val="bg1"/>
              </a:solidFill>
            </a:endParaRPr>
          </a:p>
        </p:txBody>
      </p:sp>
      <p:pic>
        <p:nvPicPr>
          <p:cNvPr id="7" name="Content Placeholder 4"/>
          <p:cNvPicPr>
            <a:picLocks noChangeAspect="1"/>
          </p:cNvPicPr>
          <p:nvPr/>
        </p:nvPicPr>
        <p:blipFill rotWithShape="1">
          <a:blip r:embed="rId4" cstate="email">
            <a:extLst>
              <a:ext uri="{28A0092B-C50C-407E-A947-70E740481C1C}">
                <a14:useLocalDpi xmlns:a14="http://schemas.microsoft.com/office/drawing/2010/main"/>
              </a:ext>
            </a:extLst>
          </a:blip>
          <a:srcRect b="3683"/>
          <a:stretch/>
        </p:blipFill>
        <p:spPr bwMode="auto">
          <a:xfrm>
            <a:off x="4912242" y="1731350"/>
            <a:ext cx="4093535" cy="2941633"/>
          </a:xfrm>
          <a:prstGeom prst="rect">
            <a:avLst/>
          </a:prstGeom>
          <a:noFill/>
          <a:ln w="9525">
            <a:noFill/>
            <a:miter lim="800000"/>
            <a:headEnd/>
            <a:tailEnd/>
          </a:ln>
        </p:spPr>
      </p:pic>
      <p:pic>
        <p:nvPicPr>
          <p:cNvPr id="9" name="Picture 2" descr="http://www.nike.com/content/dam/one-nike/en_us/fuelband/HO13_FUELBAND_SE_VOLT_ALT_ANGLE_1_HRF1_RGB_COLOR.jpg.dimg/1600x900q80.jpe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0" y="3812183"/>
            <a:ext cx="3838353" cy="275022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txBox="1">
            <a:spLocks noChangeArrowheads="1"/>
          </p:cNvSpPr>
          <p:nvPr/>
        </p:nvSpPr>
        <p:spPr bwMode="auto">
          <a:xfrm>
            <a:off x="1052623" y="3194665"/>
            <a:ext cx="4986669" cy="914400"/>
          </a:xfrm>
          <a:prstGeom prst="rect">
            <a:avLst/>
          </a:prstGeom>
          <a:solidFill>
            <a:schemeClr val="accent2"/>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Aft>
                <a:spcPts val="600"/>
              </a:spcAft>
            </a:pPr>
            <a:r>
              <a:rPr lang="en-US" sz="6000" kern="0" smtClean="0">
                <a:solidFill>
                  <a:schemeClr val="bg1"/>
                </a:solidFill>
              </a:rPr>
              <a:t>Connect me</a:t>
            </a:r>
            <a:endParaRPr lang="en-US" sz="6000" b="0" kern="0">
              <a:solidFill>
                <a:schemeClr val="bg1"/>
              </a:solidFill>
            </a:endParaRPr>
          </a:p>
        </p:txBody>
      </p:sp>
      <p:sp>
        <p:nvSpPr>
          <p:cNvPr id="13" name="Rectangle 6"/>
          <p:cNvSpPr txBox="1">
            <a:spLocks noChangeArrowheads="1"/>
          </p:cNvSpPr>
          <p:nvPr/>
        </p:nvSpPr>
        <p:spPr bwMode="auto">
          <a:xfrm>
            <a:off x="3437860" y="5526739"/>
            <a:ext cx="4986669" cy="914400"/>
          </a:xfrm>
          <a:prstGeom prst="rect">
            <a:avLst/>
          </a:prstGeom>
          <a:solidFill>
            <a:schemeClr val="accent2"/>
          </a:solidFill>
          <a:ln w="9525">
            <a:noFill/>
            <a:miter lim="800000"/>
            <a:headEnd/>
            <a:tailEnd/>
          </a:ln>
        </p:spPr>
        <p:txBody>
          <a:bodyPr vert="horz" wrap="square" lIns="0" tIns="0" rIns="0" bIns="0" numCol="1" anchor="t" anchorCtr="0" compatLnSpc="1">
            <a:prstTxWarp prst="textNoShape">
              <a:avLst/>
            </a:prstTxWarp>
          </a:bodyPr>
          <a:lstStyle>
            <a:lvl1pPr marL="0" marR="0" indent="0" algn="ctr" defTabSz="914400" rtl="0" eaLnBrk="1" fontAlgn="base" latinLnBrk="0" hangingPunct="1">
              <a:lnSpc>
                <a:spcPct val="90000"/>
              </a:lnSpc>
              <a:spcBef>
                <a:spcPts val="800"/>
              </a:spcBef>
              <a:spcAft>
                <a:spcPct val="0"/>
              </a:spcAft>
              <a:buClrTx/>
              <a:buSzTx/>
              <a:buFontTx/>
              <a:buNone/>
              <a:tabLst/>
              <a:defRPr lang="en-US" sz="3600" b="1" baseline="0" smtClean="0">
                <a:solidFill>
                  <a:schemeClr val="bg1">
                    <a:lumMod val="85000"/>
                  </a:schemeClr>
                </a:solidFill>
                <a:effectLst/>
                <a:latin typeface="+mj-lt"/>
                <a:ea typeface="+mj-ea"/>
                <a:cs typeface="+mj-cs"/>
              </a:defRPr>
            </a:lvl1pPr>
            <a:lvl2pPr algn="l" rtl="0" eaLnBrk="1" fontAlgn="base" hangingPunct="1">
              <a:spcBef>
                <a:spcPct val="0"/>
              </a:spcBef>
              <a:spcAft>
                <a:spcPct val="0"/>
              </a:spcAft>
              <a:defRPr sz="2600" b="1">
                <a:solidFill>
                  <a:schemeClr val="bg1"/>
                </a:solidFill>
                <a:latin typeface="Arial" charset="0"/>
              </a:defRPr>
            </a:lvl2pPr>
            <a:lvl3pPr algn="l" rtl="0" eaLnBrk="1" fontAlgn="base" hangingPunct="1">
              <a:spcBef>
                <a:spcPct val="0"/>
              </a:spcBef>
              <a:spcAft>
                <a:spcPct val="0"/>
              </a:spcAft>
              <a:defRPr sz="2600" b="1">
                <a:solidFill>
                  <a:schemeClr val="bg1"/>
                </a:solidFill>
                <a:latin typeface="Arial" charset="0"/>
              </a:defRPr>
            </a:lvl3pPr>
            <a:lvl4pPr algn="l" rtl="0" eaLnBrk="1" fontAlgn="base" hangingPunct="1">
              <a:spcBef>
                <a:spcPct val="0"/>
              </a:spcBef>
              <a:spcAft>
                <a:spcPct val="0"/>
              </a:spcAft>
              <a:defRPr sz="2600" b="1">
                <a:solidFill>
                  <a:schemeClr val="bg1"/>
                </a:solidFill>
                <a:latin typeface="Arial" charset="0"/>
              </a:defRPr>
            </a:lvl4pPr>
            <a:lvl5pPr algn="l" rtl="0" eaLnBrk="1" fontAlgn="base" hangingPunct="1">
              <a:spcBef>
                <a:spcPct val="0"/>
              </a:spcBef>
              <a:spcAft>
                <a:spcPct val="0"/>
              </a:spcAft>
              <a:defRPr sz="2600" b="1">
                <a:solidFill>
                  <a:schemeClr val="bg1"/>
                </a:solidFill>
                <a:latin typeface="Arial" charset="0"/>
              </a:defRPr>
            </a:lvl5pPr>
            <a:lvl6pPr marL="457200" algn="l" rtl="0" eaLnBrk="1" fontAlgn="base" hangingPunct="1">
              <a:spcBef>
                <a:spcPct val="0"/>
              </a:spcBef>
              <a:spcAft>
                <a:spcPct val="0"/>
              </a:spcAft>
              <a:defRPr sz="2600" b="1">
                <a:solidFill>
                  <a:schemeClr val="bg1"/>
                </a:solidFill>
                <a:latin typeface="Arial" charset="0"/>
              </a:defRPr>
            </a:lvl6pPr>
            <a:lvl7pPr marL="914400" algn="l" rtl="0" eaLnBrk="1" fontAlgn="base" hangingPunct="1">
              <a:spcBef>
                <a:spcPct val="0"/>
              </a:spcBef>
              <a:spcAft>
                <a:spcPct val="0"/>
              </a:spcAft>
              <a:defRPr sz="2600" b="1">
                <a:solidFill>
                  <a:schemeClr val="bg1"/>
                </a:solidFill>
                <a:latin typeface="Arial" charset="0"/>
              </a:defRPr>
            </a:lvl7pPr>
            <a:lvl8pPr marL="1371600" algn="l" rtl="0" eaLnBrk="1" fontAlgn="base" hangingPunct="1">
              <a:spcBef>
                <a:spcPct val="0"/>
              </a:spcBef>
              <a:spcAft>
                <a:spcPct val="0"/>
              </a:spcAft>
              <a:defRPr sz="2600" b="1">
                <a:solidFill>
                  <a:schemeClr val="bg1"/>
                </a:solidFill>
                <a:latin typeface="Arial" charset="0"/>
              </a:defRPr>
            </a:lvl8pPr>
            <a:lvl9pPr marL="1828800" algn="l" rtl="0" eaLnBrk="1" fontAlgn="base" hangingPunct="1">
              <a:spcBef>
                <a:spcPct val="0"/>
              </a:spcBef>
              <a:spcAft>
                <a:spcPct val="0"/>
              </a:spcAft>
              <a:defRPr sz="2600" b="1">
                <a:solidFill>
                  <a:schemeClr val="bg1"/>
                </a:solidFill>
                <a:latin typeface="Arial" charset="0"/>
              </a:defRPr>
            </a:lvl9pPr>
          </a:lstStyle>
          <a:p>
            <a:pPr>
              <a:lnSpc>
                <a:spcPct val="100000"/>
              </a:lnSpc>
              <a:spcAft>
                <a:spcPts val="600"/>
              </a:spcAft>
            </a:pPr>
            <a:r>
              <a:rPr lang="en-US" sz="6000" kern="0" err="1" smtClean="0">
                <a:solidFill>
                  <a:schemeClr val="bg1"/>
                </a:solidFill>
              </a:rPr>
              <a:t>Motovate</a:t>
            </a:r>
            <a:r>
              <a:rPr lang="en-US" sz="6000" kern="0" smtClean="0">
                <a:solidFill>
                  <a:schemeClr val="bg1"/>
                </a:solidFill>
              </a:rPr>
              <a:t> me</a:t>
            </a:r>
            <a:endParaRPr lang="en-US" sz="6000" b="0" kern="0">
              <a:solidFill>
                <a:schemeClr val="bg1"/>
              </a:solidFill>
            </a:endParaRPr>
          </a:p>
        </p:txBody>
      </p:sp>
    </p:spTree>
    <p:extLst>
      <p:ext uri="{BB962C8B-B14F-4D97-AF65-F5344CB8AC3E}">
        <p14:creationId xmlns:p14="http://schemas.microsoft.com/office/powerpoint/2010/main" val="428769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89988" y="2905272"/>
            <a:ext cx="5335605" cy="1470025"/>
          </a:xfrm>
        </p:spPr>
        <p:txBody>
          <a:bodyPr/>
          <a:lstStyle/>
          <a:p>
            <a:r>
              <a:rPr lang="en-US" kern="0"/>
              <a:t>Focus on the “last mile” of </a:t>
            </a:r>
            <a:r>
              <a:rPr lang="en-US" kern="0" smtClean="0"/>
              <a:t>Open </a:t>
            </a:r>
            <a:r>
              <a:rPr lang="en-US" kern="0"/>
              <a:t>Data</a:t>
            </a:r>
            <a:endParaRPr lang="en-US"/>
          </a:p>
        </p:txBody>
      </p:sp>
      <p:sp>
        <p:nvSpPr>
          <p:cNvPr id="17" name="Slide Number Placeholder 16"/>
          <p:cNvSpPr>
            <a:spLocks noGrp="1"/>
          </p:cNvSpPr>
          <p:nvPr>
            <p:ph type="sldNum" sz="quarter" idx="4"/>
          </p:nvPr>
        </p:nvSpPr>
        <p:spPr/>
        <p:txBody>
          <a:bodyPr/>
          <a:lstStyle/>
          <a:p>
            <a:fld id="{2FDC03B3-C813-4740-AC54-1DFF1500E310}" type="slidenum">
              <a:rPr lang="en-US" smtClean="0"/>
              <a:pPr/>
              <a:t>6</a:t>
            </a:fld>
            <a:r>
              <a:rPr lang="en-US" smtClean="0"/>
              <a:t> </a:t>
            </a:r>
            <a:endParaRPr lang="en-US"/>
          </a:p>
        </p:txBody>
      </p:sp>
      <p:sp>
        <p:nvSpPr>
          <p:cNvPr id="18" name="Footer Placeholder 17"/>
          <p:cNvSpPr>
            <a:spLocks noGrp="1"/>
          </p:cNvSpPr>
          <p:nvPr>
            <p:ph type="ftr" sz="quarter" idx="3"/>
          </p:nvPr>
        </p:nvSpPr>
        <p:spPr/>
        <p:txBody>
          <a:bodyPr/>
          <a:lstStyle/>
          <a:p>
            <a:pPr>
              <a:defRPr/>
            </a:pPr>
            <a:r>
              <a:rPr lang="en-US" smtClean="0"/>
              <a:t>Actuate Corporation © 2014</a:t>
            </a:r>
          </a:p>
        </p:txBody>
      </p:sp>
      <p:grpSp>
        <p:nvGrpSpPr>
          <p:cNvPr id="7" name="Group 6"/>
          <p:cNvGrpSpPr/>
          <p:nvPr/>
        </p:nvGrpSpPr>
        <p:grpSpPr>
          <a:xfrm>
            <a:off x="1747126" y="3262923"/>
            <a:ext cx="409575" cy="523220"/>
            <a:chOff x="4229100" y="2105995"/>
            <a:chExt cx="409575" cy="523220"/>
          </a:xfrm>
        </p:grpSpPr>
        <p:sp>
          <p:nvSpPr>
            <p:cNvPr id="8" name="Oval 7"/>
            <p:cNvSpPr/>
            <p:nvPr/>
          </p:nvSpPr>
          <p:spPr bwMode="auto">
            <a:xfrm>
              <a:off x="4229100" y="2148178"/>
              <a:ext cx="409575" cy="43088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258815" y="2105995"/>
              <a:ext cx="367408" cy="523220"/>
            </a:xfrm>
            <a:prstGeom prst="rect">
              <a:avLst/>
            </a:prstGeom>
            <a:noFill/>
          </p:spPr>
          <p:txBody>
            <a:bodyPr wrap="none" rtlCol="0">
              <a:spAutoFit/>
            </a:bodyPr>
            <a:lstStyle/>
            <a:p>
              <a:r>
                <a:rPr lang="en-US" sz="2800" b="1" smtClean="0">
                  <a:latin typeface="Calibri" panose="020F0502020204030204" pitchFamily="34" charset="0"/>
                </a:rPr>
                <a:t>2</a:t>
              </a:r>
              <a:endParaRPr lang="en-US" sz="2800" b="1">
                <a:latin typeface="Calibri" panose="020F0502020204030204" pitchFamily="34" charset="0"/>
              </a:endParaRPr>
            </a:p>
          </p:txBody>
        </p:sp>
      </p:grpSp>
    </p:spTree>
    <p:extLst>
      <p:ext uri="{BB962C8B-B14F-4D97-AF65-F5344CB8AC3E}">
        <p14:creationId xmlns:p14="http://schemas.microsoft.com/office/powerpoint/2010/main" val="17427217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2"/>
          <p:cNvSpPr txBox="1">
            <a:spLocks/>
          </p:cNvSpPr>
          <p:nvPr/>
        </p:nvSpPr>
        <p:spPr>
          <a:xfrm>
            <a:off x="184151" y="1836088"/>
            <a:ext cx="4951375" cy="4480054"/>
          </a:xfrm>
          <a:prstGeom prst="rect">
            <a:avLst/>
          </a:prstGeom>
        </p:spPr>
        <p:txBody>
          <a:bodyPr/>
          <a:lstStyle>
            <a:lvl1pPr marL="177800" indent="-177800" algn="l" defTabSz="914400" rtl="0" eaLnBrk="1" latinLnBrk="0" hangingPunct="1">
              <a:lnSpc>
                <a:spcPct val="95000"/>
              </a:lnSpc>
              <a:spcBef>
                <a:spcPts val="600"/>
              </a:spcBef>
              <a:spcAft>
                <a:spcPts val="400"/>
              </a:spcAft>
              <a:buClr>
                <a:schemeClr val="accent1"/>
              </a:buClr>
              <a:buFont typeface="Arial"/>
              <a:buChar char="•"/>
              <a:defRPr sz="2000" b="0" i="0" kern="1200">
                <a:solidFill>
                  <a:srgbClr val="404040"/>
                </a:solidFill>
                <a:latin typeface="Calibri Light"/>
                <a:ea typeface="+mn-ea"/>
                <a:cs typeface="Calibri Light"/>
              </a:defRPr>
            </a:lvl1pPr>
            <a:lvl2pPr marL="406400" indent="-177800" algn="l" defTabSz="914400" rtl="0" eaLnBrk="1" latinLnBrk="0" hangingPunct="1">
              <a:lnSpc>
                <a:spcPct val="90000"/>
              </a:lnSpc>
              <a:spcBef>
                <a:spcPts val="200"/>
              </a:spcBef>
              <a:spcAft>
                <a:spcPts val="400"/>
              </a:spcAft>
              <a:buClr>
                <a:schemeClr val="tx1">
                  <a:lumMod val="65000"/>
                  <a:lumOff val="35000"/>
                </a:schemeClr>
              </a:buClr>
              <a:buFont typeface="Lucida Grande"/>
              <a:buChar char="­"/>
              <a:tabLst/>
              <a:defRPr sz="1600" b="0" i="0" kern="1200">
                <a:solidFill>
                  <a:srgbClr val="404040"/>
                </a:solidFill>
                <a:latin typeface="Calibri Light"/>
                <a:ea typeface="+mn-ea"/>
                <a:cs typeface="Calibri Light"/>
              </a:defRPr>
            </a:lvl2pPr>
            <a:lvl3pPr marL="571500" indent="-114300" algn="l" defTabSz="914400" rtl="0" eaLnBrk="1" latinLnBrk="0" hangingPunct="1">
              <a:lnSpc>
                <a:spcPct val="85000"/>
              </a:lnSpc>
              <a:spcBef>
                <a:spcPts val="200"/>
              </a:spcBef>
              <a:spcAft>
                <a:spcPts val="400"/>
              </a:spcAft>
              <a:buClr>
                <a:schemeClr val="accent1">
                  <a:lumMod val="75000"/>
                </a:schemeClr>
              </a:buClr>
              <a:buFont typeface="Arial"/>
              <a:buChar char="•"/>
              <a:defRPr sz="1400" b="0" i="0" kern="1200">
                <a:solidFill>
                  <a:srgbClr val="404040"/>
                </a:solidFill>
                <a:latin typeface="Calibri Light"/>
                <a:ea typeface="+mn-ea"/>
                <a:cs typeface="Calibri Light"/>
              </a:defRPr>
            </a:lvl3pPr>
            <a:lvl4pPr marL="863600" indent="-177800" algn="l" defTabSz="914400" rtl="0" eaLnBrk="1" latinLnBrk="0" hangingPunct="1">
              <a:lnSpc>
                <a:spcPct val="85000"/>
              </a:lnSpc>
              <a:spcBef>
                <a:spcPts val="200"/>
              </a:spcBef>
              <a:spcAft>
                <a:spcPts val="400"/>
              </a:spcAft>
              <a:buClr>
                <a:schemeClr val="tx1">
                  <a:lumMod val="65000"/>
                  <a:lumOff val="35000"/>
                </a:schemeClr>
              </a:buClr>
              <a:buFont typeface="Lucida Grande"/>
              <a:buChar char="—"/>
              <a:defRPr sz="1200" b="0" i="0" kern="1200">
                <a:solidFill>
                  <a:srgbClr val="404040"/>
                </a:solidFill>
                <a:latin typeface="Calibri Light"/>
                <a:ea typeface="+mn-ea"/>
                <a:cs typeface="Calibri Light"/>
              </a:defRPr>
            </a:lvl4pPr>
            <a:lvl5pPr marL="1028700" marR="0" indent="-114300" algn="l" defTabSz="914400" rtl="0" eaLnBrk="1" fontAlgn="auto" latinLnBrk="0" hangingPunct="1">
              <a:lnSpc>
                <a:spcPct val="85000"/>
              </a:lnSpc>
              <a:spcBef>
                <a:spcPts val="200"/>
              </a:spcBef>
              <a:spcAft>
                <a:spcPts val="400"/>
              </a:spcAft>
              <a:buClr>
                <a:schemeClr val="accent1">
                  <a:lumMod val="75000"/>
                </a:schemeClr>
              </a:buClr>
              <a:buSzTx/>
              <a:buFont typeface="Arial"/>
              <a:buChar char="•"/>
              <a:tabLst/>
              <a:defRPr lang="en-US" sz="1100" b="0" i="0" kern="1200" dirty="0">
                <a:solidFill>
                  <a:srgbClr val="404040"/>
                </a:solidFill>
                <a:latin typeface="Calibri Light"/>
                <a:ea typeface="+mn-ea"/>
                <a:cs typeface="Calibri Light"/>
              </a:defRPr>
            </a:lvl5pPr>
            <a:lvl6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kern="0" smtClean="0"/>
              <a:t>Taking a user-centric view means shifting beyond the three V’s of big data and adding a new V: </a:t>
            </a:r>
            <a:r>
              <a:rPr lang="en-US" sz="2400" b="1" kern="0" smtClean="0"/>
              <a:t>VALUE</a:t>
            </a:r>
          </a:p>
          <a:p>
            <a:pPr marL="234950" lvl="1" indent="-234950">
              <a:lnSpc>
                <a:spcPct val="95000"/>
              </a:lnSpc>
              <a:spcBef>
                <a:spcPts val="1200"/>
              </a:spcBef>
              <a:buClr>
                <a:schemeClr val="accent1"/>
              </a:buClr>
              <a:buFont typeface="Arial"/>
              <a:buChar char="•"/>
            </a:pPr>
            <a:r>
              <a:rPr lang="en-US" sz="2400" kern="0" smtClean="0"/>
              <a:t>“</a:t>
            </a:r>
            <a:r>
              <a:rPr lang="en-US" sz="2400" smtClean="0"/>
              <a:t>Empower users with visual elements and engaging experiences”</a:t>
            </a:r>
          </a:p>
          <a:p>
            <a:pPr marL="0" lvl="1" indent="0">
              <a:lnSpc>
                <a:spcPct val="95000"/>
              </a:lnSpc>
              <a:spcBef>
                <a:spcPts val="1200"/>
              </a:spcBef>
              <a:buClr>
                <a:schemeClr val="accent1"/>
              </a:buClr>
              <a:buNone/>
            </a:pPr>
            <a:endParaRPr lang="en-US" sz="1000" smtClean="0"/>
          </a:p>
          <a:p>
            <a:pPr marL="0" indent="0" algn="ctr">
              <a:buFont typeface="Arial"/>
              <a:buNone/>
            </a:pPr>
            <a:r>
              <a:rPr lang="en-US" b="1" smtClean="0">
                <a:solidFill>
                  <a:srgbClr val="0076FF"/>
                </a:solidFill>
              </a:rPr>
              <a:t>“make apps simple enough for (users) who aren’t data scientists to get just the information they need”</a:t>
            </a:r>
            <a:endParaRPr lang="en-US" b="1">
              <a:solidFill>
                <a:srgbClr val="0076FF"/>
              </a:solidFill>
            </a:endParaRPr>
          </a:p>
        </p:txBody>
      </p:sp>
      <p:sp>
        <p:nvSpPr>
          <p:cNvPr id="26625" name="Rectangle 2"/>
          <p:cNvSpPr>
            <a:spLocks noGrp="1" noChangeArrowheads="1"/>
          </p:cNvSpPr>
          <p:nvPr>
            <p:ph type="title"/>
          </p:nvPr>
        </p:nvSpPr>
        <p:spPr/>
        <p:txBody>
          <a:bodyPr/>
          <a:lstStyle/>
          <a:p>
            <a:r>
              <a:rPr lang="en-US" smtClean="0"/>
              <a:t>DCG Study</a:t>
            </a:r>
          </a:p>
        </p:txBody>
      </p:sp>
      <p:sp>
        <p:nvSpPr>
          <p:cNvPr id="29" name="Slide Number Placeholder 28"/>
          <p:cNvSpPr>
            <a:spLocks noGrp="1"/>
          </p:cNvSpPr>
          <p:nvPr>
            <p:ph type="sldNum" sz="quarter" idx="16"/>
          </p:nvPr>
        </p:nvSpPr>
        <p:spPr/>
        <p:txBody>
          <a:bodyPr/>
          <a:lstStyle/>
          <a:p>
            <a:fld id="{2FDC03B3-C813-4740-AC54-1DFF1500E310}" type="slidenum">
              <a:rPr lang="en-US" smtClean="0"/>
              <a:pPr/>
              <a:t>7</a:t>
            </a:fld>
            <a:r>
              <a:rPr lang="en-US" smtClean="0"/>
              <a:t> </a:t>
            </a:r>
            <a:endParaRPr lang="en-US"/>
          </a:p>
        </p:txBody>
      </p:sp>
      <p:sp>
        <p:nvSpPr>
          <p:cNvPr id="30" name="Footer Placeholder 29"/>
          <p:cNvSpPr>
            <a:spLocks noGrp="1"/>
          </p:cNvSpPr>
          <p:nvPr>
            <p:ph type="ftr" sz="quarter" idx="17"/>
          </p:nvPr>
        </p:nvSpPr>
        <p:spPr/>
        <p:txBody>
          <a:bodyPr/>
          <a:lstStyle/>
          <a:p>
            <a:r>
              <a:rPr lang="en-US" smtClean="0"/>
              <a:t>Actuate Corporation © 2014</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73991" y="1838142"/>
            <a:ext cx="2943886" cy="374951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06704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62392" y="2905272"/>
            <a:ext cx="5335605" cy="1470025"/>
          </a:xfrm>
        </p:spPr>
        <p:txBody>
          <a:bodyPr/>
          <a:lstStyle/>
          <a:p>
            <a:r>
              <a:rPr lang="en-US" kern="0"/>
              <a:t>Build to Scale (sources, formats, </a:t>
            </a:r>
            <a:r>
              <a:rPr lang="en-US" kern="0" smtClean="0"/>
              <a:t>devices)</a:t>
            </a:r>
            <a:endParaRPr lang="en-US"/>
          </a:p>
        </p:txBody>
      </p:sp>
      <p:sp>
        <p:nvSpPr>
          <p:cNvPr id="17" name="Slide Number Placeholder 16"/>
          <p:cNvSpPr>
            <a:spLocks noGrp="1"/>
          </p:cNvSpPr>
          <p:nvPr>
            <p:ph type="sldNum" sz="quarter" idx="4"/>
          </p:nvPr>
        </p:nvSpPr>
        <p:spPr/>
        <p:txBody>
          <a:bodyPr/>
          <a:lstStyle/>
          <a:p>
            <a:fld id="{2FDC03B3-C813-4740-AC54-1DFF1500E310}" type="slidenum">
              <a:rPr lang="en-US" smtClean="0"/>
              <a:pPr/>
              <a:t>8</a:t>
            </a:fld>
            <a:r>
              <a:rPr lang="en-US" smtClean="0"/>
              <a:t> </a:t>
            </a:r>
            <a:endParaRPr lang="en-US"/>
          </a:p>
        </p:txBody>
      </p:sp>
      <p:sp>
        <p:nvSpPr>
          <p:cNvPr id="18" name="Footer Placeholder 17"/>
          <p:cNvSpPr>
            <a:spLocks noGrp="1"/>
          </p:cNvSpPr>
          <p:nvPr>
            <p:ph type="ftr" sz="quarter" idx="3"/>
          </p:nvPr>
        </p:nvSpPr>
        <p:spPr/>
        <p:txBody>
          <a:bodyPr/>
          <a:lstStyle/>
          <a:p>
            <a:pPr>
              <a:defRPr/>
            </a:pPr>
            <a:r>
              <a:rPr lang="en-US" smtClean="0"/>
              <a:t>Actuate Corporation © 2014</a:t>
            </a:r>
          </a:p>
        </p:txBody>
      </p:sp>
      <p:grpSp>
        <p:nvGrpSpPr>
          <p:cNvPr id="7" name="Group 6"/>
          <p:cNvGrpSpPr/>
          <p:nvPr/>
        </p:nvGrpSpPr>
        <p:grpSpPr>
          <a:xfrm>
            <a:off x="1747126" y="3262923"/>
            <a:ext cx="409575" cy="523220"/>
            <a:chOff x="4229100" y="2105995"/>
            <a:chExt cx="409575" cy="523220"/>
          </a:xfrm>
        </p:grpSpPr>
        <p:sp>
          <p:nvSpPr>
            <p:cNvPr id="8" name="Oval 7"/>
            <p:cNvSpPr/>
            <p:nvPr/>
          </p:nvSpPr>
          <p:spPr bwMode="auto">
            <a:xfrm>
              <a:off x="4229100" y="2148178"/>
              <a:ext cx="409575" cy="430887"/>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9" name="TextBox 8"/>
            <p:cNvSpPr txBox="1"/>
            <p:nvPr/>
          </p:nvSpPr>
          <p:spPr>
            <a:xfrm>
              <a:off x="4258815" y="2105995"/>
              <a:ext cx="367408" cy="523220"/>
            </a:xfrm>
            <a:prstGeom prst="rect">
              <a:avLst/>
            </a:prstGeom>
            <a:noFill/>
          </p:spPr>
          <p:txBody>
            <a:bodyPr wrap="none" rtlCol="0">
              <a:spAutoFit/>
            </a:bodyPr>
            <a:lstStyle/>
            <a:p>
              <a:r>
                <a:rPr lang="en-US" sz="2800" b="1" smtClean="0">
                  <a:latin typeface="Calibri" panose="020F0502020204030204" pitchFamily="34" charset="0"/>
                </a:rPr>
                <a:t>3</a:t>
              </a:r>
              <a:endParaRPr lang="en-US" sz="2800" b="1">
                <a:latin typeface="Calibri" panose="020F0502020204030204" pitchFamily="34" charset="0"/>
              </a:endParaRPr>
            </a:p>
          </p:txBody>
        </p:sp>
      </p:grpSp>
    </p:spTree>
    <p:extLst>
      <p:ext uri="{BB962C8B-B14F-4D97-AF65-F5344CB8AC3E}">
        <p14:creationId xmlns:p14="http://schemas.microsoft.com/office/powerpoint/2010/main" val="282828127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764342" y="1703930"/>
            <a:ext cx="6713907" cy="4519617"/>
          </a:xfrm>
          <a:prstGeom prst="rect">
            <a:avLst/>
          </a:prstGeom>
          <a:gradFill flip="none" rotWithShape="1">
            <a:gsLst>
              <a:gs pos="0">
                <a:schemeClr val="bg1">
                  <a:lumMod val="85000"/>
                </a:schemeClr>
              </a:gs>
              <a:gs pos="100000">
                <a:schemeClr val="bg1">
                  <a:lumMod val="85000"/>
                </a:schemeClr>
              </a:gs>
              <a:gs pos="51000">
                <a:schemeClr val="bg1"/>
              </a:gs>
            </a:gsLst>
            <a:lin ang="14100000" scaled="0"/>
            <a:tileRect/>
          </a:gradFill>
          <a:ln w="15875" cap="flat" cmpd="sng" algn="ctr">
            <a:solidFill>
              <a:srgbClr val="7F7F7F"/>
            </a:solidFill>
            <a:prstDash val="solid"/>
            <a:miter lim="800000"/>
            <a:headEnd type="none" w="med" len="med"/>
            <a:tailEnd type="none" w="med" len="med"/>
          </a:ln>
          <a:effectLst/>
        </p:spPr>
        <p:txBody>
          <a:bodyPr/>
          <a:lstStyle/>
          <a:p>
            <a:endParaRPr lang="en-US"/>
          </a:p>
        </p:txBody>
      </p:sp>
      <p:cxnSp>
        <p:nvCxnSpPr>
          <p:cNvPr id="32" name="Straight Connector 31"/>
          <p:cNvCxnSpPr>
            <a:stCxn id="31" idx="2"/>
            <a:endCxn id="31" idx="0"/>
          </p:cNvCxnSpPr>
          <p:nvPr/>
        </p:nvCxnSpPr>
        <p:spPr bwMode="auto">
          <a:xfrm flipV="1">
            <a:off x="4121296" y="1703930"/>
            <a:ext cx="0" cy="4519617"/>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cxnSp>
        <p:nvCxnSpPr>
          <p:cNvPr id="11" name="Straight Connector 10"/>
          <p:cNvCxnSpPr>
            <a:stCxn id="31" idx="1"/>
            <a:endCxn id="31" idx="3"/>
          </p:cNvCxnSpPr>
          <p:nvPr/>
        </p:nvCxnSpPr>
        <p:spPr bwMode="auto">
          <a:xfrm>
            <a:off x="764342" y="3963739"/>
            <a:ext cx="6713907" cy="0"/>
          </a:xfrm>
          <a:prstGeom prst="line">
            <a:avLst/>
          </a:prstGeom>
          <a:solidFill>
            <a:schemeClr val="accent1"/>
          </a:solidFill>
          <a:ln w="15875" cap="flat" cmpd="sng" algn="ctr">
            <a:solidFill>
              <a:schemeClr val="bg1">
                <a:lumMod val="50000"/>
              </a:schemeClr>
            </a:solidFill>
            <a:prstDash val="solid"/>
            <a:round/>
            <a:headEnd type="none" w="med" len="med"/>
            <a:tailEnd type="none" w="med" len="med"/>
          </a:ln>
          <a:effectLst/>
        </p:spPr>
      </p:cxnSp>
      <p:sp>
        <p:nvSpPr>
          <p:cNvPr id="2" name="Oval 1"/>
          <p:cNvSpPr/>
          <p:nvPr/>
        </p:nvSpPr>
        <p:spPr bwMode="auto">
          <a:xfrm>
            <a:off x="4217769" y="1768756"/>
            <a:ext cx="3108960" cy="3108960"/>
          </a:xfrm>
          <a:prstGeom prst="ellipse">
            <a:avLst/>
          </a:prstGeom>
          <a:solidFill>
            <a:schemeClr val="tx2">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Arial" charset="0"/>
            </a:endParaRPr>
          </a:p>
        </p:txBody>
      </p:sp>
      <p:sp>
        <p:nvSpPr>
          <p:cNvPr id="26625" name="Rectangle 2"/>
          <p:cNvSpPr>
            <a:spLocks noGrp="1" noChangeArrowheads="1"/>
          </p:cNvSpPr>
          <p:nvPr>
            <p:ph type="title"/>
          </p:nvPr>
        </p:nvSpPr>
        <p:spPr/>
        <p:txBody>
          <a:bodyPr/>
          <a:lstStyle/>
          <a:p>
            <a:r>
              <a:rPr lang="en-US" smtClean="0"/>
              <a:t>Customer Facing Applications</a:t>
            </a:r>
            <a:endParaRPr lang="en-US"/>
          </a:p>
        </p:txBody>
      </p:sp>
      <p:sp>
        <p:nvSpPr>
          <p:cNvPr id="47" name="Text Placeholder 46"/>
          <p:cNvSpPr>
            <a:spLocks noGrp="1"/>
          </p:cNvSpPr>
          <p:nvPr>
            <p:ph type="body" idx="10"/>
          </p:nvPr>
        </p:nvSpPr>
        <p:spPr/>
        <p:txBody>
          <a:bodyPr/>
          <a:lstStyle/>
          <a:p>
            <a:r>
              <a:rPr lang="en-US"/>
              <a:t>Complexity Grows as You Add Users and Data</a:t>
            </a:r>
          </a:p>
        </p:txBody>
      </p:sp>
      <p:sp>
        <p:nvSpPr>
          <p:cNvPr id="45" name="Slide Number Placeholder 44"/>
          <p:cNvSpPr>
            <a:spLocks noGrp="1"/>
          </p:cNvSpPr>
          <p:nvPr>
            <p:ph type="sldNum" sz="quarter" idx="16"/>
          </p:nvPr>
        </p:nvSpPr>
        <p:spPr/>
        <p:txBody>
          <a:bodyPr/>
          <a:lstStyle/>
          <a:p>
            <a:fld id="{2FDC03B3-C813-4740-AC54-1DFF1500E310}" type="slidenum">
              <a:rPr lang="en-US" smtClean="0"/>
              <a:pPr/>
              <a:t>9</a:t>
            </a:fld>
            <a:r>
              <a:rPr lang="en-US" smtClean="0"/>
              <a:t> </a:t>
            </a:r>
            <a:endParaRPr lang="en-US"/>
          </a:p>
        </p:txBody>
      </p:sp>
      <p:sp>
        <p:nvSpPr>
          <p:cNvPr id="46" name="Footer Placeholder 45"/>
          <p:cNvSpPr>
            <a:spLocks noGrp="1"/>
          </p:cNvSpPr>
          <p:nvPr>
            <p:ph type="ftr" sz="quarter" idx="17"/>
          </p:nvPr>
        </p:nvSpPr>
        <p:spPr/>
        <p:txBody>
          <a:bodyPr/>
          <a:lstStyle/>
          <a:p>
            <a:pPr>
              <a:defRPr/>
            </a:pPr>
            <a:r>
              <a:rPr lang="en-US" smtClean="0"/>
              <a:t>Actuate Corporation © 2014</a:t>
            </a:r>
          </a:p>
        </p:txBody>
      </p:sp>
      <p:sp>
        <p:nvSpPr>
          <p:cNvPr id="7" name="TextBox 6"/>
          <p:cNvSpPr txBox="1"/>
          <p:nvPr/>
        </p:nvSpPr>
        <p:spPr>
          <a:xfrm>
            <a:off x="7463510" y="2417573"/>
            <a:ext cx="1528034" cy="1326517"/>
          </a:xfrm>
          <a:prstGeom prst="rect">
            <a:avLst/>
          </a:prstGeom>
          <a:noFill/>
        </p:spPr>
        <p:txBody>
          <a:bodyPr wrap="square" rtlCol="0">
            <a:spAutoFit/>
          </a:bodyPr>
          <a:lstStyle/>
          <a:p>
            <a:pPr lvl="0" algn="ctr">
              <a:lnSpc>
                <a:spcPct val="90000"/>
              </a:lnSpc>
            </a:pPr>
            <a:r>
              <a:rPr lang="en-US" sz="1600" i="1" kern="0" smtClean="0">
                <a:solidFill>
                  <a:schemeClr val="tx1">
                    <a:lumMod val="65000"/>
                    <a:lumOff val="35000"/>
                  </a:schemeClr>
                </a:solidFill>
                <a:latin typeface="Calibri Light"/>
                <a:cs typeface="Calibri Light"/>
              </a:rPr>
              <a:t>Design</a:t>
            </a:r>
          </a:p>
          <a:p>
            <a:pPr lvl="0" algn="ctr">
              <a:lnSpc>
                <a:spcPct val="90000"/>
              </a:lnSpc>
            </a:pPr>
            <a:r>
              <a:rPr lang="en-US" sz="1600" i="1" kern="0" smtClean="0">
                <a:solidFill>
                  <a:schemeClr val="tx1">
                    <a:lumMod val="65000"/>
                    <a:lumOff val="35000"/>
                  </a:schemeClr>
                </a:solidFill>
                <a:latin typeface="Calibri Light"/>
                <a:cs typeface="Calibri Light"/>
              </a:rPr>
              <a:t>Challenges</a:t>
            </a:r>
          </a:p>
          <a:p>
            <a:pPr lvl="0" algn="ctr">
              <a:lnSpc>
                <a:spcPct val="90000"/>
              </a:lnSpc>
              <a:spcBef>
                <a:spcPts val="600"/>
              </a:spcBef>
            </a:pPr>
            <a:r>
              <a:rPr lang="en-US" sz="1600" i="1" kern="0" smtClean="0">
                <a:solidFill>
                  <a:schemeClr val="tx1">
                    <a:lumMod val="65000"/>
                    <a:lumOff val="35000"/>
                  </a:schemeClr>
                </a:solidFill>
                <a:latin typeface="Calibri Light"/>
                <a:cs typeface="Calibri Light"/>
              </a:rPr>
              <a:t>Data </a:t>
            </a:r>
            <a:r>
              <a:rPr lang="en-US" sz="1600" i="1" kern="0">
                <a:solidFill>
                  <a:schemeClr val="tx1">
                    <a:lumMod val="65000"/>
                    <a:lumOff val="35000"/>
                  </a:schemeClr>
                </a:solidFill>
                <a:latin typeface="Calibri Light"/>
                <a:cs typeface="Calibri Light"/>
              </a:rPr>
              <a:t>Access</a:t>
            </a:r>
          </a:p>
          <a:p>
            <a:pPr lvl="0" algn="ctr"/>
            <a:r>
              <a:rPr lang="en-US" sz="1600" i="1" kern="0">
                <a:solidFill>
                  <a:schemeClr val="tx1">
                    <a:lumMod val="65000"/>
                    <a:lumOff val="35000"/>
                  </a:schemeClr>
                </a:solidFill>
                <a:latin typeface="Calibri Light"/>
                <a:cs typeface="Calibri Light"/>
              </a:rPr>
              <a:t>Management</a:t>
            </a:r>
          </a:p>
          <a:p>
            <a:pPr lvl="0" algn="ctr"/>
            <a:r>
              <a:rPr lang="en-US" sz="1600" i="1" kern="0" smtClean="0">
                <a:solidFill>
                  <a:schemeClr val="tx1">
                    <a:lumMod val="65000"/>
                    <a:lumOff val="35000"/>
                  </a:schemeClr>
                </a:solidFill>
                <a:latin typeface="Calibri Light"/>
                <a:cs typeface="Calibri Light"/>
              </a:rPr>
              <a:t>Delivery</a:t>
            </a:r>
            <a:endParaRPr lang="en-US" sz="1600" i="1" kern="0">
              <a:solidFill>
                <a:schemeClr val="tx1">
                  <a:lumMod val="65000"/>
                  <a:lumOff val="35000"/>
                </a:schemeClr>
              </a:solidFill>
              <a:latin typeface="Calibri Light"/>
              <a:cs typeface="Calibri Light"/>
            </a:endParaRPr>
          </a:p>
        </p:txBody>
      </p:sp>
      <p:cxnSp>
        <p:nvCxnSpPr>
          <p:cNvPr id="3" name="Straight Arrow Connector 2"/>
          <p:cNvCxnSpPr/>
          <p:nvPr/>
        </p:nvCxnSpPr>
        <p:spPr bwMode="auto">
          <a:xfrm>
            <a:off x="753768" y="6231350"/>
            <a:ext cx="6903720" cy="0"/>
          </a:xfrm>
          <a:prstGeom prst="straightConnector1">
            <a:avLst/>
          </a:prstGeom>
          <a:solidFill>
            <a:schemeClr val="accent1"/>
          </a:solidFill>
          <a:ln w="28575" cap="flat" cmpd="sng" algn="ctr">
            <a:solidFill>
              <a:schemeClr val="tx1">
                <a:lumMod val="75000"/>
                <a:lumOff val="25000"/>
              </a:schemeClr>
            </a:solidFill>
            <a:prstDash val="solid"/>
            <a:round/>
            <a:headEnd type="none" w="med" len="med"/>
            <a:tailEnd type="arrow"/>
          </a:ln>
          <a:effectLst/>
        </p:spPr>
      </p:cxnSp>
      <p:cxnSp>
        <p:nvCxnSpPr>
          <p:cNvPr id="12" name="Straight Arrow Connector 11"/>
          <p:cNvCxnSpPr/>
          <p:nvPr/>
        </p:nvCxnSpPr>
        <p:spPr bwMode="auto">
          <a:xfrm flipV="1">
            <a:off x="769446" y="1515771"/>
            <a:ext cx="0" cy="4715580"/>
          </a:xfrm>
          <a:prstGeom prst="straightConnector1">
            <a:avLst/>
          </a:prstGeom>
          <a:solidFill>
            <a:schemeClr val="accent1"/>
          </a:solidFill>
          <a:ln w="28575" cap="flat" cmpd="sng" algn="ctr">
            <a:solidFill>
              <a:schemeClr val="tx1">
                <a:lumMod val="75000"/>
                <a:lumOff val="25000"/>
              </a:schemeClr>
            </a:solidFill>
            <a:prstDash val="solid"/>
            <a:round/>
            <a:headEnd type="none" w="med" len="med"/>
            <a:tailEnd type="arrow"/>
          </a:ln>
          <a:effectLst/>
        </p:spPr>
      </p:cxnSp>
      <p:sp>
        <p:nvSpPr>
          <p:cNvPr id="6" name="TextBox 5"/>
          <p:cNvSpPr txBox="1"/>
          <p:nvPr/>
        </p:nvSpPr>
        <p:spPr>
          <a:xfrm rot="16200000">
            <a:off x="-1689581" y="3831120"/>
            <a:ext cx="4450590" cy="307777"/>
          </a:xfrm>
          <a:prstGeom prst="rect">
            <a:avLst/>
          </a:prstGeom>
          <a:noFill/>
        </p:spPr>
        <p:txBody>
          <a:bodyPr wrap="square" rtlCol="0">
            <a:spAutoFit/>
          </a:bodyPr>
          <a:lstStyle/>
          <a:p>
            <a:pPr algn="ctr"/>
            <a:r>
              <a:rPr lang="en-US" sz="1400" i="1" smtClean="0">
                <a:solidFill>
                  <a:schemeClr val="bg1">
                    <a:lumMod val="50000"/>
                  </a:schemeClr>
                </a:solidFill>
                <a:latin typeface="Calibri Light"/>
                <a:cs typeface="Calibri Light"/>
              </a:rPr>
              <a:t>Number of users</a:t>
            </a:r>
            <a:endParaRPr lang="en-US" sz="1400" i="1">
              <a:solidFill>
                <a:schemeClr val="bg1">
                  <a:lumMod val="50000"/>
                </a:schemeClr>
              </a:solidFill>
              <a:latin typeface="Calibri Light"/>
              <a:cs typeface="Calibri Light"/>
            </a:endParaRPr>
          </a:p>
        </p:txBody>
      </p:sp>
      <p:sp>
        <p:nvSpPr>
          <p:cNvPr id="15" name="TextBox 14"/>
          <p:cNvSpPr txBox="1"/>
          <p:nvPr/>
        </p:nvSpPr>
        <p:spPr>
          <a:xfrm>
            <a:off x="825500" y="6237307"/>
            <a:ext cx="6654799" cy="315893"/>
          </a:xfrm>
          <a:prstGeom prst="rect">
            <a:avLst/>
          </a:prstGeom>
          <a:noFill/>
        </p:spPr>
        <p:txBody>
          <a:bodyPr wrap="square" rtlCol="0">
            <a:spAutoFit/>
          </a:bodyPr>
          <a:lstStyle/>
          <a:p>
            <a:pPr algn="ctr"/>
            <a:r>
              <a:rPr lang="en-US" sz="1400" i="1" smtClean="0">
                <a:solidFill>
                  <a:schemeClr val="tx1">
                    <a:lumMod val="65000"/>
                    <a:lumOff val="35000"/>
                  </a:schemeClr>
                </a:solidFill>
                <a:latin typeface="Calibri Light"/>
                <a:cs typeface="Calibri Light"/>
              </a:rPr>
              <a:t>Volume of personalized data per user</a:t>
            </a:r>
            <a:endParaRPr lang="en-US" sz="1400" i="1">
              <a:solidFill>
                <a:schemeClr val="tx1">
                  <a:lumMod val="65000"/>
                  <a:lumOff val="35000"/>
                </a:schemeClr>
              </a:solidFill>
              <a:latin typeface="Calibri Light"/>
              <a:cs typeface="Calibri Light"/>
            </a:endParaRPr>
          </a:p>
        </p:txBody>
      </p:sp>
      <p:sp>
        <p:nvSpPr>
          <p:cNvPr id="8" name="TextBox 7"/>
          <p:cNvSpPr txBox="1"/>
          <p:nvPr/>
        </p:nvSpPr>
        <p:spPr>
          <a:xfrm>
            <a:off x="5726049" y="2135017"/>
            <a:ext cx="1417117" cy="584775"/>
          </a:xfrm>
          <a:prstGeom prst="rect">
            <a:avLst/>
          </a:prstGeom>
          <a:noFill/>
        </p:spPr>
        <p:txBody>
          <a:bodyPr wrap="square" rtlCol="0">
            <a:spAutoFit/>
          </a:bodyPr>
          <a:lstStyle/>
          <a:p>
            <a:pPr algn="ctr"/>
            <a:r>
              <a:rPr lang="en-US" sz="1600" b="1" smtClean="0">
                <a:latin typeface="Calibri Light"/>
                <a:cs typeface="Calibri Light"/>
              </a:rPr>
              <a:t>Asset Management</a:t>
            </a:r>
            <a:endParaRPr lang="en-US" sz="1600" b="1">
              <a:latin typeface="Calibri Light"/>
              <a:cs typeface="Calibri Light"/>
            </a:endParaRPr>
          </a:p>
        </p:txBody>
      </p:sp>
      <p:sp>
        <p:nvSpPr>
          <p:cNvPr id="23" name="TextBox 22"/>
          <p:cNvSpPr txBox="1"/>
          <p:nvPr/>
        </p:nvSpPr>
        <p:spPr>
          <a:xfrm>
            <a:off x="2347195" y="1965741"/>
            <a:ext cx="2003786" cy="584775"/>
          </a:xfrm>
          <a:prstGeom prst="rect">
            <a:avLst/>
          </a:prstGeom>
          <a:noFill/>
        </p:spPr>
        <p:txBody>
          <a:bodyPr wrap="square" rtlCol="0">
            <a:spAutoFit/>
          </a:bodyPr>
          <a:lstStyle/>
          <a:p>
            <a:pPr algn="ctr"/>
            <a:r>
              <a:rPr lang="en-US" sz="1600" b="1" smtClean="0">
                <a:latin typeface="Calibri Light"/>
                <a:cs typeface="Calibri Light"/>
              </a:rPr>
              <a:t>Online</a:t>
            </a:r>
          </a:p>
          <a:p>
            <a:pPr algn="ctr"/>
            <a:r>
              <a:rPr lang="en-US" sz="1600" b="1" smtClean="0">
                <a:latin typeface="Calibri Light"/>
                <a:cs typeface="Calibri Light"/>
              </a:rPr>
              <a:t>Commerce</a:t>
            </a:r>
            <a:endParaRPr lang="en-US" sz="1600" b="1">
              <a:latin typeface="Calibri Light"/>
              <a:cs typeface="Calibri Light"/>
            </a:endParaRPr>
          </a:p>
        </p:txBody>
      </p:sp>
      <p:sp>
        <p:nvSpPr>
          <p:cNvPr id="24" name="TextBox 23"/>
          <p:cNvSpPr txBox="1"/>
          <p:nvPr/>
        </p:nvSpPr>
        <p:spPr>
          <a:xfrm>
            <a:off x="1005939" y="2533846"/>
            <a:ext cx="2003786" cy="584775"/>
          </a:xfrm>
          <a:prstGeom prst="rect">
            <a:avLst/>
          </a:prstGeom>
          <a:noFill/>
        </p:spPr>
        <p:txBody>
          <a:bodyPr wrap="square" rtlCol="0">
            <a:spAutoFit/>
          </a:bodyPr>
          <a:lstStyle/>
          <a:p>
            <a:pPr algn="ctr"/>
            <a:r>
              <a:rPr lang="en-US" sz="1600" b="1" smtClean="0">
                <a:latin typeface="Calibri Light"/>
                <a:cs typeface="Calibri Light"/>
              </a:rPr>
              <a:t>Information</a:t>
            </a:r>
          </a:p>
          <a:p>
            <a:pPr algn="ctr"/>
            <a:r>
              <a:rPr lang="en-US" sz="1600" b="1" smtClean="0">
                <a:latin typeface="Calibri Light"/>
                <a:cs typeface="Calibri Light"/>
              </a:rPr>
              <a:t>Portal</a:t>
            </a:r>
            <a:endParaRPr lang="en-US" sz="1600" b="1">
              <a:latin typeface="Calibri Light"/>
              <a:cs typeface="Calibri Light"/>
            </a:endParaRPr>
          </a:p>
        </p:txBody>
      </p:sp>
      <p:sp>
        <p:nvSpPr>
          <p:cNvPr id="25" name="TextBox 24"/>
          <p:cNvSpPr txBox="1"/>
          <p:nvPr/>
        </p:nvSpPr>
        <p:spPr>
          <a:xfrm>
            <a:off x="1539340" y="4526084"/>
            <a:ext cx="1550396" cy="338554"/>
          </a:xfrm>
          <a:prstGeom prst="rect">
            <a:avLst/>
          </a:prstGeom>
          <a:noFill/>
        </p:spPr>
        <p:txBody>
          <a:bodyPr wrap="square" rtlCol="0">
            <a:spAutoFit/>
          </a:bodyPr>
          <a:lstStyle/>
          <a:p>
            <a:pPr algn="ctr"/>
            <a:r>
              <a:rPr lang="en-US" sz="1600" b="1" smtClean="0">
                <a:latin typeface="Calibri Light"/>
                <a:cs typeface="Calibri Light"/>
              </a:rPr>
              <a:t>Product Support</a:t>
            </a:r>
            <a:endParaRPr lang="en-US" sz="1600" b="1">
              <a:latin typeface="Calibri Light"/>
              <a:cs typeface="Calibri Light"/>
            </a:endParaRPr>
          </a:p>
        </p:txBody>
      </p:sp>
      <p:sp>
        <p:nvSpPr>
          <p:cNvPr id="26" name="TextBox 25"/>
          <p:cNvSpPr txBox="1"/>
          <p:nvPr/>
        </p:nvSpPr>
        <p:spPr>
          <a:xfrm>
            <a:off x="4099521" y="3260439"/>
            <a:ext cx="2003786" cy="584775"/>
          </a:xfrm>
          <a:prstGeom prst="rect">
            <a:avLst/>
          </a:prstGeom>
          <a:noFill/>
        </p:spPr>
        <p:txBody>
          <a:bodyPr wrap="square" rtlCol="0">
            <a:spAutoFit/>
          </a:bodyPr>
          <a:lstStyle/>
          <a:p>
            <a:pPr algn="ctr"/>
            <a:r>
              <a:rPr lang="en-US" sz="1600" b="1" smtClean="0">
                <a:latin typeface="Calibri Light"/>
                <a:cs typeface="Calibri Light"/>
              </a:rPr>
              <a:t>Merchant</a:t>
            </a:r>
          </a:p>
          <a:p>
            <a:pPr algn="ctr"/>
            <a:r>
              <a:rPr lang="en-US" sz="1600" b="1" smtClean="0">
                <a:latin typeface="Calibri Light"/>
                <a:cs typeface="Calibri Light"/>
              </a:rPr>
              <a:t>Reporting</a:t>
            </a:r>
            <a:endParaRPr lang="en-US" sz="1600" b="1">
              <a:latin typeface="Calibri Light"/>
              <a:cs typeface="Calibri Light"/>
            </a:endParaRPr>
          </a:p>
        </p:txBody>
      </p:sp>
      <p:sp>
        <p:nvSpPr>
          <p:cNvPr id="27" name="TextBox 26"/>
          <p:cNvSpPr txBox="1"/>
          <p:nvPr/>
        </p:nvSpPr>
        <p:spPr>
          <a:xfrm>
            <a:off x="3349088" y="2612072"/>
            <a:ext cx="2003786" cy="584775"/>
          </a:xfrm>
          <a:prstGeom prst="rect">
            <a:avLst/>
          </a:prstGeom>
          <a:noFill/>
        </p:spPr>
        <p:txBody>
          <a:bodyPr wrap="square" rtlCol="0">
            <a:spAutoFit/>
          </a:bodyPr>
          <a:lstStyle/>
          <a:p>
            <a:pPr algn="ctr"/>
            <a:r>
              <a:rPr lang="en-US" sz="1600" b="1" smtClean="0">
                <a:latin typeface="Calibri Light"/>
                <a:cs typeface="Calibri Light"/>
              </a:rPr>
              <a:t>Government</a:t>
            </a:r>
          </a:p>
          <a:p>
            <a:pPr algn="ctr"/>
            <a:r>
              <a:rPr lang="en-US" sz="1600" b="1" smtClean="0">
                <a:latin typeface="Calibri Light"/>
                <a:cs typeface="Calibri Light"/>
              </a:rPr>
              <a:t>Portal</a:t>
            </a:r>
            <a:endParaRPr lang="en-US" sz="1600" b="1">
              <a:latin typeface="Calibri Light"/>
              <a:cs typeface="Calibri Light"/>
            </a:endParaRPr>
          </a:p>
        </p:txBody>
      </p:sp>
      <p:sp>
        <p:nvSpPr>
          <p:cNvPr id="28" name="TextBox 27"/>
          <p:cNvSpPr txBox="1"/>
          <p:nvPr/>
        </p:nvSpPr>
        <p:spPr>
          <a:xfrm>
            <a:off x="5288243" y="2857012"/>
            <a:ext cx="2003786" cy="584775"/>
          </a:xfrm>
          <a:prstGeom prst="rect">
            <a:avLst/>
          </a:prstGeom>
          <a:noFill/>
        </p:spPr>
        <p:txBody>
          <a:bodyPr wrap="square" rtlCol="0">
            <a:spAutoFit/>
          </a:bodyPr>
          <a:lstStyle/>
          <a:p>
            <a:pPr algn="ctr"/>
            <a:r>
              <a:rPr lang="en-US" sz="1600" b="1" smtClean="0">
                <a:latin typeface="Calibri Light"/>
                <a:cs typeface="Calibri Light"/>
              </a:rPr>
              <a:t>Treasury</a:t>
            </a:r>
          </a:p>
          <a:p>
            <a:pPr algn="ctr"/>
            <a:r>
              <a:rPr lang="en-US" sz="1600" b="1" smtClean="0">
                <a:latin typeface="Calibri Light"/>
                <a:cs typeface="Calibri Light"/>
              </a:rPr>
              <a:t>Services</a:t>
            </a:r>
            <a:endParaRPr lang="en-US" sz="1600" b="1">
              <a:latin typeface="Calibri Light"/>
              <a:cs typeface="Calibri Light"/>
            </a:endParaRPr>
          </a:p>
        </p:txBody>
      </p:sp>
      <p:sp>
        <p:nvSpPr>
          <p:cNvPr id="29" name="TextBox 28"/>
          <p:cNvSpPr txBox="1"/>
          <p:nvPr/>
        </p:nvSpPr>
        <p:spPr>
          <a:xfrm>
            <a:off x="5443870" y="3542645"/>
            <a:ext cx="1552354" cy="830997"/>
          </a:xfrm>
          <a:prstGeom prst="rect">
            <a:avLst/>
          </a:prstGeom>
          <a:noFill/>
        </p:spPr>
        <p:txBody>
          <a:bodyPr wrap="square" rtlCol="0">
            <a:spAutoFit/>
          </a:bodyPr>
          <a:lstStyle/>
          <a:p>
            <a:pPr algn="ctr"/>
            <a:r>
              <a:rPr lang="en-US" sz="1600" b="1" smtClean="0">
                <a:latin typeface="Calibri Light"/>
                <a:cs typeface="Calibri Light"/>
              </a:rPr>
              <a:t>Sales</a:t>
            </a:r>
          </a:p>
          <a:p>
            <a:pPr algn="ctr"/>
            <a:r>
              <a:rPr lang="en-US" sz="1600" b="1" smtClean="0">
                <a:latin typeface="Calibri Light"/>
                <a:cs typeface="Calibri Light"/>
              </a:rPr>
              <a:t>Enablement Portal</a:t>
            </a:r>
            <a:endParaRPr lang="en-US" sz="1600" b="1">
              <a:latin typeface="Calibri Light"/>
              <a:cs typeface="Calibri Light"/>
            </a:endParaRPr>
          </a:p>
        </p:txBody>
      </p:sp>
      <p:sp>
        <p:nvSpPr>
          <p:cNvPr id="30" name="TextBox 29"/>
          <p:cNvSpPr txBox="1"/>
          <p:nvPr/>
        </p:nvSpPr>
        <p:spPr>
          <a:xfrm>
            <a:off x="4742792" y="2258128"/>
            <a:ext cx="1132120" cy="338554"/>
          </a:xfrm>
          <a:prstGeom prst="rect">
            <a:avLst/>
          </a:prstGeom>
          <a:noFill/>
        </p:spPr>
        <p:txBody>
          <a:bodyPr wrap="square" rtlCol="0">
            <a:spAutoFit/>
          </a:bodyPr>
          <a:lstStyle/>
          <a:p>
            <a:pPr algn="ctr"/>
            <a:r>
              <a:rPr lang="en-US" sz="1600" b="1" smtClean="0">
                <a:latin typeface="Calibri Light"/>
                <a:cs typeface="Calibri Light"/>
              </a:rPr>
              <a:t>HR Portal</a:t>
            </a:r>
            <a:endParaRPr lang="en-US" sz="1600" b="1">
              <a:latin typeface="Calibri Light"/>
              <a:cs typeface="Calibri Light"/>
            </a:endParaRPr>
          </a:p>
        </p:txBody>
      </p:sp>
      <p:sp>
        <p:nvSpPr>
          <p:cNvPr id="19" name="Left Bracket 18"/>
          <p:cNvSpPr/>
          <p:nvPr/>
        </p:nvSpPr>
        <p:spPr bwMode="auto">
          <a:xfrm>
            <a:off x="7571966" y="2360433"/>
            <a:ext cx="278267" cy="1484781"/>
          </a:xfrm>
          <a:prstGeom prst="leftBracket">
            <a:avLst/>
          </a:prstGeom>
          <a:noFill/>
          <a:ln w="9525" cap="flat" cmpd="sng" algn="ctr">
            <a:solidFill>
              <a:srgbClr val="9999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lumMod val="75000"/>
                  <a:lumOff val="25000"/>
                </a:schemeClr>
              </a:solidFill>
              <a:effectLst/>
              <a:latin typeface="Arial" charset="0"/>
            </a:endParaRPr>
          </a:p>
        </p:txBody>
      </p:sp>
    </p:spTree>
    <p:extLst>
      <p:ext uri="{BB962C8B-B14F-4D97-AF65-F5344CB8AC3E}">
        <p14:creationId xmlns:p14="http://schemas.microsoft.com/office/powerpoint/2010/main" val="3849924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Actuate Light">
  <a:themeElements>
    <a:clrScheme name="Custom 20">
      <a:dk1>
        <a:sysClr val="windowText" lastClr="000000"/>
      </a:dk1>
      <a:lt1>
        <a:sysClr val="window" lastClr="FFFFFF"/>
      </a:lt1>
      <a:dk2>
        <a:srgbClr val="115694"/>
      </a:dk2>
      <a:lt2>
        <a:srgbClr val="9EA2A2"/>
      </a:lt2>
      <a:accent1>
        <a:srgbClr val="0076FF"/>
      </a:accent1>
      <a:accent2>
        <a:srgbClr val="6DC800"/>
      </a:accent2>
      <a:accent3>
        <a:srgbClr val="FFC70F"/>
      </a:accent3>
      <a:accent4>
        <a:srgbClr val="FF813A"/>
      </a:accent4>
      <a:accent5>
        <a:srgbClr val="19006B"/>
      </a:accent5>
      <a:accent6>
        <a:srgbClr val="E14E3E"/>
      </a:accent6>
      <a:hlink>
        <a:srgbClr val="0086F0"/>
      </a:hlink>
      <a:folHlink>
        <a:srgbClr val="9EA2A2"/>
      </a:folHlink>
    </a:clrScheme>
    <a:fontScheme name="NetApp_Template">
      <a:majorFont>
        <a:latin typeface="Arial"/>
        <a:ea typeface=""/>
        <a:cs typeface=""/>
      </a:majorFont>
      <a:minorFont>
        <a:latin typeface="Arial"/>
        <a:ea typeface=""/>
        <a:cs typeface=""/>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6350" cap="flat" cmpd="sng" algn="ctr">
          <a:gradFill flip="none" rotWithShape="1">
            <a:gsLst>
              <a:gs pos="0">
                <a:schemeClr val="bg1">
                  <a:alpha val="75000"/>
                </a:schemeClr>
              </a:gs>
              <a:gs pos="65000">
                <a:schemeClr val="bg1">
                  <a:alpha val="0"/>
                </a:schemeClr>
              </a:gs>
            </a:gsLst>
            <a:lin ang="3900000" scaled="0"/>
            <a:tileRect/>
          </a:gradFill>
          <a:prstDash val="solid"/>
          <a:miter lim="800000"/>
          <a:headEnd type="none" w="med" len="med"/>
          <a:tailEnd type="none" w="med" len="med"/>
        </a:ln>
        <a:effectLst/>
      </a:spPr>
      <a:bodyPr lIns="91440" tIns="91440" rIns="91440" bIns="91440" rtlCol="0" anchor="ctr"/>
      <a:lstStyle>
        <a:defPPr algn="ctr">
          <a:lnSpc>
            <a:spcPct val="95000"/>
          </a:lnSpc>
          <a:defRPr sz="1400" dirty="0" err="1" smtClean="0"/>
        </a:defPPr>
      </a:lstStyle>
      <a:style>
        <a:lnRef idx="1">
          <a:schemeClr val="accent2"/>
        </a:lnRef>
        <a:fillRef idx="3">
          <a:schemeClr val="accent2"/>
        </a:fillRef>
        <a:effectRef idx="2">
          <a:schemeClr val="accent2"/>
        </a:effectRef>
        <a:fontRef idx="minor">
          <a:schemeClr val="lt1"/>
        </a:fontRef>
      </a:style>
    </a:spDef>
    <a:lnDef>
      <a:spPr>
        <a:ln w="9525" cap="flat" cmpd="sng" algn="ctr">
          <a:solidFill>
            <a:schemeClr val="tx1">
              <a:lumMod val="75000"/>
              <a:lumOff val="25000"/>
            </a:schemeClr>
          </a:solidFill>
          <a:prstDash val="solid"/>
          <a:round/>
          <a:headEnd type="none" w="med" len="med"/>
          <a:tailEnd type="none" w="med" len="med"/>
        </a:ln>
      </a:spPr>
      <a:bodyPr/>
      <a:lstStyle/>
      <a:style>
        <a:lnRef idx="2">
          <a:schemeClr val="accent1"/>
        </a:lnRef>
        <a:fillRef idx="0">
          <a:schemeClr val="accent1"/>
        </a:fillRef>
        <a:effectRef idx="1">
          <a:schemeClr val="accent1"/>
        </a:effectRef>
        <a:fontRef idx="minor">
          <a:schemeClr val="tx1"/>
        </a:fontRef>
      </a:style>
    </a:lnDef>
    <a:txDef>
      <a:spPr/>
      <a:bodyPr vert="horz" wrap="none" lIns="91440" tIns="45720" rIns="91440" bIns="45720" rtlCol="0" anchor="t">
        <a:noAutofit/>
      </a:bodyPr>
      <a:lstStyle>
        <a:defPPr marL="0" marR="0" indent="0" algn="l" defTabSz="914400" rtl="0" eaLnBrk="1" fontAlgn="auto" latinLnBrk="0" hangingPunct="1">
          <a:lnSpc>
            <a:spcPct val="95000"/>
          </a:lnSpc>
          <a:spcBef>
            <a:spcPts val="1200"/>
          </a:spcBef>
          <a:spcAft>
            <a:spcPts val="400"/>
          </a:spcAft>
          <a:buClrTx/>
          <a:buSzTx/>
          <a:buFontTx/>
          <a:buNone/>
          <a:tabLst/>
          <a:defRPr kumimoji="0" sz="2200" u="none" strike="noStrike" kern="1200" cap="none" spc="0" normalizeH="0" baseline="0" noProof="0" dirty="0" smtClean="0">
            <a:ln>
              <a:noFill/>
            </a:ln>
            <a:solidFill>
              <a:schemeClr val="tx1">
                <a:lumMod val="75000"/>
                <a:lumOff val="25000"/>
              </a:schemeClr>
            </a:solidFill>
            <a:effectLst/>
            <a:uLnTx/>
            <a:uFillTx/>
            <a:latin typeface="Calibri Light"/>
            <a:cs typeface="Calibri Light"/>
          </a:defRPr>
        </a:defPPr>
      </a:lstStyle>
    </a:txDef>
  </a:objectDefaults>
  <a:extraClrSchemeLst/>
  <a:custClrLst>
    <a:custClr name="Custom Color 1">
      <a:srgbClr val="00C6A5"/>
    </a:custClr>
    <a:custClr name="Custom Color 2">
      <a:srgbClr val="ECECEC"/>
    </a:custClr>
    <a:custClr name="Custom Color 3">
      <a:srgbClr val="C8C9C7"/>
    </a:custClr>
    <a:custClr name="Custom Color 4">
      <a:srgbClr val="9EA2A2"/>
    </a:custClr>
    <a:custClr name="Custom Color 5">
      <a:srgbClr val="5B6770"/>
    </a:custClr>
    <a:custClr name="Custom Color 6">
      <a:srgbClr val="C8102E"/>
    </a:custClr>
  </a:custClrLst>
</a:theme>
</file>

<file path=ppt/theme/theme2.xml><?xml version="1.0" encoding="utf-8"?>
<a:theme xmlns:a="http://schemas.openxmlformats.org/drawingml/2006/main" name="Office Theme">
  <a:themeElements>
    <a:clrScheme name="NetApp_Template_ALL">
      <a:dk1>
        <a:sysClr val="windowText" lastClr="000000"/>
      </a:dk1>
      <a:lt1>
        <a:sysClr val="window" lastClr="FFFFFF"/>
      </a:lt1>
      <a:dk2>
        <a:srgbClr val="8DC63F"/>
      </a:dk2>
      <a:lt2>
        <a:srgbClr val="9EA2A2"/>
      </a:lt2>
      <a:accent1>
        <a:srgbClr val="0067C5"/>
      </a:accent1>
      <a:accent2>
        <a:srgbClr val="00B0F0"/>
      </a:accent2>
      <a:accent3>
        <a:srgbClr val="F8DB08"/>
      </a:accent3>
      <a:accent4>
        <a:srgbClr val="FF9E00"/>
      </a:accent4>
      <a:accent5>
        <a:srgbClr val="C60047"/>
      </a:accent5>
      <a:accent6>
        <a:srgbClr val="7B00C6"/>
      </a:accent6>
      <a:hlink>
        <a:srgbClr val="0067C5"/>
      </a:hlink>
      <a:folHlink>
        <a:srgbClr val="9EA2A2"/>
      </a:folHlink>
    </a:clrScheme>
    <a:fontScheme name="NetApp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etApp_Template_ALL">
      <a:dk1>
        <a:sysClr val="windowText" lastClr="000000"/>
      </a:dk1>
      <a:lt1>
        <a:sysClr val="window" lastClr="FFFFFF"/>
      </a:lt1>
      <a:dk2>
        <a:srgbClr val="8DC63F"/>
      </a:dk2>
      <a:lt2>
        <a:srgbClr val="9EA2A2"/>
      </a:lt2>
      <a:accent1>
        <a:srgbClr val="0067C5"/>
      </a:accent1>
      <a:accent2>
        <a:srgbClr val="00B0F0"/>
      </a:accent2>
      <a:accent3>
        <a:srgbClr val="F8DB08"/>
      </a:accent3>
      <a:accent4>
        <a:srgbClr val="FF9E00"/>
      </a:accent4>
      <a:accent5>
        <a:srgbClr val="C60047"/>
      </a:accent5>
      <a:accent6>
        <a:srgbClr val="7B00C6"/>
      </a:accent6>
      <a:hlink>
        <a:srgbClr val="0067C5"/>
      </a:hlink>
      <a:folHlink>
        <a:srgbClr val="9EA2A2"/>
      </a:folHlink>
    </a:clrScheme>
    <a:fontScheme name="NetApp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19564</TotalTime>
  <Words>1541</Words>
  <Application>Microsoft Macintosh PowerPoint</Application>
  <PresentationFormat>On-screen Show (4:3)</PresentationFormat>
  <Paragraphs>261</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Actuate Light</vt:lpstr>
      <vt:lpstr>Optimize your Open Data  5 Best Practices for Designing Data-Driven Apps</vt:lpstr>
      <vt:lpstr>Industry Trends</vt:lpstr>
      <vt:lpstr>Recognize How Data Impacts the Customer Journey</vt:lpstr>
      <vt:lpstr>PowerPoint Presentation</vt:lpstr>
      <vt:lpstr>PowerPoint Presentation</vt:lpstr>
      <vt:lpstr>Focus on the “last mile” of Open Data</vt:lpstr>
      <vt:lpstr>DCG Study</vt:lpstr>
      <vt:lpstr>Build to Scale (sources, formats, devices)</vt:lpstr>
      <vt:lpstr>Customer Facing Applications</vt:lpstr>
      <vt:lpstr>Challenges of Building Data-Driven Customer Facing Applications</vt:lpstr>
      <vt:lpstr>Follow the crowd (open is better)</vt:lpstr>
      <vt:lpstr>BIRT Development Environment</vt:lpstr>
      <vt:lpstr>BIRT iHub - Store, Manage, Generate and Deliver Visualizations on Centralized, Secure Server</vt:lpstr>
      <vt:lpstr>Start small, then think BIG</vt:lpstr>
      <vt:lpstr>Small Data Philosophy</vt:lpstr>
      <vt:lpstr>PowerPoint Presentation</vt:lpstr>
      <vt:lpstr>Large Scale Projects Powered by BIRT</vt:lpstr>
      <vt:lpstr>Enhance Software and Appliance Offerings</vt:lpstr>
      <vt:lpstr>PowerPoint Presentation</vt:lpstr>
      <vt:lpstr>PowerPoint Presentation</vt:lpstr>
      <vt:lpstr>PowerPoint Presentation</vt:lpstr>
      <vt:lpstr>Repetition</vt:lpstr>
      <vt:lpstr>Recap – 5 Best Practices for Designing Open-Data Apps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Gard</dc:creator>
  <cp:lastModifiedBy>Megan Price</cp:lastModifiedBy>
  <cp:revision>736</cp:revision>
  <cp:lastPrinted>2014-04-29T01:43:58Z</cp:lastPrinted>
  <dcterms:created xsi:type="dcterms:W3CDTF">2014-05-08T19:25:51Z</dcterms:created>
  <dcterms:modified xsi:type="dcterms:W3CDTF">2014-09-16T16:55:06Z</dcterms:modified>
</cp:coreProperties>
</file>