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png" ContentType="image/png"/>
  <Default Extension="jpg" ContentType="image/jpeg"/>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20"/>
  </p:notesMasterIdLst>
  <p:sldIdLst>
    <p:sldId id="257" r:id="rId2"/>
    <p:sldId id="258" r:id="rId3"/>
    <p:sldId id="259" r:id="rId4"/>
    <p:sldId id="274"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snapToObjects="1">
      <p:cViewPr varScale="1">
        <p:scale>
          <a:sx n="94" d="100"/>
          <a:sy n="94" d="100"/>
        </p:scale>
        <p:origin x="-1992" y="-104"/>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9" Type="http://schemas.openxmlformats.org/officeDocument/2006/relationships/slide" Target="slides/slide8.xml"/><Relationship Id="rId20" Type="http://schemas.openxmlformats.org/officeDocument/2006/relationships/notesMaster" Target="notesMasters/notesMaster1.xml"/><Relationship Id="rId21" Type="http://schemas.openxmlformats.org/officeDocument/2006/relationships/printerSettings" Target="printerSettings/printerSettings1.bin"/><Relationship Id="rId22" Type="http://schemas.openxmlformats.org/officeDocument/2006/relationships/presProps" Target="presProps.xml"/><Relationship Id="rId23" Type="http://schemas.openxmlformats.org/officeDocument/2006/relationships/viewProps" Target="viewProps.xml"/><Relationship Id="rId24" Type="http://schemas.openxmlformats.org/officeDocument/2006/relationships/theme" Target="theme/theme1.xml"/><Relationship Id="rId25" Type="http://schemas.openxmlformats.org/officeDocument/2006/relationships/tableStyles" Target="tableStyles.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322F912-5A70-7F46-940F-D4A1135D1222}" type="datetimeFigureOut">
              <a:rPr lang="en-US" smtClean="0"/>
              <a:t>10/29/14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0F8CF7A7-4CAC-4E4F-B6C3-DE782DEAEF77}" type="slidenum">
              <a:rPr lang="en-US" smtClean="0"/>
              <a:t>‹#›</a:t>
            </a:fld>
            <a:endParaRPr lang="en-US"/>
          </a:p>
        </p:txBody>
      </p:sp>
    </p:spTree>
    <p:extLst>
      <p:ext uri="{BB962C8B-B14F-4D97-AF65-F5344CB8AC3E}">
        <p14:creationId xmlns:p14="http://schemas.microsoft.com/office/powerpoint/2010/main" val="1973952236"/>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5.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6.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fontScale="85000" lnSpcReduction="10000"/>
          </a:bodyPr>
          <a:lstStyle/>
          <a:p>
            <a:pPr>
              <a:lnSpc>
                <a:spcPct val="115000"/>
              </a:lnSpc>
              <a:spcAft>
                <a:spcPts val="988"/>
              </a:spcAft>
            </a:pPr>
            <a:endParaRPr lang="en-US" dirty="0">
              <a:ea typeface="Calibri"/>
              <a:cs typeface="Times New Roman"/>
            </a:endParaRPr>
          </a:p>
        </p:txBody>
      </p:sp>
      <p:sp>
        <p:nvSpPr>
          <p:cNvPr id="4" name="Slide Number Placeholder 3"/>
          <p:cNvSpPr>
            <a:spLocks noGrp="1"/>
          </p:cNvSpPr>
          <p:nvPr>
            <p:ph type="sldNum" sz="quarter" idx="10"/>
          </p:nvPr>
        </p:nvSpPr>
        <p:spPr/>
        <p:txBody>
          <a:bodyPr/>
          <a:lstStyle/>
          <a:p>
            <a:fld id="{3EF2277D-4E65-471B-8FDC-312617F5EA89}" type="slidenum">
              <a:rPr lang="en-US" smtClean="0">
                <a:solidFill>
                  <a:prstClr val="black"/>
                </a:solidFill>
              </a:rPr>
              <a:pPr/>
              <a:t>11</a:t>
            </a:fld>
            <a:endParaRPr lang="en-US" dirty="0">
              <a:solidFill>
                <a:prstClr val="black"/>
              </a:solidFill>
            </a:endParaRPr>
          </a:p>
        </p:txBody>
      </p:sp>
    </p:spTree>
    <p:extLst>
      <p:ext uri="{BB962C8B-B14F-4D97-AF65-F5344CB8AC3E}">
        <p14:creationId xmlns:p14="http://schemas.microsoft.com/office/powerpoint/2010/main" val="148456078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fontScale="85000" lnSpcReduction="10000"/>
          </a:bodyPr>
          <a:lstStyle/>
          <a:p>
            <a:pPr>
              <a:lnSpc>
                <a:spcPct val="115000"/>
              </a:lnSpc>
              <a:spcAft>
                <a:spcPts val="988"/>
              </a:spcAft>
            </a:pPr>
            <a:endParaRPr lang="en-US" dirty="0">
              <a:ea typeface="Calibri"/>
              <a:cs typeface="Times New Roman"/>
            </a:endParaRPr>
          </a:p>
        </p:txBody>
      </p:sp>
      <p:sp>
        <p:nvSpPr>
          <p:cNvPr id="4" name="Slide Number Placeholder 3"/>
          <p:cNvSpPr>
            <a:spLocks noGrp="1"/>
          </p:cNvSpPr>
          <p:nvPr>
            <p:ph type="sldNum" sz="quarter" idx="10"/>
          </p:nvPr>
        </p:nvSpPr>
        <p:spPr/>
        <p:txBody>
          <a:bodyPr/>
          <a:lstStyle/>
          <a:p>
            <a:fld id="{3EF2277D-4E65-471B-8FDC-312617F5EA89}" type="slidenum">
              <a:rPr lang="en-US" smtClean="0">
                <a:solidFill>
                  <a:prstClr val="black"/>
                </a:solidFill>
              </a:rPr>
              <a:pPr/>
              <a:t>12</a:t>
            </a:fld>
            <a:endParaRPr lang="en-US" dirty="0">
              <a:solidFill>
                <a:prstClr val="black"/>
              </a:solidFill>
            </a:endParaRPr>
          </a:p>
        </p:txBody>
      </p:sp>
    </p:spTree>
    <p:extLst>
      <p:ext uri="{BB962C8B-B14F-4D97-AF65-F5344CB8AC3E}">
        <p14:creationId xmlns:p14="http://schemas.microsoft.com/office/powerpoint/2010/main" val="148456078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fontScale="85000" lnSpcReduction="10000"/>
          </a:bodyPr>
          <a:lstStyle/>
          <a:p>
            <a:pPr>
              <a:lnSpc>
                <a:spcPct val="115000"/>
              </a:lnSpc>
              <a:spcAft>
                <a:spcPts val="988"/>
              </a:spcAft>
            </a:pPr>
            <a:endParaRPr lang="en-US" dirty="0">
              <a:ea typeface="Calibri"/>
              <a:cs typeface="Times New Roman"/>
            </a:endParaRPr>
          </a:p>
        </p:txBody>
      </p:sp>
      <p:sp>
        <p:nvSpPr>
          <p:cNvPr id="4" name="Slide Number Placeholder 3"/>
          <p:cNvSpPr>
            <a:spLocks noGrp="1"/>
          </p:cNvSpPr>
          <p:nvPr>
            <p:ph type="sldNum" sz="quarter" idx="10"/>
          </p:nvPr>
        </p:nvSpPr>
        <p:spPr/>
        <p:txBody>
          <a:bodyPr/>
          <a:lstStyle/>
          <a:p>
            <a:fld id="{3EF2277D-4E65-471B-8FDC-312617F5EA89}" type="slidenum">
              <a:rPr lang="en-US" smtClean="0">
                <a:solidFill>
                  <a:prstClr val="black"/>
                </a:solidFill>
              </a:rPr>
              <a:pPr/>
              <a:t>13</a:t>
            </a:fld>
            <a:endParaRPr lang="en-US" dirty="0">
              <a:solidFill>
                <a:prstClr val="black"/>
              </a:solidFill>
            </a:endParaRPr>
          </a:p>
        </p:txBody>
      </p:sp>
    </p:spTree>
    <p:extLst>
      <p:ext uri="{BB962C8B-B14F-4D97-AF65-F5344CB8AC3E}">
        <p14:creationId xmlns:p14="http://schemas.microsoft.com/office/powerpoint/2010/main" val="148456078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fontScale="85000" lnSpcReduction="10000"/>
          </a:bodyPr>
          <a:lstStyle/>
          <a:p>
            <a:pPr>
              <a:lnSpc>
                <a:spcPct val="115000"/>
              </a:lnSpc>
              <a:spcAft>
                <a:spcPts val="988"/>
              </a:spcAft>
            </a:pPr>
            <a:endParaRPr lang="en-US" dirty="0">
              <a:ea typeface="Calibri"/>
              <a:cs typeface="Times New Roman"/>
            </a:endParaRPr>
          </a:p>
        </p:txBody>
      </p:sp>
      <p:sp>
        <p:nvSpPr>
          <p:cNvPr id="4" name="Slide Number Placeholder 3"/>
          <p:cNvSpPr>
            <a:spLocks noGrp="1"/>
          </p:cNvSpPr>
          <p:nvPr>
            <p:ph type="sldNum" sz="quarter" idx="10"/>
          </p:nvPr>
        </p:nvSpPr>
        <p:spPr/>
        <p:txBody>
          <a:bodyPr/>
          <a:lstStyle/>
          <a:p>
            <a:fld id="{3EF2277D-4E65-471B-8FDC-312617F5EA89}" type="slidenum">
              <a:rPr lang="en-US" smtClean="0">
                <a:solidFill>
                  <a:prstClr val="black"/>
                </a:solidFill>
              </a:rPr>
              <a:pPr/>
              <a:t>14</a:t>
            </a:fld>
            <a:endParaRPr lang="en-US" dirty="0">
              <a:solidFill>
                <a:prstClr val="black"/>
              </a:solidFill>
            </a:endParaRPr>
          </a:p>
        </p:txBody>
      </p:sp>
    </p:spTree>
    <p:extLst>
      <p:ext uri="{BB962C8B-B14F-4D97-AF65-F5344CB8AC3E}">
        <p14:creationId xmlns:p14="http://schemas.microsoft.com/office/powerpoint/2010/main" val="148456078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fld id="{3EF2277D-4E65-471B-8FDC-312617F5EA89}" type="slidenum">
              <a:rPr lang="en-US" smtClean="0"/>
              <a:pPr/>
              <a:t>15</a:t>
            </a:fld>
            <a:endParaRPr lang="en-US" dirty="0"/>
          </a:p>
        </p:txBody>
      </p:sp>
    </p:spTree>
    <p:extLst>
      <p:ext uri="{BB962C8B-B14F-4D97-AF65-F5344CB8AC3E}">
        <p14:creationId xmlns:p14="http://schemas.microsoft.com/office/powerpoint/2010/main" val="249823336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fontScale="85000" lnSpcReduction="10000"/>
          </a:bodyPr>
          <a:lstStyle/>
          <a:p>
            <a:pPr>
              <a:lnSpc>
                <a:spcPct val="115000"/>
              </a:lnSpc>
              <a:spcAft>
                <a:spcPts val="988"/>
              </a:spcAft>
            </a:pPr>
            <a:endParaRPr lang="en-US" dirty="0">
              <a:ea typeface="Calibri"/>
              <a:cs typeface="Times New Roman"/>
            </a:endParaRPr>
          </a:p>
        </p:txBody>
      </p:sp>
      <p:sp>
        <p:nvSpPr>
          <p:cNvPr id="4" name="Slide Number Placeholder 3"/>
          <p:cNvSpPr>
            <a:spLocks noGrp="1"/>
          </p:cNvSpPr>
          <p:nvPr>
            <p:ph type="sldNum" sz="quarter" idx="10"/>
          </p:nvPr>
        </p:nvSpPr>
        <p:spPr/>
        <p:txBody>
          <a:bodyPr/>
          <a:lstStyle/>
          <a:p>
            <a:fld id="{3EF2277D-4E65-471B-8FDC-312617F5EA89}" type="slidenum">
              <a:rPr lang="en-US" smtClean="0">
                <a:solidFill>
                  <a:prstClr val="black"/>
                </a:solidFill>
              </a:rPr>
              <a:pPr/>
              <a:t>16</a:t>
            </a:fld>
            <a:endParaRPr lang="en-US" dirty="0">
              <a:solidFill>
                <a:prstClr val="black"/>
              </a:solidFill>
            </a:endParaRPr>
          </a:p>
        </p:txBody>
      </p:sp>
    </p:spTree>
    <p:extLst>
      <p:ext uri="{BB962C8B-B14F-4D97-AF65-F5344CB8AC3E}">
        <p14:creationId xmlns:p14="http://schemas.microsoft.com/office/powerpoint/2010/main" val="148456078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4D20DA95-F246-B747-9356-F83D4150BB1D}" type="datetimeFigureOut">
              <a:rPr lang="en-US" smtClean="0"/>
              <a:t>10/29/14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197801252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4D20DA95-F246-B747-9356-F83D4150BB1D}" type="datetimeFigureOut">
              <a:rPr lang="en-US" smtClean="0"/>
              <a:t>10/29/14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14443729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4D20DA95-F246-B747-9356-F83D4150BB1D}" type="datetimeFigureOut">
              <a:rPr lang="en-US" smtClean="0"/>
              <a:t>10/29/14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33819426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4D20DA95-F246-B747-9356-F83D4150BB1D}" type="datetimeFigureOut">
              <a:rPr lang="en-US" smtClean="0"/>
              <a:t>10/29/14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176898518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4D20DA95-F246-B747-9356-F83D4150BB1D}" type="datetimeFigureOut">
              <a:rPr lang="en-US" smtClean="0"/>
              <a:t>10/29/14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191039696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4D20DA95-F246-B747-9356-F83D4150BB1D}" type="datetimeFigureOut">
              <a:rPr lang="en-US" smtClean="0"/>
              <a:t>10/29/14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251331192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D20DA95-F246-B747-9356-F83D4150BB1D}" type="datetimeFigureOut">
              <a:rPr lang="en-US" smtClean="0"/>
              <a:t>10/29/14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17930543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D20DA95-F246-B747-9356-F83D4150BB1D}" type="datetimeFigureOut">
              <a:rPr lang="en-US" smtClean="0"/>
              <a:t>10/29/14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1298751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D20DA95-F246-B747-9356-F83D4150BB1D}" type="datetimeFigureOut">
              <a:rPr lang="en-US" smtClean="0"/>
              <a:t>10/29/14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3458302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4D20DA95-F246-B747-9356-F83D4150BB1D}" type="datetimeFigureOut">
              <a:rPr lang="en-US" smtClean="0"/>
              <a:t>10/29/14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139160939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4D20DA95-F246-B747-9356-F83D4150BB1D}" type="datetimeFigureOut">
              <a:rPr lang="en-US" smtClean="0"/>
              <a:t>10/29/14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D2C811D-3E1C-8346-A834-3EBEA955FC7D}" type="slidenum">
              <a:rPr lang="en-US" smtClean="0"/>
              <a:t>‹#›</a:t>
            </a:fld>
            <a:endParaRPr lang="en-US"/>
          </a:p>
        </p:txBody>
      </p:sp>
    </p:spTree>
    <p:extLst>
      <p:ext uri="{BB962C8B-B14F-4D97-AF65-F5344CB8AC3E}">
        <p14:creationId xmlns:p14="http://schemas.microsoft.com/office/powerpoint/2010/main" val="968859833"/>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D20DA95-F246-B747-9356-F83D4150BB1D}" type="datetimeFigureOut">
              <a:rPr lang="en-US" smtClean="0"/>
              <a:t>10/29/14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D2C811D-3E1C-8346-A834-3EBEA955FC7D}" type="slidenum">
              <a:rPr lang="en-US" smtClean="0"/>
              <a:t>‹#›</a:t>
            </a:fld>
            <a:endParaRPr lang="en-US"/>
          </a:p>
        </p:txBody>
      </p:sp>
    </p:spTree>
    <p:extLst>
      <p:ext uri="{BB962C8B-B14F-4D97-AF65-F5344CB8AC3E}">
        <p14:creationId xmlns:p14="http://schemas.microsoft.com/office/powerpoint/2010/main" val="71549706"/>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4" Type="http://schemas.openxmlformats.org/officeDocument/2006/relationships/image" Target="../media/image3.jpg"/><Relationship Id="rId5" Type="http://schemas.openxmlformats.org/officeDocument/2006/relationships/image" Target="../media/image4.jpg"/><Relationship Id="rId1" Type="http://schemas.openxmlformats.org/officeDocument/2006/relationships/slideLayout" Target="../slideLayouts/slideLayout7.xml"/><Relationship Id="rId2" Type="http://schemas.openxmlformats.org/officeDocument/2006/relationships/image" Target="../media/image1.jp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png"/><Relationship Id="rId3" Type="http://schemas.openxmlformats.org/officeDocument/2006/relationships/image" Target="../media/image5.png"/></Relationships>
</file>

<file path=ppt/slides/_rels/slide5.xml.rels><?xml version="1.0" encoding="UTF-8" standalone="yes"?>
<Relationships xmlns="http://schemas.openxmlformats.org/package/2006/relationships"><Relationship Id="rId3" Type="http://schemas.openxmlformats.org/officeDocument/2006/relationships/image" Target="../media/image8.jpg"/><Relationship Id="rId4" Type="http://schemas.openxmlformats.org/officeDocument/2006/relationships/image" Target="../media/image9.jpg"/><Relationship Id="rId5" Type="http://schemas.openxmlformats.org/officeDocument/2006/relationships/image" Target="../media/image10.jpg"/><Relationship Id="rId6" Type="http://schemas.openxmlformats.org/officeDocument/2006/relationships/image" Target="../media/image11.jpg"/><Relationship Id="rId1" Type="http://schemas.openxmlformats.org/officeDocument/2006/relationships/slideLayout" Target="../slideLayouts/slideLayout2.xml"/><Relationship Id="rId2" Type="http://schemas.openxmlformats.org/officeDocument/2006/relationships/image" Target="../media/image7.jp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13.jpg"/><Relationship Id="rId4" Type="http://schemas.openxmlformats.org/officeDocument/2006/relationships/image" Target="../media/image14.jpg"/><Relationship Id="rId5" Type="http://schemas.openxmlformats.org/officeDocument/2006/relationships/image" Target="../media/image15.jpg"/><Relationship Id="rId6" Type="http://schemas.openxmlformats.org/officeDocument/2006/relationships/image" Target="../media/image16.jpg"/><Relationship Id="rId1" Type="http://schemas.openxmlformats.org/officeDocument/2006/relationships/slideLayout" Target="../slideLayouts/slideLayout2.xml"/><Relationship Id="rId2" Type="http://schemas.openxmlformats.org/officeDocument/2006/relationships/image" Target="../media/image12.jp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7.jpg"/><Relationship Id="rId3" Type="http://schemas.openxmlformats.org/officeDocument/2006/relationships/image" Target="../media/image18.jp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xml"/><Relationship Id="rId3" Type="http://schemas.openxmlformats.org/officeDocument/2006/relationships/image" Target="../media/image3.jp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xml"/><Relationship Id="rId3" Type="http://schemas.openxmlformats.org/officeDocument/2006/relationships/image" Target="../media/image3.jp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3.xml"/><Relationship Id="rId3" Type="http://schemas.openxmlformats.org/officeDocument/2006/relationships/image" Target="../media/image3.jp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4.xml"/><Relationship Id="rId3" Type="http://schemas.openxmlformats.org/officeDocument/2006/relationships/image" Target="../media/image3.jp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 Id="rId3" Type="http://schemas.openxmlformats.org/officeDocument/2006/relationships/image" Target="../media/image3.jpg"/></Relationships>
</file>

<file path=ppt/slides/_rels/slide16.xml.rels><?xml version="1.0" encoding="UTF-8" standalone="yes"?>
<Relationships xmlns="http://schemas.openxmlformats.org/package/2006/relationships"><Relationship Id="rId3" Type="http://schemas.openxmlformats.org/officeDocument/2006/relationships/image" Target="../media/image19.png"/><Relationship Id="rId4" Type="http://schemas.openxmlformats.org/officeDocument/2006/relationships/image" Target="../media/image3.jpg"/><Relationship Id="rId1" Type="http://schemas.openxmlformats.org/officeDocument/2006/relationships/slideLayout" Target="../slideLayouts/slideLayout6.xml"/><Relationship Id="rId2" Type="http://schemas.openxmlformats.org/officeDocument/2006/relationships/notesSlide" Target="../notesSlides/notesSlide6.xml"/></Relationships>
</file>

<file path=ppt/slides/_rels/slide17.xml.rels><?xml version="1.0" encoding="UTF-8" standalone="yes"?>
<Relationships xmlns="http://schemas.openxmlformats.org/package/2006/relationships"><Relationship Id="rId3" Type="http://schemas.openxmlformats.org/officeDocument/2006/relationships/image" Target="../media/image21.jpg"/><Relationship Id="rId4" Type="http://schemas.openxmlformats.org/officeDocument/2006/relationships/image" Target="../media/image22.jpg"/><Relationship Id="rId1" Type="http://schemas.openxmlformats.org/officeDocument/2006/relationships/slideLayout" Target="../slideLayouts/slideLayout6.xml"/><Relationship Id="rId2" Type="http://schemas.openxmlformats.org/officeDocument/2006/relationships/image" Target="../media/image20.jp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Screen Shot 2014-10-28 at 3.41.07 PM.jpg"/>
          <p:cNvPicPr>
            <a:picLocks noChangeAspect="1"/>
          </p:cNvPicPr>
          <p:nvPr/>
        </p:nvPicPr>
        <p:blipFill rotWithShape="1">
          <a:blip r:embed="rId2">
            <a:extLst>
              <a:ext uri="{28A0092B-C50C-407E-A947-70E740481C1C}">
                <a14:useLocalDpi xmlns:a14="http://schemas.microsoft.com/office/drawing/2010/main" val="0"/>
              </a:ext>
            </a:extLst>
          </a:blip>
          <a:srcRect l="6144" t="29531" r="2592" b="2065"/>
          <a:stretch/>
        </p:blipFill>
        <p:spPr>
          <a:xfrm>
            <a:off x="1075429" y="2166813"/>
            <a:ext cx="6967402" cy="4691187"/>
          </a:xfrm>
          <a:prstGeom prst="rect">
            <a:avLst/>
          </a:prstGeom>
        </p:spPr>
      </p:pic>
      <p:pic>
        <p:nvPicPr>
          <p:cNvPr id="3" name="Picture 2" descr="logo-icf-interactive.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93230" y="575786"/>
            <a:ext cx="4126641" cy="1497046"/>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819871" y="99738"/>
            <a:ext cx="1181853" cy="1973094"/>
          </a:xfrm>
          <a:prstGeom prst="rect">
            <a:avLst/>
          </a:prstGeom>
        </p:spPr>
      </p:pic>
      <p:pic>
        <p:nvPicPr>
          <p:cNvPr id="5" name="Picture 1"/>
          <p:cNvPicPr>
            <a:picLocks noChangeAspect="1"/>
          </p:cNvPicPr>
          <p:nvPr/>
        </p:nvPicPr>
        <p:blipFill>
          <a:blip r:embed="rId5">
            <a:extLst>
              <a:ext uri="{28A0092B-C50C-407E-A947-70E740481C1C}">
                <a14:useLocalDpi xmlns:a14="http://schemas.microsoft.com/office/drawing/2010/main" val="0"/>
              </a:ext>
            </a:extLst>
          </a:blip>
          <a:stretch>
            <a:fillRect/>
          </a:stretch>
        </p:blipFill>
        <p:spPr bwMode="auto">
          <a:xfrm>
            <a:off x="3439824" y="2166813"/>
            <a:ext cx="2227957" cy="227228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Box 5"/>
          <p:cNvSpPr txBox="1"/>
          <p:nvPr/>
        </p:nvSpPr>
        <p:spPr>
          <a:xfrm>
            <a:off x="3685986" y="3409892"/>
            <a:ext cx="2227957" cy="646331"/>
          </a:xfrm>
          <a:prstGeom prst="rect">
            <a:avLst/>
          </a:prstGeom>
          <a:noFill/>
        </p:spPr>
        <p:txBody>
          <a:bodyPr wrap="square" rtlCol="0">
            <a:spAutoFit/>
          </a:bodyPr>
          <a:lstStyle/>
          <a:p>
            <a:r>
              <a:rPr lang="en-US" dirty="0" smtClean="0">
                <a:solidFill>
                  <a:srgbClr val="FF0000"/>
                </a:solidFill>
              </a:rPr>
              <a:t>Adobe</a:t>
            </a:r>
            <a:r>
              <a:rPr lang="en-US" dirty="0" smtClean="0"/>
              <a:t> Leads Pack in Digital Marketing </a:t>
            </a:r>
            <a:endParaRPr lang="en-US" dirty="0"/>
          </a:p>
        </p:txBody>
      </p:sp>
    </p:spTree>
    <p:extLst>
      <p:ext uri="{BB962C8B-B14F-4D97-AF65-F5344CB8AC3E}">
        <p14:creationId xmlns:p14="http://schemas.microsoft.com/office/powerpoint/2010/main" val="1219293679"/>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txBox="1">
            <a:spLocks/>
          </p:cNvSpPr>
          <p:nvPr/>
        </p:nvSpPr>
        <p:spPr>
          <a:xfrm>
            <a:off x="243027" y="1916834"/>
            <a:ext cx="8703459" cy="1209749"/>
          </a:xfrm>
          <a:prstGeom prst="rect">
            <a:avLst/>
          </a:prstGeom>
        </p:spPr>
        <p:txBody>
          <a:bodyPr>
            <a:normAutofit fontScale="90000" lnSpcReduction="100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smtClean="0">
                <a:solidFill>
                  <a:srgbClr val="000000"/>
                </a:solidFill>
                <a:latin typeface="Adobe Clean Light"/>
                <a:cs typeface="Adobe Clean Light"/>
              </a:rPr>
              <a:t>What do you think about when you hear Digital Communication?</a:t>
            </a:r>
            <a:endParaRPr lang="en-US" dirty="0">
              <a:solidFill>
                <a:srgbClr val="FF0000"/>
              </a:solidFill>
              <a:latin typeface="Adobe Clean Light"/>
              <a:cs typeface="Adobe Clean Light"/>
            </a:endParaRPr>
          </a:p>
        </p:txBody>
      </p:sp>
    </p:spTree>
    <p:extLst>
      <p:ext uri="{BB962C8B-B14F-4D97-AF65-F5344CB8AC3E}">
        <p14:creationId xmlns:p14="http://schemas.microsoft.com/office/powerpoint/2010/main" val="3656861920"/>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rotWithShape="1">
          <a:blip r:embed="rId2">
            <a:extLst>
              <a:ext uri="{28A0092B-C50C-407E-A947-70E740481C1C}">
                <a14:useLocalDpi xmlns:a14="http://schemas.microsoft.com/office/drawing/2010/main" val="0"/>
              </a:ext>
            </a:extLst>
          </a:blip>
          <a:srcRect b="18292"/>
          <a:stretch/>
        </p:blipFill>
        <p:spPr>
          <a:xfrm>
            <a:off x="161978" y="2941900"/>
            <a:ext cx="8748972" cy="3927141"/>
          </a:xfrm>
          <a:prstGeom prst="rect">
            <a:avLst/>
          </a:prstGeom>
        </p:spPr>
      </p:pic>
      <p:sp>
        <p:nvSpPr>
          <p:cNvPr id="5" name="Rectangle 4"/>
          <p:cNvSpPr/>
          <p:nvPr/>
        </p:nvSpPr>
        <p:spPr>
          <a:xfrm rot="20410158">
            <a:off x="-458229" y="440385"/>
            <a:ext cx="4893105" cy="1454244"/>
          </a:xfrm>
          <a:prstGeom prst="rect">
            <a:avLst/>
          </a:prstGeom>
          <a:noFill/>
        </p:spPr>
        <p:txBody>
          <a:bodyPr wrap="square" lIns="68580" tIns="34290" rIns="68580" bIns="34290">
            <a:spAutoFit/>
          </a:bodyPr>
          <a:lstStyle/>
          <a:p>
            <a:pPr algn="ctr"/>
            <a:r>
              <a:rPr lang="en-US" sz="4500" b="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harcoal CY"/>
                <a:cs typeface="Charcoal CY"/>
              </a:rPr>
              <a:t>THE RISE OF THE…..</a:t>
            </a:r>
          </a:p>
        </p:txBody>
      </p:sp>
      <p:sp>
        <p:nvSpPr>
          <p:cNvPr id="7" name="Rectangle 6"/>
          <p:cNvSpPr/>
          <p:nvPr/>
        </p:nvSpPr>
        <p:spPr>
          <a:xfrm>
            <a:off x="2830307" y="4905471"/>
            <a:ext cx="3580924" cy="1208023"/>
          </a:xfrm>
          <a:prstGeom prst="rect">
            <a:avLst/>
          </a:prstGeom>
          <a:noFill/>
        </p:spPr>
        <p:txBody>
          <a:bodyPr wrap="square" lIns="68580" tIns="34290" rIns="68580" bIns="34290">
            <a:spAutoFit/>
          </a:bodyPr>
          <a:lstStyle/>
          <a:p>
            <a:pPr algn="ctr"/>
            <a:r>
              <a:rPr lang="en-US" sz="5000" b="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harcoal CY"/>
                <a:cs typeface="Charcoal CY"/>
              </a:rPr>
              <a:t>CMO</a:t>
            </a:r>
          </a:p>
          <a:p>
            <a:pPr algn="ctr"/>
            <a:r>
              <a:rPr lang="en-US" sz="2400" b="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harcoal CY"/>
                <a:cs typeface="Charcoal CY"/>
              </a:rPr>
              <a:t>Circa 2012</a:t>
            </a:r>
            <a:endParaRPr lang="en-US" sz="2400" b="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harcoal CY"/>
              <a:cs typeface="Charcoal CY"/>
            </a:endParaRPr>
          </a:p>
        </p:txBody>
      </p:sp>
    </p:spTree>
    <p:extLst>
      <p:ext uri="{BB962C8B-B14F-4D97-AF65-F5344CB8AC3E}">
        <p14:creationId xmlns:p14="http://schemas.microsoft.com/office/powerpoint/2010/main" val="31592516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descr="2013-10-31 16.08.56_Danny.psd"/>
          <p:cNvPicPr>
            <a:picLocks noChangeAspect="1"/>
          </p:cNvPicPr>
          <p:nvPr/>
        </p:nvPicPr>
        <p:blipFill rotWithShape="1">
          <a:blip r:embed="rId2">
            <a:extLst>
              <a:ext uri="{28A0092B-C50C-407E-A947-70E740481C1C}">
                <a14:useLocalDpi xmlns:a14="http://schemas.microsoft.com/office/drawing/2010/main" val="0"/>
              </a:ext>
            </a:extLst>
          </a:blip>
          <a:srcRect t="21528"/>
          <a:stretch/>
        </p:blipFill>
        <p:spPr>
          <a:xfrm>
            <a:off x="2830307" y="259227"/>
            <a:ext cx="4013601" cy="8094488"/>
          </a:xfrm>
          <a:prstGeom prst="rect">
            <a:avLst/>
          </a:prstGeom>
        </p:spPr>
      </p:pic>
      <p:pic>
        <p:nvPicPr>
          <p:cNvPr id="3" name="Picture 2"/>
          <p:cNvPicPr>
            <a:picLocks noChangeAspect="1"/>
          </p:cNvPicPr>
          <p:nvPr/>
        </p:nvPicPr>
        <p:blipFill rotWithShape="1">
          <a:blip r:embed="rId3">
            <a:extLst>
              <a:ext uri="{28A0092B-C50C-407E-A947-70E740481C1C}">
                <a14:useLocalDpi xmlns:a14="http://schemas.microsoft.com/office/drawing/2010/main" val="0"/>
              </a:ext>
            </a:extLst>
          </a:blip>
          <a:srcRect b="18292"/>
          <a:stretch/>
        </p:blipFill>
        <p:spPr>
          <a:xfrm>
            <a:off x="116505" y="3212977"/>
            <a:ext cx="8748972" cy="3927141"/>
          </a:xfrm>
          <a:prstGeom prst="rect">
            <a:avLst/>
          </a:prstGeom>
        </p:spPr>
      </p:pic>
      <p:sp>
        <p:nvSpPr>
          <p:cNvPr id="5" name="Rectangle 4"/>
          <p:cNvSpPr/>
          <p:nvPr/>
        </p:nvSpPr>
        <p:spPr>
          <a:xfrm rot="20410158">
            <a:off x="-458229" y="440385"/>
            <a:ext cx="4893105" cy="1454244"/>
          </a:xfrm>
          <a:prstGeom prst="rect">
            <a:avLst/>
          </a:prstGeom>
          <a:noFill/>
        </p:spPr>
        <p:txBody>
          <a:bodyPr wrap="square" lIns="68580" tIns="34290" rIns="68580" bIns="34290">
            <a:spAutoFit/>
          </a:bodyPr>
          <a:lstStyle/>
          <a:p>
            <a:pPr algn="ctr"/>
            <a:r>
              <a:rPr lang="en-US" sz="4500" b="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harcoal CY"/>
                <a:cs typeface="Charcoal CY"/>
              </a:rPr>
              <a:t>THE RISE OF THE…..</a:t>
            </a:r>
          </a:p>
        </p:txBody>
      </p:sp>
      <p:sp>
        <p:nvSpPr>
          <p:cNvPr id="7" name="Rectangle 6"/>
          <p:cNvSpPr/>
          <p:nvPr/>
        </p:nvSpPr>
        <p:spPr>
          <a:xfrm>
            <a:off x="2830307" y="4905471"/>
            <a:ext cx="3580924" cy="1208023"/>
          </a:xfrm>
          <a:prstGeom prst="rect">
            <a:avLst/>
          </a:prstGeom>
          <a:noFill/>
        </p:spPr>
        <p:txBody>
          <a:bodyPr wrap="square" lIns="68580" tIns="34290" rIns="68580" bIns="34290">
            <a:spAutoFit/>
          </a:bodyPr>
          <a:lstStyle/>
          <a:p>
            <a:pPr algn="ctr"/>
            <a:r>
              <a:rPr lang="en-US" sz="5000" b="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harcoal CY"/>
                <a:cs typeface="Charcoal CY"/>
              </a:rPr>
              <a:t>CMO</a:t>
            </a:r>
          </a:p>
          <a:p>
            <a:pPr algn="ctr"/>
            <a:r>
              <a:rPr lang="en-US" sz="2400" b="1" dirty="0" smtClean="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harcoal CY"/>
                <a:cs typeface="Charcoal CY"/>
              </a:rPr>
              <a:t>Circa 2012</a:t>
            </a:r>
            <a:endParaRPr lang="en-US" sz="2400" b="1" dirty="0">
              <a:ln w="12700">
                <a:solidFill>
                  <a:schemeClr val="tx2">
                    <a:satMod val="155000"/>
                  </a:schemeClr>
                </a:solidFill>
                <a:prstDash val="solid"/>
              </a:ln>
              <a:solidFill>
                <a:srgbClr val="FF0000"/>
              </a:solidFill>
              <a:effectLst>
                <a:outerShdw blurRad="41275" dist="20320" dir="1800000" algn="tl" rotWithShape="0">
                  <a:srgbClr val="000000">
                    <a:alpha val="40000"/>
                  </a:srgbClr>
                </a:outerShdw>
              </a:effectLst>
              <a:latin typeface="Charcoal CY"/>
              <a:cs typeface="Charcoal CY"/>
            </a:endParaRPr>
          </a:p>
        </p:txBody>
      </p:sp>
    </p:spTree>
    <p:extLst>
      <p:ext uri="{BB962C8B-B14F-4D97-AF65-F5344CB8AC3E}">
        <p14:creationId xmlns:p14="http://schemas.microsoft.com/office/powerpoint/2010/main" val="376224305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descr="Screen Shot 2014-10-28 at 9.55.59 AM.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21350133">
            <a:off x="123079" y="550298"/>
            <a:ext cx="3122908" cy="4209491"/>
          </a:xfrm>
          <a:prstGeom prst="rect">
            <a:avLst/>
          </a:prstGeom>
        </p:spPr>
      </p:pic>
      <p:pic>
        <p:nvPicPr>
          <p:cNvPr id="8" name="Picture 7" descr="Screen Shot 2014-10-28 at 9.57.03 AM.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425262" y="7634"/>
            <a:ext cx="4548769" cy="4411482"/>
          </a:xfrm>
          <a:prstGeom prst="rect">
            <a:avLst/>
          </a:prstGeom>
        </p:spPr>
      </p:pic>
      <p:pic>
        <p:nvPicPr>
          <p:cNvPr id="2" name="Picture 1" descr="Screen Shot 2014-10-28 at 9.58.00 AM.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20942926">
            <a:off x="189379" y="2136504"/>
            <a:ext cx="4095344" cy="3181751"/>
          </a:xfrm>
          <a:prstGeom prst="rect">
            <a:avLst/>
          </a:prstGeom>
        </p:spPr>
      </p:pic>
      <p:pic>
        <p:nvPicPr>
          <p:cNvPr id="6" name="Picture 5" descr="Screen Shot 2014-10-28 at 9.57.19 AM.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911316" y="3807042"/>
            <a:ext cx="3550304" cy="2825980"/>
          </a:xfrm>
          <a:prstGeom prst="rect">
            <a:avLst/>
          </a:prstGeom>
        </p:spPr>
      </p:pic>
      <p:pic>
        <p:nvPicPr>
          <p:cNvPr id="13" name="Picture 12"/>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265350">
            <a:off x="4693066" y="205031"/>
            <a:ext cx="4125323" cy="4728562"/>
          </a:xfrm>
          <a:prstGeom prst="rect">
            <a:avLst/>
          </a:prstGeom>
        </p:spPr>
      </p:pic>
    </p:spTree>
    <p:extLst>
      <p:ext uri="{BB962C8B-B14F-4D97-AF65-F5344CB8AC3E}">
        <p14:creationId xmlns:p14="http://schemas.microsoft.com/office/powerpoint/2010/main" val="180372256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txBox="1">
            <a:spLocks/>
          </p:cNvSpPr>
          <p:nvPr/>
        </p:nvSpPr>
        <p:spPr>
          <a:xfrm>
            <a:off x="243027" y="1916834"/>
            <a:ext cx="8703459" cy="1209749"/>
          </a:xfrm>
          <a:prstGeom prst="rect">
            <a:avLst/>
          </a:prstGeom>
        </p:spPr>
        <p:txBody>
          <a:bodyPr>
            <a:normAutofit fontScale="90000" lnSpcReduction="100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smtClean="0">
                <a:solidFill>
                  <a:srgbClr val="000000"/>
                </a:solidFill>
                <a:latin typeface="Adobe Clean Light"/>
                <a:cs typeface="Adobe Clean Light"/>
              </a:rPr>
              <a:t>Does Government </a:t>
            </a:r>
            <a:r>
              <a:rPr lang="en-US" dirty="0" smtClean="0">
                <a:solidFill>
                  <a:srgbClr val="FF0000"/>
                </a:solidFill>
                <a:latin typeface="Adobe Clean Light"/>
                <a:cs typeface="Adobe Clean Light"/>
              </a:rPr>
              <a:t>2014</a:t>
            </a:r>
            <a:r>
              <a:rPr lang="en-US" dirty="0" smtClean="0">
                <a:latin typeface="Adobe Clean Light"/>
                <a:cs typeface="Adobe Clean Light"/>
              </a:rPr>
              <a:t> </a:t>
            </a:r>
            <a:r>
              <a:rPr lang="en-US" dirty="0" smtClean="0">
                <a:solidFill>
                  <a:srgbClr val="000000"/>
                </a:solidFill>
                <a:latin typeface="Adobe Clean Light"/>
                <a:cs typeface="Adobe Clean Light"/>
              </a:rPr>
              <a:t>Feels a Lot like Commercial in </a:t>
            </a:r>
            <a:r>
              <a:rPr lang="en-US" dirty="0" smtClean="0">
                <a:solidFill>
                  <a:srgbClr val="FF0000"/>
                </a:solidFill>
                <a:latin typeface="Adobe Clean Light"/>
                <a:cs typeface="Adobe Clean Light"/>
              </a:rPr>
              <a:t>2012?</a:t>
            </a:r>
            <a:endParaRPr lang="en-US" dirty="0">
              <a:solidFill>
                <a:srgbClr val="FF0000"/>
              </a:solidFill>
              <a:latin typeface="Adobe Clean Light"/>
              <a:cs typeface="Adobe Clean Light"/>
            </a:endParaRPr>
          </a:p>
        </p:txBody>
      </p:sp>
    </p:spTree>
    <p:extLst>
      <p:ext uri="{BB962C8B-B14F-4D97-AF65-F5344CB8AC3E}">
        <p14:creationId xmlns:p14="http://schemas.microsoft.com/office/powerpoint/2010/main" val="197431509"/>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21350133">
            <a:off x="157383" y="1199306"/>
            <a:ext cx="3602828" cy="2835263"/>
          </a:xfrm>
          <a:prstGeom prst="rect">
            <a:avLst/>
          </a:prstGeom>
        </p:spPr>
      </p:pic>
      <p:pic>
        <p:nvPicPr>
          <p:cNvPr id="8" name="Pictur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551026" y="7634"/>
            <a:ext cx="4297240" cy="4411482"/>
          </a:xfrm>
          <a:prstGeom prst="rect">
            <a:avLst/>
          </a:prstGeom>
        </p:spPr>
      </p:pic>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557615" y="3641942"/>
            <a:ext cx="2848256" cy="2825980"/>
          </a:xfrm>
          <a:prstGeom prst="rect">
            <a:avLst/>
          </a:prstGeom>
        </p:spPr>
      </p:pic>
      <p:pic>
        <p:nvPicPr>
          <p:cNvPr id="13" name="Picture 12"/>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rot="265350">
            <a:off x="5007391" y="917026"/>
            <a:ext cx="4125323" cy="3888772"/>
          </a:xfrm>
          <a:prstGeom prst="rect">
            <a:avLst/>
          </a:prstGeom>
        </p:spPr>
      </p:pic>
      <p:pic>
        <p:nvPicPr>
          <p:cNvPr id="2" name="Picture 1"/>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20942926">
            <a:off x="218408" y="2090230"/>
            <a:ext cx="3291278" cy="3486467"/>
          </a:xfrm>
          <a:prstGeom prst="rect">
            <a:avLst/>
          </a:prstGeom>
        </p:spPr>
      </p:pic>
    </p:spTree>
    <p:extLst>
      <p:ext uri="{BB962C8B-B14F-4D97-AF65-F5344CB8AC3E}">
        <p14:creationId xmlns:p14="http://schemas.microsoft.com/office/powerpoint/2010/main" val="320734099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Screen Shot 2014-10-28 at 3.36.59 PM.jpg"/>
          <p:cNvPicPr>
            <a:picLocks noGrp="1" noChangeAspect="1"/>
          </p:cNvPicPr>
          <p:nvPr>
            <p:ph idx="1"/>
          </p:nvPr>
        </p:nvPicPr>
        <p:blipFill rotWithShape="1">
          <a:blip r:embed="rId2">
            <a:extLst>
              <a:ext uri="{28A0092B-C50C-407E-A947-70E740481C1C}">
                <a14:useLocalDpi xmlns:a14="http://schemas.microsoft.com/office/drawing/2010/main" val="0"/>
              </a:ext>
            </a:extLst>
          </a:blip>
          <a:srcRect t="-2977" b="-54848"/>
          <a:stretch/>
        </p:blipFill>
        <p:spPr>
          <a:xfrm>
            <a:off x="651692" y="2603437"/>
            <a:ext cx="8229600" cy="4525963"/>
          </a:xfrm>
        </p:spPr>
      </p:pic>
      <p:sp>
        <p:nvSpPr>
          <p:cNvPr id="5" name="Title 4"/>
          <p:cNvSpPr>
            <a:spLocks noGrp="1"/>
          </p:cNvSpPr>
          <p:nvPr>
            <p:ph type="title"/>
          </p:nvPr>
        </p:nvSpPr>
        <p:spPr/>
        <p:txBody>
          <a:bodyPr/>
          <a:lstStyle/>
          <a:p>
            <a:endParaRPr lang="en-US"/>
          </a:p>
        </p:txBody>
      </p:sp>
      <p:pic>
        <p:nvPicPr>
          <p:cNvPr id="6" name="Picture 5" descr="Screen Shot 2014-10-28 at 3.38.50 PM.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9144000" cy="2603437"/>
          </a:xfrm>
          <a:prstGeom prst="rect">
            <a:avLst/>
          </a:prstGeom>
        </p:spPr>
      </p:pic>
    </p:spTree>
    <p:extLst>
      <p:ext uri="{BB962C8B-B14F-4D97-AF65-F5344CB8AC3E}">
        <p14:creationId xmlns:p14="http://schemas.microsoft.com/office/powerpoint/2010/main" val="1085263429"/>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54663" y="1862824"/>
            <a:ext cx="8351729" cy="2107522"/>
          </a:xfrm>
        </p:spPr>
        <p:txBody>
          <a:bodyPr>
            <a:normAutofit/>
          </a:bodyPr>
          <a:lstStyle/>
          <a:p>
            <a:r>
              <a:rPr lang="en-US" dirty="0" smtClean="0">
                <a:solidFill>
                  <a:srgbClr val="000000"/>
                </a:solidFill>
                <a:latin typeface="Adobe Clean Light"/>
                <a:cs typeface="Adobe Clean Light"/>
              </a:rPr>
              <a:t>Do we have a CMO equivalent in Government? What is the equivalent? </a:t>
            </a:r>
            <a:endParaRPr lang="en-US" dirty="0">
              <a:solidFill>
                <a:srgbClr val="000000"/>
              </a:solidFill>
              <a:latin typeface="Adobe Clean Light"/>
              <a:cs typeface="Adobe Clean Light"/>
            </a:endParaRPr>
          </a:p>
        </p:txBody>
      </p:sp>
    </p:spTree>
    <p:extLst>
      <p:ext uri="{BB962C8B-B14F-4D97-AF65-F5344CB8AC3E}">
        <p14:creationId xmlns:p14="http://schemas.microsoft.com/office/powerpoint/2010/main" val="183673800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512678"/>
            <a:ext cx="5705475" cy="1209749"/>
          </a:xfrm>
        </p:spPr>
        <p:txBody>
          <a:bodyPr>
            <a:normAutofit/>
          </a:bodyPr>
          <a:lstStyle/>
          <a:p>
            <a:r>
              <a:rPr lang="en-US" dirty="0" smtClean="0">
                <a:solidFill>
                  <a:srgbClr val="000000"/>
                </a:solidFill>
                <a:latin typeface="Adobe Clean Light"/>
                <a:cs typeface="Adobe Clean Light"/>
              </a:rPr>
              <a:t>So we did a survey</a:t>
            </a:r>
            <a:endParaRPr lang="en-US" dirty="0">
              <a:solidFill>
                <a:srgbClr val="000000"/>
              </a:solidFill>
              <a:latin typeface="Adobe Clean Light"/>
              <a:cs typeface="Adobe Clean Light"/>
            </a:endParaRPr>
          </a:p>
        </p:txBody>
      </p:sp>
    </p:spTree>
    <p:extLst>
      <p:ext uri="{BB962C8B-B14F-4D97-AF65-F5344CB8AC3E}">
        <p14:creationId xmlns:p14="http://schemas.microsoft.com/office/powerpoint/2010/main" val="150531834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4800601" y="3238501"/>
            <a:ext cx="4343400" cy="2479127"/>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548640" rtlCol="0" anchor="ctr"/>
          <a:lstStyle/>
          <a:p>
            <a:pPr algn="ctr"/>
            <a:r>
              <a:rPr lang="en-US" sz="2800" b="1" dirty="0" smtClean="0"/>
              <a:t>Government Communications </a:t>
            </a:r>
          </a:p>
          <a:p>
            <a:pPr algn="ctr"/>
            <a:r>
              <a:rPr lang="en-US" sz="2800" b="1" dirty="0" smtClean="0"/>
              <a:t>Vs. </a:t>
            </a:r>
          </a:p>
          <a:p>
            <a:pPr algn="ctr"/>
            <a:r>
              <a:rPr lang="en-US" sz="2800" b="1" dirty="0" smtClean="0"/>
              <a:t>Marketing Professional</a:t>
            </a:r>
            <a:endParaRPr lang="en-US" sz="2800" dirty="0">
              <a:solidFill>
                <a:prstClr val="white"/>
              </a:solidFill>
            </a:endParaRPr>
          </a:p>
        </p:txBody>
      </p:sp>
      <p:sp>
        <p:nvSpPr>
          <p:cNvPr id="6" name="Slide Number Placeholder 4"/>
          <p:cNvSpPr>
            <a:spLocks noGrp="1"/>
          </p:cNvSpPr>
          <p:nvPr>
            <p:ph type="sldNum" sz="quarter" idx="12"/>
          </p:nvPr>
        </p:nvSpPr>
        <p:spPr/>
        <p:txBody>
          <a:bodyPr/>
          <a:lstStyle/>
          <a:p>
            <a:pPr algn="ctr"/>
            <a:fld id="{90156F56-D5AE-4C6F-B826-C69D1BC521BB}" type="slidenum">
              <a:rPr lang="en-US" smtClean="0">
                <a:solidFill>
                  <a:prstClr val="white"/>
                </a:solidFill>
              </a:rPr>
              <a:pPr algn="ctr"/>
              <a:t>11</a:t>
            </a:fld>
            <a:endParaRPr lang="en-US" dirty="0">
              <a:solidFill>
                <a:prstClr val="white"/>
              </a:solidFill>
            </a:endParaRPr>
          </a:p>
        </p:txBody>
      </p:sp>
      <p:pic>
        <p:nvPicPr>
          <p:cNvPr id="8" name="Pictur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
            <a:ext cx="630526" cy="1052657"/>
          </a:xfrm>
          <a:prstGeom prst="rect">
            <a:avLst/>
          </a:prstGeom>
        </p:spPr>
      </p:pic>
    </p:spTree>
    <p:extLst>
      <p:ext uri="{BB962C8B-B14F-4D97-AF65-F5344CB8AC3E}">
        <p14:creationId xmlns:p14="http://schemas.microsoft.com/office/powerpoint/2010/main" val="129617576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Rectangle 11"/>
          <p:cNvSpPr/>
          <p:nvPr/>
        </p:nvSpPr>
        <p:spPr>
          <a:xfrm>
            <a:off x="1143" y="2"/>
            <a:ext cx="9141714" cy="2844209"/>
          </a:xfrm>
          <a:prstGeom prst="rect">
            <a:avLst/>
          </a:prstGeom>
          <a:gradFill>
            <a:gsLst>
              <a:gs pos="0">
                <a:schemeClr val="tx1">
                  <a:alpha val="0"/>
                </a:schemeClr>
              </a:gs>
              <a:gs pos="97500">
                <a:schemeClr val="tx1"/>
              </a:gs>
            </a:gsLst>
            <a:lin ang="16200000" scaled="1"/>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prstClr val="white"/>
              </a:solidFill>
            </a:endParaRPr>
          </a:p>
        </p:txBody>
      </p:sp>
      <p:sp>
        <p:nvSpPr>
          <p:cNvPr id="6" name="Slide Number Placeholder 4"/>
          <p:cNvSpPr>
            <a:spLocks noGrp="1"/>
          </p:cNvSpPr>
          <p:nvPr>
            <p:ph type="sldNum" sz="quarter" idx="12"/>
          </p:nvPr>
        </p:nvSpPr>
        <p:spPr/>
        <p:txBody>
          <a:bodyPr/>
          <a:lstStyle/>
          <a:p>
            <a:pPr algn="ctr"/>
            <a:fld id="{90156F56-D5AE-4C6F-B826-C69D1BC521BB}" type="slidenum">
              <a:rPr lang="en-US" smtClean="0">
                <a:solidFill>
                  <a:prstClr val="white"/>
                </a:solidFill>
              </a:rPr>
              <a:pPr algn="ctr"/>
              <a:t>12</a:t>
            </a:fld>
            <a:endParaRPr lang="en-US" dirty="0">
              <a:solidFill>
                <a:prstClr val="white"/>
              </a:solidFill>
            </a:endParaRPr>
          </a:p>
        </p:txBody>
      </p:sp>
      <p:cxnSp>
        <p:nvCxnSpPr>
          <p:cNvPr id="13" name="Straight Connector 12"/>
          <p:cNvCxnSpPr/>
          <p:nvPr/>
        </p:nvCxnSpPr>
        <p:spPr>
          <a:xfrm flipH="1">
            <a:off x="4479132" y="3568701"/>
            <a:ext cx="683419" cy="574675"/>
          </a:xfrm>
          <a:prstGeom prst="line">
            <a:avLst/>
          </a:prstGeom>
          <a:ln>
            <a:solidFill>
              <a:srgbClr val="FF0000"/>
            </a:solidFill>
          </a:ln>
          <a:effectLst/>
        </p:spPr>
        <p:style>
          <a:lnRef idx="2">
            <a:schemeClr val="accent1"/>
          </a:lnRef>
          <a:fillRef idx="0">
            <a:schemeClr val="accent1"/>
          </a:fillRef>
          <a:effectRef idx="1">
            <a:schemeClr val="accent1"/>
          </a:effectRef>
          <a:fontRef idx="minor">
            <a:schemeClr val="tx1"/>
          </a:fontRef>
        </p:style>
      </p:cxnSp>
      <p:sp>
        <p:nvSpPr>
          <p:cNvPr id="14" name="Rectangle 13"/>
          <p:cNvSpPr/>
          <p:nvPr/>
        </p:nvSpPr>
        <p:spPr>
          <a:xfrm>
            <a:off x="190500" y="271245"/>
            <a:ext cx="4572000" cy="461665"/>
          </a:xfrm>
          <a:prstGeom prst="rect">
            <a:avLst/>
          </a:prstGeom>
        </p:spPr>
        <p:txBody>
          <a:bodyPr>
            <a:spAutoFit/>
          </a:bodyPr>
          <a:lstStyle/>
          <a:p>
            <a:r>
              <a:rPr lang="en-US" sz="2400" b="1" dirty="0" smtClean="0">
                <a:solidFill>
                  <a:schemeClr val="bg1"/>
                </a:solidFill>
              </a:rPr>
              <a:t>What we looked at </a:t>
            </a:r>
            <a:endParaRPr lang="en-US" sz="2400" dirty="0">
              <a:solidFill>
                <a:schemeClr val="bg1"/>
              </a:solidFill>
            </a:endParaRPr>
          </a:p>
        </p:txBody>
      </p:sp>
      <p:sp>
        <p:nvSpPr>
          <p:cNvPr id="11" name="Oval 10"/>
          <p:cNvSpPr/>
          <p:nvPr/>
        </p:nvSpPr>
        <p:spPr>
          <a:xfrm>
            <a:off x="5010150" y="1292936"/>
            <a:ext cx="2914650" cy="3387727"/>
          </a:xfrm>
          <a:prstGeom prst="ellipse">
            <a:avLst/>
          </a:prstGeom>
          <a:noFill/>
          <a:ln w="38100" cmpd="sng">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p:cNvSpPr/>
          <p:nvPr/>
        </p:nvSpPr>
        <p:spPr>
          <a:xfrm>
            <a:off x="728663" y="1524000"/>
            <a:ext cx="3750469" cy="4191000"/>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252000" rtlCol="0" anchor="ctr"/>
          <a:lstStyle/>
          <a:p>
            <a:r>
              <a:rPr lang="en-US" sz="2200" b="1" dirty="0" smtClean="0">
                <a:solidFill>
                  <a:schemeClr val="bg1"/>
                </a:solidFill>
              </a:rPr>
              <a:t>Has Digital Communication Changed?</a:t>
            </a:r>
          </a:p>
          <a:p>
            <a:endParaRPr lang="en-US" sz="2200" b="1" dirty="0">
              <a:solidFill>
                <a:schemeClr val="bg1"/>
              </a:solidFill>
            </a:endParaRPr>
          </a:p>
          <a:p>
            <a:r>
              <a:rPr lang="en-US" sz="2200" b="1" dirty="0" smtClean="0">
                <a:solidFill>
                  <a:schemeClr val="bg1"/>
                </a:solidFill>
              </a:rPr>
              <a:t>Is Digital Communication important to your success?</a:t>
            </a:r>
          </a:p>
          <a:p>
            <a:endParaRPr lang="en-US" sz="2200" b="1" dirty="0">
              <a:solidFill>
                <a:schemeClr val="bg1"/>
              </a:solidFill>
            </a:endParaRPr>
          </a:p>
          <a:p>
            <a:r>
              <a:rPr lang="en-US" sz="2200" b="1" dirty="0" smtClean="0">
                <a:solidFill>
                  <a:schemeClr val="bg1"/>
                </a:solidFill>
              </a:rPr>
              <a:t>Do you have the right tools?</a:t>
            </a:r>
            <a:br>
              <a:rPr lang="en-US" sz="2200" b="1" dirty="0" smtClean="0">
                <a:solidFill>
                  <a:schemeClr val="bg1"/>
                </a:solidFill>
              </a:rPr>
            </a:br>
            <a:endParaRPr lang="en-US" sz="2200" b="1" dirty="0" smtClean="0">
              <a:solidFill>
                <a:schemeClr val="bg1"/>
              </a:solidFill>
            </a:endParaRPr>
          </a:p>
          <a:p>
            <a:r>
              <a:rPr lang="en-US" sz="2200" b="1" dirty="0" smtClean="0">
                <a:solidFill>
                  <a:schemeClr val="bg1"/>
                </a:solidFill>
              </a:rPr>
              <a:t>Do you care about ROI?</a:t>
            </a:r>
          </a:p>
          <a:p>
            <a:endParaRPr lang="en-US" sz="2200" b="1" dirty="0">
              <a:solidFill>
                <a:schemeClr val="bg1"/>
              </a:solidFill>
            </a:endParaRPr>
          </a:p>
          <a:p>
            <a:endParaRPr lang="en-US" sz="2000" dirty="0">
              <a:solidFill>
                <a:schemeClr val="bg1"/>
              </a:solidFill>
            </a:endParaRPr>
          </a:p>
        </p:txBody>
      </p:sp>
      <p:sp>
        <p:nvSpPr>
          <p:cNvPr id="2" name="TextBox 1"/>
          <p:cNvSpPr txBox="1"/>
          <p:nvPr/>
        </p:nvSpPr>
        <p:spPr>
          <a:xfrm>
            <a:off x="5826713" y="1581209"/>
            <a:ext cx="1452974" cy="2400657"/>
          </a:xfrm>
          <a:prstGeom prst="rect">
            <a:avLst/>
          </a:prstGeom>
          <a:noFill/>
        </p:spPr>
        <p:txBody>
          <a:bodyPr wrap="square" rtlCol="0">
            <a:spAutoFit/>
          </a:bodyPr>
          <a:lstStyle/>
          <a:p>
            <a:r>
              <a:rPr lang="en-US" sz="15000" dirty="0" smtClean="0"/>
              <a:t>?</a:t>
            </a:r>
            <a:endParaRPr lang="en-US" sz="15000" dirty="0"/>
          </a:p>
        </p:txBody>
      </p:sp>
      <p:pic>
        <p:nvPicPr>
          <p:cNvPr id="15" name="Picture 1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12331" y="5830021"/>
            <a:ext cx="630526" cy="1052657"/>
          </a:xfrm>
          <a:prstGeom prst="rect">
            <a:avLst/>
          </a:prstGeom>
        </p:spPr>
      </p:pic>
    </p:spTree>
    <p:extLst>
      <p:ext uri="{BB962C8B-B14F-4D97-AF65-F5344CB8AC3E}">
        <p14:creationId xmlns:p14="http://schemas.microsoft.com/office/powerpoint/2010/main" val="365284321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4"/>
          <p:cNvSpPr>
            <a:spLocks noGrp="1"/>
          </p:cNvSpPr>
          <p:nvPr>
            <p:ph type="sldNum" sz="quarter" idx="12"/>
          </p:nvPr>
        </p:nvSpPr>
        <p:spPr/>
        <p:txBody>
          <a:bodyPr/>
          <a:lstStyle/>
          <a:p>
            <a:pPr algn="ctr"/>
            <a:fld id="{90156F56-D5AE-4C6F-B826-C69D1BC521BB}" type="slidenum">
              <a:rPr lang="en-US" smtClean="0">
                <a:solidFill>
                  <a:prstClr val="white"/>
                </a:solidFill>
              </a:rPr>
              <a:pPr algn="ctr"/>
              <a:t>13</a:t>
            </a:fld>
            <a:endParaRPr lang="en-US" dirty="0">
              <a:solidFill>
                <a:prstClr val="white"/>
              </a:solidFill>
            </a:endParaRPr>
          </a:p>
        </p:txBody>
      </p:sp>
      <p:sp>
        <p:nvSpPr>
          <p:cNvPr id="5" name="Rectangle 4"/>
          <p:cNvSpPr/>
          <p:nvPr/>
        </p:nvSpPr>
        <p:spPr>
          <a:xfrm>
            <a:off x="0" y="2844801"/>
            <a:ext cx="4343400" cy="1816100"/>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548640" rtlCol="0" anchor="ctr"/>
          <a:lstStyle/>
          <a:p>
            <a:r>
              <a:rPr lang="en-US" sz="2800" b="1" dirty="0" smtClean="0"/>
              <a:t>Dig Communications has changed more in the last 2 years than in the previous 50 years</a:t>
            </a:r>
            <a:endParaRPr lang="en-US" sz="2800" dirty="0">
              <a:solidFill>
                <a:prstClr val="white"/>
              </a:solidFill>
            </a:endParaRPr>
          </a:p>
        </p:txBody>
      </p:sp>
      <p:sp>
        <p:nvSpPr>
          <p:cNvPr id="7" name="Rectangle 6"/>
          <p:cNvSpPr/>
          <p:nvPr/>
        </p:nvSpPr>
        <p:spPr>
          <a:xfrm>
            <a:off x="4772025" y="2935414"/>
            <a:ext cx="3867149" cy="1842413"/>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252000" rtlCol="0" anchor="ctr"/>
          <a:lstStyle/>
          <a:p>
            <a:endParaRPr lang="en-US" sz="2000" dirty="0">
              <a:solidFill>
                <a:schemeClr val="bg1"/>
              </a:solidFill>
            </a:endParaRPr>
          </a:p>
        </p:txBody>
      </p:sp>
      <p:sp>
        <p:nvSpPr>
          <p:cNvPr id="8" name="TextBox 7"/>
          <p:cNvSpPr txBox="1"/>
          <p:nvPr/>
        </p:nvSpPr>
        <p:spPr>
          <a:xfrm>
            <a:off x="4838700" y="2532452"/>
            <a:ext cx="2151300" cy="1446550"/>
          </a:xfrm>
          <a:prstGeom prst="rect">
            <a:avLst/>
          </a:prstGeom>
          <a:noFill/>
        </p:spPr>
        <p:txBody>
          <a:bodyPr wrap="none" rtlCol="0">
            <a:spAutoFit/>
          </a:bodyPr>
          <a:lstStyle/>
          <a:p>
            <a:r>
              <a:rPr lang="en-US" sz="8800" b="1" dirty="0" smtClean="0">
                <a:solidFill>
                  <a:srgbClr val="FF0000"/>
                </a:solidFill>
                <a:latin typeface="+mj-lt"/>
              </a:rPr>
              <a:t>78%</a:t>
            </a:r>
            <a:endParaRPr lang="en-US" sz="8800" b="1" dirty="0">
              <a:solidFill>
                <a:srgbClr val="FF0000"/>
              </a:solidFill>
              <a:latin typeface="+mj-lt"/>
            </a:endParaRPr>
          </a:p>
        </p:txBody>
      </p:sp>
      <p:sp>
        <p:nvSpPr>
          <p:cNvPr id="2" name="TextBox 1"/>
          <p:cNvSpPr txBox="1"/>
          <p:nvPr/>
        </p:nvSpPr>
        <p:spPr>
          <a:xfrm>
            <a:off x="6865824" y="2935851"/>
            <a:ext cx="1676400" cy="646331"/>
          </a:xfrm>
          <a:prstGeom prst="rect">
            <a:avLst/>
          </a:prstGeom>
          <a:noFill/>
        </p:spPr>
        <p:txBody>
          <a:bodyPr wrap="square" rtlCol="0">
            <a:spAutoFit/>
          </a:bodyPr>
          <a:lstStyle/>
          <a:p>
            <a:r>
              <a:rPr lang="en-US" dirty="0" smtClean="0">
                <a:solidFill>
                  <a:schemeClr val="bg2"/>
                </a:solidFill>
              </a:rPr>
              <a:t>Commercial Agree</a:t>
            </a:r>
            <a:endParaRPr lang="en-US" dirty="0">
              <a:solidFill>
                <a:schemeClr val="bg2"/>
              </a:solidFill>
            </a:endParaRPr>
          </a:p>
        </p:txBody>
      </p:sp>
      <p:sp>
        <p:nvSpPr>
          <p:cNvPr id="9" name="TextBox 8"/>
          <p:cNvSpPr txBox="1"/>
          <p:nvPr/>
        </p:nvSpPr>
        <p:spPr>
          <a:xfrm>
            <a:off x="4838700" y="3454400"/>
            <a:ext cx="2151300" cy="1446550"/>
          </a:xfrm>
          <a:prstGeom prst="rect">
            <a:avLst/>
          </a:prstGeom>
          <a:noFill/>
        </p:spPr>
        <p:txBody>
          <a:bodyPr wrap="none" rtlCol="0">
            <a:spAutoFit/>
          </a:bodyPr>
          <a:lstStyle/>
          <a:p>
            <a:r>
              <a:rPr lang="en-US" sz="8800" b="1" dirty="0" smtClean="0">
                <a:solidFill>
                  <a:srgbClr val="FF0000"/>
                </a:solidFill>
                <a:latin typeface="+mj-lt"/>
              </a:rPr>
              <a:t>80%</a:t>
            </a:r>
            <a:endParaRPr lang="en-US" sz="8800" b="1" dirty="0">
              <a:solidFill>
                <a:srgbClr val="FF0000"/>
              </a:solidFill>
              <a:latin typeface="+mj-lt"/>
            </a:endParaRPr>
          </a:p>
        </p:txBody>
      </p:sp>
      <p:sp>
        <p:nvSpPr>
          <p:cNvPr id="10" name="TextBox 9"/>
          <p:cNvSpPr txBox="1"/>
          <p:nvPr/>
        </p:nvSpPr>
        <p:spPr>
          <a:xfrm>
            <a:off x="6865824" y="3944034"/>
            <a:ext cx="1676400" cy="646331"/>
          </a:xfrm>
          <a:prstGeom prst="rect">
            <a:avLst/>
          </a:prstGeom>
          <a:noFill/>
        </p:spPr>
        <p:txBody>
          <a:bodyPr wrap="square" rtlCol="0">
            <a:spAutoFit/>
          </a:bodyPr>
          <a:lstStyle/>
          <a:p>
            <a:r>
              <a:rPr lang="en-US" dirty="0" smtClean="0">
                <a:solidFill>
                  <a:schemeClr val="bg2"/>
                </a:solidFill>
              </a:rPr>
              <a:t>Government Agree</a:t>
            </a:r>
            <a:endParaRPr lang="en-US" dirty="0">
              <a:solidFill>
                <a:schemeClr val="bg2"/>
              </a:solidFill>
            </a:endParaRPr>
          </a:p>
        </p:txBody>
      </p:sp>
      <p:pic>
        <p:nvPicPr>
          <p:cNvPr id="11" name="Picture 10"/>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12331" y="5830021"/>
            <a:ext cx="630526" cy="1052657"/>
          </a:xfrm>
          <a:prstGeom prst="rect">
            <a:avLst/>
          </a:prstGeom>
        </p:spPr>
      </p:pic>
    </p:spTree>
    <p:extLst>
      <p:ext uri="{BB962C8B-B14F-4D97-AF65-F5344CB8AC3E}">
        <p14:creationId xmlns:p14="http://schemas.microsoft.com/office/powerpoint/2010/main" val="388799244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4"/>
          <p:cNvSpPr>
            <a:spLocks noGrp="1"/>
          </p:cNvSpPr>
          <p:nvPr>
            <p:ph type="sldNum" sz="quarter" idx="12"/>
          </p:nvPr>
        </p:nvSpPr>
        <p:spPr/>
        <p:txBody>
          <a:bodyPr/>
          <a:lstStyle/>
          <a:p>
            <a:pPr algn="ctr"/>
            <a:fld id="{90156F56-D5AE-4C6F-B826-C69D1BC521BB}" type="slidenum">
              <a:rPr lang="en-US" smtClean="0">
                <a:solidFill>
                  <a:prstClr val="white"/>
                </a:solidFill>
              </a:rPr>
              <a:pPr algn="ctr"/>
              <a:t>14</a:t>
            </a:fld>
            <a:endParaRPr lang="en-US" dirty="0">
              <a:solidFill>
                <a:prstClr val="white"/>
              </a:solidFill>
            </a:endParaRPr>
          </a:p>
        </p:txBody>
      </p:sp>
      <p:sp>
        <p:nvSpPr>
          <p:cNvPr id="5" name="Rectangle 4"/>
          <p:cNvSpPr/>
          <p:nvPr/>
        </p:nvSpPr>
        <p:spPr>
          <a:xfrm>
            <a:off x="0" y="2984499"/>
            <a:ext cx="4343400" cy="2057401"/>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548640" rtlCol="0" anchor="ctr"/>
          <a:lstStyle/>
          <a:p>
            <a:r>
              <a:rPr lang="en-US" sz="2800" b="1" dirty="0" smtClean="0"/>
              <a:t>Is Digital Communication Important to your success?</a:t>
            </a:r>
            <a:endParaRPr lang="en-US" sz="2800" dirty="0">
              <a:solidFill>
                <a:prstClr val="white"/>
              </a:solidFill>
            </a:endParaRPr>
          </a:p>
        </p:txBody>
      </p:sp>
      <p:sp>
        <p:nvSpPr>
          <p:cNvPr id="7" name="Rectangle 6"/>
          <p:cNvSpPr/>
          <p:nvPr/>
        </p:nvSpPr>
        <p:spPr>
          <a:xfrm>
            <a:off x="4772025" y="2935414"/>
            <a:ext cx="3867149" cy="2208087"/>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252000" rtlCol="0" anchor="ctr"/>
          <a:lstStyle/>
          <a:p>
            <a:endParaRPr lang="en-US" sz="1400" dirty="0">
              <a:solidFill>
                <a:schemeClr val="bg1"/>
              </a:solidFill>
            </a:endParaRPr>
          </a:p>
          <a:p>
            <a:endParaRPr lang="en-US" sz="1400" dirty="0">
              <a:solidFill>
                <a:schemeClr val="bg1"/>
              </a:solidFill>
            </a:endParaRPr>
          </a:p>
        </p:txBody>
      </p:sp>
      <p:sp>
        <p:nvSpPr>
          <p:cNvPr id="8" name="TextBox 7"/>
          <p:cNvSpPr txBox="1"/>
          <p:nvPr/>
        </p:nvSpPr>
        <p:spPr>
          <a:xfrm>
            <a:off x="4886325" y="2641600"/>
            <a:ext cx="2151300" cy="1446550"/>
          </a:xfrm>
          <a:prstGeom prst="rect">
            <a:avLst/>
          </a:prstGeom>
          <a:noFill/>
        </p:spPr>
        <p:txBody>
          <a:bodyPr wrap="none" rtlCol="0">
            <a:spAutoFit/>
          </a:bodyPr>
          <a:lstStyle/>
          <a:p>
            <a:r>
              <a:rPr lang="en-US" sz="8800" b="1" dirty="0" smtClean="0">
                <a:solidFill>
                  <a:srgbClr val="FF0000"/>
                </a:solidFill>
                <a:latin typeface="+mj-lt"/>
              </a:rPr>
              <a:t>89%</a:t>
            </a:r>
            <a:endParaRPr lang="en-US" sz="8800" b="1" dirty="0">
              <a:solidFill>
                <a:srgbClr val="FF0000"/>
              </a:solidFill>
              <a:latin typeface="+mj-lt"/>
            </a:endParaRPr>
          </a:p>
        </p:txBody>
      </p:sp>
      <p:sp>
        <p:nvSpPr>
          <p:cNvPr id="9" name="TextBox 8"/>
          <p:cNvSpPr txBox="1"/>
          <p:nvPr/>
        </p:nvSpPr>
        <p:spPr>
          <a:xfrm>
            <a:off x="4876800" y="3835400"/>
            <a:ext cx="2151300" cy="1446550"/>
          </a:xfrm>
          <a:prstGeom prst="rect">
            <a:avLst/>
          </a:prstGeom>
          <a:noFill/>
        </p:spPr>
        <p:txBody>
          <a:bodyPr wrap="none" rtlCol="0">
            <a:spAutoFit/>
          </a:bodyPr>
          <a:lstStyle/>
          <a:p>
            <a:r>
              <a:rPr lang="en-US" sz="8800" b="1" dirty="0" smtClean="0">
                <a:solidFill>
                  <a:srgbClr val="FF0000"/>
                </a:solidFill>
                <a:latin typeface="+mj-lt"/>
              </a:rPr>
              <a:t>66%</a:t>
            </a:r>
            <a:endParaRPr lang="en-US" sz="8800" b="1" dirty="0">
              <a:solidFill>
                <a:srgbClr val="FF0000"/>
              </a:solidFill>
              <a:latin typeface="+mj-lt"/>
            </a:endParaRPr>
          </a:p>
        </p:txBody>
      </p:sp>
      <p:sp>
        <p:nvSpPr>
          <p:cNvPr id="10" name="Rectangle 9"/>
          <p:cNvSpPr/>
          <p:nvPr/>
        </p:nvSpPr>
        <p:spPr>
          <a:xfrm>
            <a:off x="6844965" y="3299603"/>
            <a:ext cx="1701257" cy="6731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lIns="252000" rtlCol="0" anchor="ctr"/>
          <a:lstStyle/>
          <a:p>
            <a:r>
              <a:rPr lang="en-US" sz="1400" dirty="0" smtClean="0"/>
              <a:t>Government</a:t>
            </a:r>
          </a:p>
          <a:p>
            <a:r>
              <a:rPr lang="en-US" sz="1400" dirty="0" smtClean="0"/>
              <a:t>(Somewhat or Very important)</a:t>
            </a:r>
          </a:p>
          <a:p>
            <a:endParaRPr lang="en-US" sz="1400" dirty="0">
              <a:solidFill>
                <a:schemeClr val="bg1"/>
              </a:solidFill>
            </a:endParaRPr>
          </a:p>
          <a:p>
            <a:endParaRPr lang="en-US" sz="1400" dirty="0">
              <a:solidFill>
                <a:schemeClr val="bg1"/>
              </a:solidFill>
            </a:endParaRPr>
          </a:p>
        </p:txBody>
      </p:sp>
      <p:sp>
        <p:nvSpPr>
          <p:cNvPr id="11" name="Rectangle 10"/>
          <p:cNvSpPr/>
          <p:nvPr/>
        </p:nvSpPr>
        <p:spPr>
          <a:xfrm>
            <a:off x="6825915" y="4533216"/>
            <a:ext cx="1701257" cy="43008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lIns="252000" rtlCol="0" anchor="ctr"/>
          <a:lstStyle/>
          <a:p>
            <a:r>
              <a:rPr lang="en-US" sz="1400" dirty="0" smtClean="0"/>
              <a:t>Commercial</a:t>
            </a:r>
          </a:p>
          <a:p>
            <a:r>
              <a:rPr lang="en-US" sz="1400" dirty="0"/>
              <a:t>(</a:t>
            </a:r>
            <a:r>
              <a:rPr lang="en-US" sz="1400" dirty="0" smtClean="0"/>
              <a:t>Somewhat or Very important)</a:t>
            </a:r>
          </a:p>
          <a:p>
            <a:endParaRPr lang="en-US" sz="1400" dirty="0">
              <a:solidFill>
                <a:schemeClr val="bg1"/>
              </a:solidFill>
            </a:endParaRPr>
          </a:p>
          <a:p>
            <a:endParaRPr lang="en-US" sz="1400" dirty="0">
              <a:solidFill>
                <a:schemeClr val="bg1"/>
              </a:solidFill>
            </a:endParaRPr>
          </a:p>
        </p:txBody>
      </p:sp>
      <p:pic>
        <p:nvPicPr>
          <p:cNvPr id="12" name="Picture 1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12331" y="5830021"/>
            <a:ext cx="630526" cy="1052657"/>
          </a:xfrm>
          <a:prstGeom prst="rect">
            <a:avLst/>
          </a:prstGeom>
        </p:spPr>
      </p:pic>
    </p:spTree>
    <p:extLst>
      <p:ext uri="{BB962C8B-B14F-4D97-AF65-F5344CB8AC3E}">
        <p14:creationId xmlns:p14="http://schemas.microsoft.com/office/powerpoint/2010/main" val="370139392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2984499"/>
            <a:ext cx="4343400" cy="2057401"/>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548640" rtlCol="0" anchor="ctr"/>
          <a:lstStyle/>
          <a:p>
            <a:r>
              <a:rPr lang="en-US" sz="2800" b="1" dirty="0" smtClean="0"/>
              <a:t>Do you have the Right tools?</a:t>
            </a:r>
            <a:endParaRPr lang="en-US" sz="2800" dirty="0">
              <a:solidFill>
                <a:prstClr val="white"/>
              </a:solidFill>
            </a:endParaRPr>
          </a:p>
        </p:txBody>
      </p:sp>
      <p:sp>
        <p:nvSpPr>
          <p:cNvPr id="9" name="Rectangle 8"/>
          <p:cNvSpPr/>
          <p:nvPr/>
        </p:nvSpPr>
        <p:spPr>
          <a:xfrm>
            <a:off x="4772025" y="2935414"/>
            <a:ext cx="3867149" cy="2208087"/>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252000" rtlCol="0" anchor="ctr"/>
          <a:lstStyle/>
          <a:p>
            <a:endParaRPr lang="en-US" sz="1400" dirty="0">
              <a:solidFill>
                <a:schemeClr val="bg1"/>
              </a:solidFill>
            </a:endParaRPr>
          </a:p>
          <a:p>
            <a:endParaRPr lang="en-US" sz="1400" dirty="0">
              <a:solidFill>
                <a:schemeClr val="bg1"/>
              </a:solidFill>
            </a:endParaRPr>
          </a:p>
        </p:txBody>
      </p:sp>
      <p:sp>
        <p:nvSpPr>
          <p:cNvPr id="10" name="TextBox 9"/>
          <p:cNvSpPr txBox="1"/>
          <p:nvPr/>
        </p:nvSpPr>
        <p:spPr>
          <a:xfrm>
            <a:off x="4800601" y="2654300"/>
            <a:ext cx="2151300" cy="1446550"/>
          </a:xfrm>
          <a:prstGeom prst="rect">
            <a:avLst/>
          </a:prstGeom>
          <a:noFill/>
        </p:spPr>
        <p:txBody>
          <a:bodyPr wrap="none" rtlCol="0">
            <a:spAutoFit/>
          </a:bodyPr>
          <a:lstStyle/>
          <a:p>
            <a:r>
              <a:rPr lang="en-US" sz="8800" b="1" dirty="0" smtClean="0">
                <a:solidFill>
                  <a:srgbClr val="FF0000"/>
                </a:solidFill>
                <a:latin typeface="+mj-lt"/>
              </a:rPr>
              <a:t>34%</a:t>
            </a:r>
            <a:endParaRPr lang="en-US" sz="8800" b="1" dirty="0">
              <a:solidFill>
                <a:srgbClr val="FF0000"/>
              </a:solidFill>
              <a:latin typeface="+mj-lt"/>
            </a:endParaRPr>
          </a:p>
        </p:txBody>
      </p:sp>
      <p:sp>
        <p:nvSpPr>
          <p:cNvPr id="11" name="TextBox 10"/>
          <p:cNvSpPr txBox="1"/>
          <p:nvPr/>
        </p:nvSpPr>
        <p:spPr>
          <a:xfrm>
            <a:off x="4791075" y="3808622"/>
            <a:ext cx="2151300" cy="1446550"/>
          </a:xfrm>
          <a:prstGeom prst="rect">
            <a:avLst/>
          </a:prstGeom>
          <a:noFill/>
        </p:spPr>
        <p:txBody>
          <a:bodyPr wrap="none" rtlCol="0">
            <a:spAutoFit/>
          </a:bodyPr>
          <a:lstStyle/>
          <a:p>
            <a:r>
              <a:rPr lang="en-US" sz="8800" b="1" dirty="0" smtClean="0">
                <a:solidFill>
                  <a:srgbClr val="FF0000"/>
                </a:solidFill>
                <a:latin typeface="+mj-lt"/>
              </a:rPr>
              <a:t>58%</a:t>
            </a:r>
            <a:endParaRPr lang="en-US" sz="8800" b="1" dirty="0">
              <a:solidFill>
                <a:srgbClr val="FF0000"/>
              </a:solidFill>
              <a:latin typeface="+mj-lt"/>
            </a:endParaRPr>
          </a:p>
        </p:txBody>
      </p:sp>
      <p:sp>
        <p:nvSpPr>
          <p:cNvPr id="12" name="Rectangle 11"/>
          <p:cNvSpPr/>
          <p:nvPr/>
        </p:nvSpPr>
        <p:spPr>
          <a:xfrm>
            <a:off x="6942376" y="3117356"/>
            <a:ext cx="1750226" cy="750013"/>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lIns="252000" rtlCol="0" anchor="ctr"/>
          <a:lstStyle/>
          <a:p>
            <a:r>
              <a:rPr lang="en-US" sz="1400" dirty="0" smtClean="0"/>
              <a:t>Government</a:t>
            </a:r>
          </a:p>
          <a:p>
            <a:r>
              <a:rPr lang="en-US" sz="1400" dirty="0" smtClean="0">
                <a:solidFill>
                  <a:schemeClr val="bg1"/>
                </a:solidFill>
              </a:rPr>
              <a:t>(Yes)</a:t>
            </a:r>
            <a:endParaRPr lang="en-US" sz="1400" dirty="0">
              <a:solidFill>
                <a:schemeClr val="bg1"/>
              </a:solidFill>
            </a:endParaRPr>
          </a:p>
          <a:p>
            <a:endParaRPr lang="en-US" sz="1400" dirty="0">
              <a:solidFill>
                <a:schemeClr val="bg1"/>
              </a:solidFill>
            </a:endParaRPr>
          </a:p>
        </p:txBody>
      </p:sp>
      <p:sp>
        <p:nvSpPr>
          <p:cNvPr id="13" name="Rectangle 12"/>
          <p:cNvSpPr/>
          <p:nvPr/>
        </p:nvSpPr>
        <p:spPr>
          <a:xfrm>
            <a:off x="6872998" y="4623256"/>
            <a:ext cx="1993564" cy="531687"/>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lIns="252000" rtlCol="0" anchor="ctr"/>
          <a:lstStyle/>
          <a:p>
            <a:r>
              <a:rPr lang="en-US" sz="1400" dirty="0" smtClean="0"/>
              <a:t>Commercial </a:t>
            </a:r>
          </a:p>
          <a:p>
            <a:r>
              <a:rPr lang="en-US" sz="1400" dirty="0" smtClean="0"/>
              <a:t>(Yes)</a:t>
            </a:r>
          </a:p>
          <a:p>
            <a:endParaRPr lang="en-US" sz="1400" dirty="0">
              <a:solidFill>
                <a:schemeClr val="bg1"/>
              </a:solidFill>
            </a:endParaRPr>
          </a:p>
          <a:p>
            <a:endParaRPr lang="en-US" sz="1400" dirty="0">
              <a:solidFill>
                <a:schemeClr val="bg1"/>
              </a:solidFill>
            </a:endParaRPr>
          </a:p>
        </p:txBody>
      </p:sp>
      <p:pic>
        <p:nvPicPr>
          <p:cNvPr id="14" name="Picture 1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12331" y="5830021"/>
            <a:ext cx="630526" cy="1052657"/>
          </a:xfrm>
          <a:prstGeom prst="rect">
            <a:avLst/>
          </a:prstGeom>
        </p:spPr>
      </p:pic>
    </p:spTree>
    <p:extLst>
      <p:ext uri="{BB962C8B-B14F-4D97-AF65-F5344CB8AC3E}">
        <p14:creationId xmlns:p14="http://schemas.microsoft.com/office/powerpoint/2010/main" val="231896495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Rectangle 4"/>
          <p:cNvSpPr>
            <a:spLocks/>
          </p:cNvSpPr>
          <p:nvPr/>
        </p:nvSpPr>
        <p:spPr bwMode="auto">
          <a:xfrm>
            <a:off x="0" y="165101"/>
            <a:ext cx="9151143" cy="6692900"/>
          </a:xfrm>
          <a:prstGeom prst="rect">
            <a:avLst/>
          </a:prstGeom>
          <a:gradFill rotWithShape="0">
            <a:gsLst>
              <a:gs pos="0">
                <a:srgbClr val="000000">
                  <a:alpha val="0"/>
                </a:srgbClr>
              </a:gs>
              <a:gs pos="100000">
                <a:srgbClr val="000000">
                  <a:alpha val="70000"/>
                </a:srgbClr>
              </a:gs>
            </a:gsLst>
            <a:lin ang="5400000" scaled="1"/>
          </a:gradFill>
          <a:ln>
            <a:noFill/>
          </a:ln>
          <a:extLst>
            <a:ext uri="{91240B29-F687-4f45-9708-019B960494DF}">
              <a14:hiddenLine xmlns:a14="http://schemas.microsoft.com/office/drawing/2010/main" w="25400">
                <a:solidFill>
                  <a:srgbClr val="000000"/>
                </a:solidFill>
                <a:miter lim="800000"/>
                <a:headEnd/>
                <a:tailEnd/>
              </a14:hiddenLine>
            </a:ext>
          </a:extLst>
        </p:spPr>
        <p:txBody>
          <a:bodyPr lIns="0" tIns="0" rIns="0" bIns="0"/>
          <a:lstStyle/>
          <a:p>
            <a:endParaRPr lang="en-US"/>
          </a:p>
        </p:txBody>
      </p:sp>
      <p:pic>
        <p:nvPicPr>
          <p:cNvPr id="11" name="Picture 19"/>
          <p:cNvPicPr>
            <a:picLocks noChangeAspect="1" noChangeArrowheads="1"/>
          </p:cNvPicPr>
          <p:nvPr/>
        </p:nvPicPr>
        <p:blipFill rotWithShape="1">
          <a:blip r:embed="rId3" cstate="screen">
            <a:extLst>
              <a:ext uri="{28A0092B-C50C-407E-A947-70E740481C1C}">
                <a14:useLocalDpi xmlns:a14="http://schemas.microsoft.com/office/drawing/2010/main"/>
              </a:ext>
            </a:extLst>
          </a:blip>
          <a:srcRect t="-20714"/>
          <a:stretch/>
        </p:blipFill>
        <p:spPr bwMode="auto">
          <a:xfrm>
            <a:off x="273789" y="-1024714"/>
            <a:ext cx="8877353" cy="788271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pic>
      <p:sp>
        <p:nvSpPr>
          <p:cNvPr id="5" name="Rectangle 4"/>
          <p:cNvSpPr/>
          <p:nvPr/>
        </p:nvSpPr>
        <p:spPr>
          <a:xfrm>
            <a:off x="0" y="2844801"/>
            <a:ext cx="4476750" cy="1816100"/>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548640" rtlCol="0" anchor="ctr"/>
          <a:lstStyle/>
          <a:p>
            <a:r>
              <a:rPr lang="en-US" sz="3200" b="1" dirty="0" smtClean="0"/>
              <a:t>How important is it to Demonstrate ROI?</a:t>
            </a:r>
            <a:endParaRPr lang="en-US" sz="3200" dirty="0">
              <a:solidFill>
                <a:prstClr val="white"/>
              </a:solidFill>
            </a:endParaRPr>
          </a:p>
        </p:txBody>
      </p:sp>
      <p:sp>
        <p:nvSpPr>
          <p:cNvPr id="7" name="Rectangle 6"/>
          <p:cNvSpPr/>
          <p:nvPr/>
        </p:nvSpPr>
        <p:spPr>
          <a:xfrm>
            <a:off x="4772025" y="2935414"/>
            <a:ext cx="3867149" cy="1842413"/>
          </a:xfrm>
          <a:prstGeom prst="rect">
            <a:avLst/>
          </a:prstGeom>
          <a:solidFill>
            <a:srgbClr val="000000">
              <a:alpha val="6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252000" rtlCol="0" anchor="ctr"/>
          <a:lstStyle/>
          <a:p>
            <a:endParaRPr lang="en-US" sz="2000" dirty="0">
              <a:solidFill>
                <a:schemeClr val="bg1"/>
              </a:solidFill>
            </a:endParaRPr>
          </a:p>
        </p:txBody>
      </p:sp>
      <p:sp>
        <p:nvSpPr>
          <p:cNvPr id="8" name="TextBox 7"/>
          <p:cNvSpPr txBox="1"/>
          <p:nvPr/>
        </p:nvSpPr>
        <p:spPr>
          <a:xfrm>
            <a:off x="4838700" y="1181101"/>
            <a:ext cx="2151300" cy="2800767"/>
          </a:xfrm>
          <a:prstGeom prst="rect">
            <a:avLst/>
          </a:prstGeom>
          <a:noFill/>
        </p:spPr>
        <p:txBody>
          <a:bodyPr wrap="none" rtlCol="0">
            <a:spAutoFit/>
          </a:bodyPr>
          <a:lstStyle/>
          <a:p>
            <a:endParaRPr lang="en-US" sz="8800" b="1" dirty="0" smtClean="0">
              <a:solidFill>
                <a:srgbClr val="FF0000"/>
              </a:solidFill>
              <a:latin typeface="+mj-lt"/>
            </a:endParaRPr>
          </a:p>
          <a:p>
            <a:r>
              <a:rPr lang="en-US" sz="8800" b="1" dirty="0" smtClean="0">
                <a:solidFill>
                  <a:srgbClr val="FF0000"/>
                </a:solidFill>
                <a:latin typeface="+mj-lt"/>
              </a:rPr>
              <a:t>80%</a:t>
            </a:r>
            <a:endParaRPr lang="en-US" sz="8800" b="1" dirty="0">
              <a:solidFill>
                <a:srgbClr val="FF0000"/>
              </a:solidFill>
              <a:latin typeface="+mj-lt"/>
            </a:endParaRPr>
          </a:p>
        </p:txBody>
      </p:sp>
      <p:sp>
        <p:nvSpPr>
          <p:cNvPr id="2" name="TextBox 1"/>
          <p:cNvSpPr txBox="1"/>
          <p:nvPr/>
        </p:nvSpPr>
        <p:spPr>
          <a:xfrm>
            <a:off x="6972300" y="2935414"/>
            <a:ext cx="2171700" cy="861774"/>
          </a:xfrm>
          <a:prstGeom prst="rect">
            <a:avLst/>
          </a:prstGeom>
          <a:noFill/>
        </p:spPr>
        <p:txBody>
          <a:bodyPr wrap="square" rtlCol="0">
            <a:spAutoFit/>
          </a:bodyPr>
          <a:lstStyle/>
          <a:p>
            <a:r>
              <a:rPr lang="en-US" dirty="0" smtClean="0">
                <a:solidFill>
                  <a:schemeClr val="bg2"/>
                </a:solidFill>
              </a:rPr>
              <a:t>Government</a:t>
            </a:r>
          </a:p>
          <a:p>
            <a:r>
              <a:rPr lang="en-US" sz="1600" dirty="0" smtClean="0">
                <a:solidFill>
                  <a:schemeClr val="bg2"/>
                </a:solidFill>
              </a:rPr>
              <a:t>(somewhat or very important)</a:t>
            </a:r>
            <a:endParaRPr lang="en-US" sz="1600" dirty="0">
              <a:solidFill>
                <a:schemeClr val="bg2"/>
              </a:solidFill>
            </a:endParaRPr>
          </a:p>
        </p:txBody>
      </p:sp>
      <p:sp>
        <p:nvSpPr>
          <p:cNvPr id="9" name="TextBox 8"/>
          <p:cNvSpPr txBox="1"/>
          <p:nvPr/>
        </p:nvSpPr>
        <p:spPr>
          <a:xfrm>
            <a:off x="4838700" y="3454400"/>
            <a:ext cx="2151300" cy="1446550"/>
          </a:xfrm>
          <a:prstGeom prst="rect">
            <a:avLst/>
          </a:prstGeom>
          <a:noFill/>
        </p:spPr>
        <p:txBody>
          <a:bodyPr wrap="none" rtlCol="0">
            <a:spAutoFit/>
          </a:bodyPr>
          <a:lstStyle/>
          <a:p>
            <a:r>
              <a:rPr lang="en-US" sz="8800" b="1" dirty="0" smtClean="0">
                <a:solidFill>
                  <a:srgbClr val="FF0000"/>
                </a:solidFill>
                <a:latin typeface="+mj-lt"/>
              </a:rPr>
              <a:t>79%</a:t>
            </a:r>
          </a:p>
        </p:txBody>
      </p:sp>
      <p:sp>
        <p:nvSpPr>
          <p:cNvPr id="13" name="TextBox 12"/>
          <p:cNvSpPr txBox="1"/>
          <p:nvPr/>
        </p:nvSpPr>
        <p:spPr>
          <a:xfrm>
            <a:off x="6990000" y="3916053"/>
            <a:ext cx="2171700" cy="861774"/>
          </a:xfrm>
          <a:prstGeom prst="rect">
            <a:avLst/>
          </a:prstGeom>
          <a:noFill/>
        </p:spPr>
        <p:txBody>
          <a:bodyPr wrap="square" rtlCol="0">
            <a:spAutoFit/>
          </a:bodyPr>
          <a:lstStyle/>
          <a:p>
            <a:r>
              <a:rPr lang="en-US" dirty="0" smtClean="0">
                <a:solidFill>
                  <a:schemeClr val="bg2"/>
                </a:solidFill>
              </a:rPr>
              <a:t>Commercial</a:t>
            </a:r>
          </a:p>
          <a:p>
            <a:r>
              <a:rPr lang="en-US" sz="1600" dirty="0" smtClean="0">
                <a:solidFill>
                  <a:schemeClr val="bg2"/>
                </a:solidFill>
              </a:rPr>
              <a:t>(somewhat or very important)</a:t>
            </a:r>
            <a:endParaRPr lang="en-US" sz="1600" dirty="0">
              <a:solidFill>
                <a:schemeClr val="bg2"/>
              </a:solidFill>
            </a:endParaRPr>
          </a:p>
        </p:txBody>
      </p:sp>
      <p:pic>
        <p:nvPicPr>
          <p:cNvPr id="14" name="Picture 1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512331" y="5830021"/>
            <a:ext cx="630526" cy="1052657"/>
          </a:xfrm>
          <a:prstGeom prst="rect">
            <a:avLst/>
          </a:prstGeom>
        </p:spPr>
      </p:pic>
    </p:spTree>
    <p:extLst>
      <p:ext uri="{BB962C8B-B14F-4D97-AF65-F5344CB8AC3E}">
        <p14:creationId xmlns:p14="http://schemas.microsoft.com/office/powerpoint/2010/main" val="323979582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5848" y="529121"/>
            <a:ext cx="8912324" cy="2393684"/>
          </a:xfrm>
        </p:spPr>
        <p:txBody>
          <a:bodyPr>
            <a:noAutofit/>
          </a:bodyPr>
          <a:lstStyle/>
          <a:p>
            <a:r>
              <a:rPr lang="en-US" sz="2800" dirty="0" smtClean="0"/>
              <a:t/>
            </a:r>
            <a:br>
              <a:rPr lang="en-US" sz="2800" dirty="0" smtClean="0"/>
            </a:br>
            <a:r>
              <a:rPr lang="en-US" sz="2800" dirty="0" smtClean="0"/>
              <a:t>Digital Marketing Channels are actually </a:t>
            </a:r>
            <a:r>
              <a:rPr lang="en-US" sz="2800" dirty="0" smtClean="0">
                <a:solidFill>
                  <a:srgbClr val="FF0000"/>
                </a:solidFill>
              </a:rPr>
              <a:t>MORE </a:t>
            </a:r>
            <a:r>
              <a:rPr lang="en-US" sz="2800" dirty="0" smtClean="0"/>
              <a:t>important to Government than Commercial…</a:t>
            </a:r>
            <a:br>
              <a:rPr lang="en-US" sz="2800" dirty="0" smtClean="0"/>
            </a:br>
            <a:r>
              <a:rPr lang="en-US" sz="2800" dirty="0" smtClean="0"/>
              <a:t/>
            </a:r>
            <a:br>
              <a:rPr lang="en-US" sz="2800" dirty="0" smtClean="0"/>
            </a:br>
            <a:r>
              <a:rPr lang="en-US" sz="2800" dirty="0" smtClean="0"/>
              <a:t>And Commercial does cares </a:t>
            </a:r>
            <a:r>
              <a:rPr lang="en-US" sz="2800" dirty="0" smtClean="0">
                <a:solidFill>
                  <a:srgbClr val="FF0000"/>
                </a:solidFill>
              </a:rPr>
              <a:t>A LOT </a:t>
            </a:r>
            <a:r>
              <a:rPr lang="en-US" sz="2800" dirty="0" smtClean="0"/>
              <a:t>about saving money</a:t>
            </a:r>
            <a:br>
              <a:rPr lang="en-US" sz="2800" dirty="0" smtClean="0"/>
            </a:br>
            <a:r>
              <a:rPr lang="en-US" sz="2800" dirty="0" smtClean="0"/>
              <a:t/>
            </a:r>
            <a:br>
              <a:rPr lang="en-US" sz="2800" dirty="0" smtClean="0"/>
            </a:br>
            <a:r>
              <a:rPr lang="en-US" sz="2800" dirty="0" smtClean="0"/>
              <a:t>So even though Government is not Nike, REI, Sony…</a:t>
            </a:r>
            <a:br>
              <a:rPr lang="en-US" sz="2800" dirty="0" smtClean="0"/>
            </a:br>
            <a:r>
              <a:rPr lang="en-US" sz="2800" dirty="0" smtClean="0"/>
              <a:t>they should learn from the decisions they made and leverage the </a:t>
            </a:r>
            <a:r>
              <a:rPr lang="en-US" sz="2800" dirty="0" smtClean="0">
                <a:solidFill>
                  <a:srgbClr val="FF0000"/>
                </a:solidFill>
              </a:rPr>
              <a:t>INNOVATION</a:t>
            </a:r>
            <a:r>
              <a:rPr lang="en-US" sz="2800" dirty="0" smtClean="0"/>
              <a:t> these companies are using save Money and communicate better though </a:t>
            </a:r>
            <a:r>
              <a:rPr lang="en-US" sz="2800" dirty="0" smtClean="0">
                <a:solidFill>
                  <a:srgbClr val="FF0000"/>
                </a:solidFill>
              </a:rPr>
              <a:t>Digital Marketing</a:t>
            </a:r>
            <a:endParaRPr lang="en-US" sz="2800" dirty="0"/>
          </a:p>
        </p:txBody>
      </p:sp>
      <p:pic>
        <p:nvPicPr>
          <p:cNvPr id="3" name="Content Placeholder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411988"/>
            <a:ext cx="3691354" cy="2291998"/>
          </a:xfrm>
          <a:prstGeom prst="rect">
            <a:avLst/>
          </a:prstGeom>
          <a:effectLst>
            <a:outerShdw blurRad="50800" dist="38100" dir="2340000" algn="tl" rotWithShape="0">
              <a:srgbClr val="000000">
                <a:alpha val="43000"/>
              </a:srgbClr>
            </a:outerShdw>
            <a:reflection stA="17000" endPos="14000" dist="12700" dir="5400000" sy="-100000" algn="bl" rotWithShape="0"/>
          </a:effectLst>
        </p:spPr>
      </p:pic>
      <p:pic>
        <p:nvPicPr>
          <p:cNvPr id="4" name="Content Placeholder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227189" y="4104788"/>
            <a:ext cx="2634600" cy="2753212"/>
          </a:xfrm>
          <a:prstGeom prst="rect">
            <a:avLst/>
          </a:prstGeom>
          <a:effectLst>
            <a:outerShdw blurRad="50800" dist="38100" dir="2700000" sx="101000" sy="101000" algn="tl" rotWithShape="0">
              <a:srgbClr val="000000">
                <a:alpha val="17000"/>
              </a:srgbClr>
            </a:outerShdw>
          </a:effectLst>
        </p:spPr>
      </p:pic>
      <p:pic>
        <p:nvPicPr>
          <p:cNvPr id="5" name="Content Placeholder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861789" y="4612265"/>
            <a:ext cx="3176383" cy="1927105"/>
          </a:xfrm>
          <a:prstGeom prst="rect">
            <a:avLst/>
          </a:prstGeom>
          <a:effectLst>
            <a:reflection stA="16000" endPos="15000" dist="12700" dir="5400000" sy="-100000" algn="bl" rotWithShape="0"/>
          </a:effectLst>
        </p:spPr>
      </p:pic>
    </p:spTree>
    <p:extLst>
      <p:ext uri="{BB962C8B-B14F-4D97-AF65-F5344CB8AC3E}">
        <p14:creationId xmlns:p14="http://schemas.microsoft.com/office/powerpoint/2010/main" val="2122302892"/>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3633493" y="928903"/>
            <a:ext cx="3410077" cy="4708981"/>
          </a:xfrm>
          <a:prstGeom prst="rect">
            <a:avLst/>
          </a:prstGeom>
          <a:noFill/>
        </p:spPr>
        <p:txBody>
          <a:bodyPr wrap="square" rtlCol="0">
            <a:spAutoFit/>
          </a:bodyPr>
          <a:lstStyle/>
          <a:p>
            <a:r>
              <a:rPr lang="en-US" sz="30000" dirty="0" smtClean="0"/>
              <a:t>?</a:t>
            </a:r>
            <a:endParaRPr lang="en-US" sz="30000" dirty="0"/>
          </a:p>
        </p:txBody>
      </p:sp>
    </p:spTree>
    <p:extLst>
      <p:ext uri="{BB962C8B-B14F-4D97-AF65-F5344CB8AC3E}">
        <p14:creationId xmlns:p14="http://schemas.microsoft.com/office/powerpoint/2010/main" val="3153235542"/>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17</TotalTime>
  <Words>204</Words>
  <Application>Microsoft Macintosh PowerPoint</Application>
  <PresentationFormat>On-screen Show (4:3)</PresentationFormat>
  <Paragraphs>61</Paragraphs>
  <Slides>18</Slides>
  <Notes>6</Notes>
  <HiddenSlides>0</HiddenSlides>
  <MMClips>0</MMClips>
  <ScaleCrop>false</ScaleCrop>
  <HeadingPairs>
    <vt:vector size="4" baseType="variant">
      <vt:variant>
        <vt:lpstr>Theme</vt:lpstr>
      </vt:variant>
      <vt:variant>
        <vt:i4>1</vt:i4>
      </vt:variant>
      <vt:variant>
        <vt:lpstr>Slide Titles</vt:lpstr>
      </vt:variant>
      <vt:variant>
        <vt:i4>18</vt:i4>
      </vt:variant>
    </vt:vector>
  </HeadingPairs>
  <TitlesOfParts>
    <vt:vector size="19" baseType="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Do we have a CMO equivalent in Government? What is the equivalent? </vt:lpstr>
      <vt:lpstr>So we did a survey</vt:lpstr>
      <vt:lpstr>PowerPoint Presentation</vt:lpstr>
      <vt:lpstr>PowerPoint Presentation</vt:lpstr>
      <vt:lpstr>PowerPoint Presentation</vt:lpstr>
      <vt:lpstr>PowerPoint Presentation</vt:lpstr>
      <vt:lpstr>PowerPoint Presentation</vt:lpstr>
      <vt:lpstr>PowerPoint Presentation</vt:lpstr>
      <vt:lpstr> Digital Marketing Channels are actually MORE important to Government than Commercial…  And Commercial does cares A LOT about saving money  So even though Government is not Nike, REI, Sony… they should learn from the decisions they made and leverage the INNOVATION these companies are using save Money and communicate better though Digital Marketing</vt:lpstr>
      <vt:lpstr>PowerPoint Presentation</vt:lpstr>
    </vt:vector>
  </TitlesOfParts>
  <Company>GovDelivery</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Megan Price</dc:creator>
  <cp:lastModifiedBy>Matthew Garlipp</cp:lastModifiedBy>
  <cp:revision>1</cp:revision>
  <dcterms:created xsi:type="dcterms:W3CDTF">2014-10-29T17:09:15Z</dcterms:created>
  <dcterms:modified xsi:type="dcterms:W3CDTF">2014-10-29T18:18:32Z</dcterms:modified>
</cp:coreProperties>
</file>