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8"/>
  </p:notesMasterIdLst>
  <p:handoutMasterIdLst>
    <p:handoutMasterId r:id="rId9"/>
  </p:handoutMasterIdLst>
  <p:sldIdLst>
    <p:sldId id="381" r:id="rId2"/>
    <p:sldId id="378" r:id="rId3"/>
    <p:sldId id="377" r:id="rId4"/>
    <p:sldId id="379" r:id="rId5"/>
    <p:sldId id="380" r:id="rId6"/>
    <p:sldId id="361"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40" autoAdjust="0"/>
    <p:restoredTop sz="98561" autoAdjust="0"/>
  </p:normalViewPr>
  <p:slideViewPr>
    <p:cSldViewPr snapToGrid="0" showGuides="1">
      <p:cViewPr varScale="1">
        <p:scale>
          <a:sx n="101" d="100"/>
          <a:sy n="101" d="100"/>
        </p:scale>
        <p:origin x="-1408" y="-104"/>
      </p:cViewPr>
      <p:guideLst>
        <p:guide orient="horz" pos="4175"/>
        <p:guide orient="horz" pos="142"/>
        <p:guide pos="144"/>
        <p:guide pos="5615"/>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66" d="100"/>
          <a:sy n="66" d="100"/>
        </p:scale>
        <p:origin x="0" y="0"/>
      </p:cViewPr>
      <p:guideLst/>
    </p:cSldViewPr>
  </p:notesViewPr>
  <p:gridSpacing cx="38405" cy="38405"/>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pitchFamily="34" charset="0"/>
                <a:cs typeface="Arial" pitchFamily="34" charset="0"/>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pitchFamily="34" charset="0"/>
                <a:cs typeface="Arial" pitchFamily="34" charset="0"/>
              </a:defRPr>
            </a:lvl1pPr>
          </a:lstStyle>
          <a:p>
            <a:pPr>
              <a:defRPr/>
            </a:pPr>
            <a:fld id="{6D21ECEE-4A61-461C-82A7-6EEF1A8494C9}" type="datetimeFigureOut">
              <a:rPr lang="en-US"/>
              <a:pPr>
                <a:defRPr/>
              </a:pPr>
              <a:t>11/18/14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pitchFamily="34" charset="0"/>
                <a:cs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pitchFamily="34" charset="0"/>
                <a:cs typeface="Arial" pitchFamily="34" charset="0"/>
              </a:defRPr>
            </a:lvl1pPr>
          </a:lstStyle>
          <a:p>
            <a:pPr>
              <a:defRPr/>
            </a:pPr>
            <a:fld id="{B3A77ECF-BFE6-46AF-9889-477AC47E4F15}" type="slidenum">
              <a:rPr lang="en-US"/>
              <a:pPr>
                <a:defRPr/>
              </a:pPr>
              <a:t>‹#›</a:t>
            </a:fld>
            <a:endParaRPr lang="en-US" dirty="0"/>
          </a:p>
        </p:txBody>
      </p:sp>
    </p:spTree>
    <p:extLst>
      <p:ext uri="{BB962C8B-B14F-4D97-AF65-F5344CB8AC3E}">
        <p14:creationId xmlns:p14="http://schemas.microsoft.com/office/powerpoint/2010/main" val="389804612"/>
      </p:ext>
    </p:extLst>
  </p:cSld>
  <p:clrMap bg1="dk1" tx1="lt1" bg2="dk2" tx2="lt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solidFill>
                  <a:schemeClr val="tx1"/>
                </a:solidFill>
                <a:latin typeface="Arial" pitchFamily="34" charset="0"/>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solidFill>
                  <a:schemeClr val="tx1"/>
                </a:solidFill>
                <a:latin typeface="Arial" pitchFamily="34" charset="0"/>
              </a:defRPr>
            </a:lvl1pPr>
          </a:lstStyle>
          <a:p>
            <a:pPr>
              <a:defRPr/>
            </a:pPr>
            <a:fld id="{0B440159-29C5-4950-BDBA-3D18364670F0}" type="datetimeFigureOut">
              <a:rPr lang="en-US"/>
              <a:pPr>
                <a:defRPr/>
              </a:pPr>
              <a:t>11/18/14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schemeClr val="tx1">
                <a:lumMod val="40000"/>
                <a:lumOff val="60000"/>
              </a:schemeClr>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solidFill>
                  <a:schemeClr val="tx1"/>
                </a:solidFill>
                <a:latin typeface="Arial" pitchFamily="34" charset="0"/>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solidFill>
                  <a:schemeClr val="tx1"/>
                </a:solidFill>
                <a:latin typeface="Arial" pitchFamily="34" charset="0"/>
              </a:defRPr>
            </a:lvl1pPr>
          </a:lstStyle>
          <a:p>
            <a:pPr>
              <a:defRPr/>
            </a:pPr>
            <a:fld id="{46061FB9-FFDC-4148-93BC-4AB0B5391132}" type="slidenum">
              <a:rPr lang="en-US"/>
              <a:pPr>
                <a:defRPr/>
              </a:pPr>
              <a:t>‹#›</a:t>
            </a:fld>
            <a:endParaRPr lang="en-US" dirty="0"/>
          </a:p>
        </p:txBody>
      </p:sp>
    </p:spTree>
    <p:extLst>
      <p:ext uri="{BB962C8B-B14F-4D97-AF65-F5344CB8AC3E}">
        <p14:creationId xmlns:p14="http://schemas.microsoft.com/office/powerpoint/2010/main" val="2855652038"/>
      </p:ext>
    </p:extLst>
  </p:cSld>
  <p:clrMap bg1="dk1" tx1="lt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pPr>
              <a:defRPr/>
            </a:pPr>
            <a:fld id="{46061FB9-FFDC-4148-93BC-4AB0B5391132}" type="slidenum">
              <a:rPr lang="en-US" smtClean="0"/>
              <a:pPr>
                <a:defRPr/>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EA96130-80FE-450A-9D6E-2375B464A403}" type="slidenum">
              <a:rPr lang="en-US" smtClean="0"/>
              <a:pPr>
                <a:defRPr/>
              </a:pPr>
              <a:t>3</a:t>
            </a:fld>
            <a:endParaRPr lang="en-US" dirty="0"/>
          </a:p>
        </p:txBody>
      </p:sp>
    </p:spTree>
    <p:extLst>
      <p:ext uri="{BB962C8B-B14F-4D97-AF65-F5344CB8AC3E}">
        <p14:creationId xmlns:p14="http://schemas.microsoft.com/office/powerpoint/2010/main" val="3856057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jpeg"/><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EXPN Corporate Title">
    <p:spTree>
      <p:nvGrpSpPr>
        <p:cNvPr id="1" name=""/>
        <p:cNvGrpSpPr/>
        <p:nvPr/>
      </p:nvGrpSpPr>
      <p:grpSpPr>
        <a:xfrm>
          <a:off x="0" y="0"/>
          <a:ext cx="0" cy="0"/>
          <a:chOff x="0" y="0"/>
          <a:chExt cx="0" cy="0"/>
        </a:xfrm>
      </p:grpSpPr>
      <p:sp>
        <p:nvSpPr>
          <p:cNvPr id="7" name="Rectangle 6"/>
          <p:cNvSpPr/>
          <p:nvPr userDrawn="1"/>
        </p:nvSpPr>
        <p:spPr>
          <a:xfrm>
            <a:off x="1" y="0"/>
            <a:ext cx="9144000" cy="2715065"/>
          </a:xfrm>
          <a:prstGeom prst="rect">
            <a:avLst/>
          </a:prstGeom>
          <a:gradFill flip="none" rotWithShape="1">
            <a:gsLst>
              <a:gs pos="0">
                <a:schemeClr val="tx1">
                  <a:tint val="66000"/>
                  <a:satMod val="160000"/>
                </a:schemeClr>
              </a:gs>
              <a:gs pos="20000">
                <a:schemeClr val="tx1">
                  <a:tint val="44500"/>
                  <a:satMod val="160000"/>
                </a:schemeClr>
              </a:gs>
              <a:gs pos="87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EXPERIAN_2CLR_RGB.png"/>
          <p:cNvPicPr>
            <a:picLocks noChangeAspect="1"/>
          </p:cNvPicPr>
          <p:nvPr userDrawn="1"/>
        </p:nvPicPr>
        <p:blipFill>
          <a:blip r:embed="rId2" cstate="print"/>
          <a:stretch>
            <a:fillRect/>
          </a:stretch>
        </p:blipFill>
        <p:spPr>
          <a:xfrm>
            <a:off x="2299712" y="463550"/>
            <a:ext cx="4544577" cy="1737364"/>
          </a:xfrm>
          <a:prstGeom prst="rect">
            <a:avLst/>
          </a:prstGeom>
        </p:spPr>
      </p:pic>
      <p:sp>
        <p:nvSpPr>
          <p:cNvPr id="2" name="Title 1"/>
          <p:cNvSpPr>
            <a:spLocks noGrp="1"/>
          </p:cNvSpPr>
          <p:nvPr>
            <p:ph type="ctrTitle"/>
          </p:nvPr>
        </p:nvSpPr>
        <p:spPr>
          <a:xfrm>
            <a:off x="3545057" y="2992949"/>
            <a:ext cx="5231301" cy="1265799"/>
          </a:xfrm>
        </p:spPr>
        <p:txBody>
          <a:bodyPr anchor="ctr"/>
          <a:lstStyle>
            <a:lvl1pPr algn="l">
              <a:defRPr sz="2800">
                <a:solidFill>
                  <a:schemeClr val="tx2"/>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545057" y="4952069"/>
            <a:ext cx="5231301" cy="646043"/>
          </a:xfrm>
        </p:spPr>
        <p:txBody>
          <a:bodyPr anchor="ctr"/>
          <a:lstStyle>
            <a:lvl1pPr marL="0" indent="0" algn="l">
              <a:buNone/>
              <a:defRPr sz="2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16" name="Picture 15" descr="sb10067362s-001_11.jpg"/>
          <p:cNvPicPr>
            <a:picLocks noChangeAspect="1"/>
          </p:cNvPicPr>
          <p:nvPr userDrawn="1"/>
        </p:nvPicPr>
        <p:blipFill>
          <a:blip r:embed="rId3" cstate="print"/>
          <a:srcRect l="31719" t="20472" r="28437" b="20472"/>
          <a:stretch>
            <a:fillRect/>
          </a:stretch>
        </p:blipFill>
        <p:spPr>
          <a:xfrm>
            <a:off x="323850" y="2986088"/>
            <a:ext cx="3048000" cy="3012142"/>
          </a:xfrm>
          <a:prstGeom prst="rect">
            <a:avLst/>
          </a:prstGeom>
          <a:effectLst>
            <a:outerShdw blurRad="292100" dist="63500" dir="2700000" algn="ctr" rotWithShape="0">
              <a:srgbClr val="000000">
                <a:alpha val="65000"/>
              </a:srgb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rp-Black-4 content-right stacked">
    <p:spTree>
      <p:nvGrpSpPr>
        <p:cNvPr id="1" name=""/>
        <p:cNvGrpSpPr/>
        <p:nvPr/>
      </p:nvGrpSpPr>
      <p:grpSpPr>
        <a:xfrm>
          <a:off x="0" y="0"/>
          <a:ext cx="0" cy="0"/>
          <a:chOff x="0" y="0"/>
          <a:chExt cx="0" cy="0"/>
        </a:xfrm>
      </p:grpSpPr>
      <p:sp>
        <p:nvSpPr>
          <p:cNvPr id="4" name="Content Placeholder 4"/>
          <p:cNvSpPr>
            <a:spLocks noGrp="1"/>
          </p:cNvSpPr>
          <p:nvPr>
            <p:ph sz="quarter" idx="11"/>
          </p:nvPr>
        </p:nvSpPr>
        <p:spPr>
          <a:xfrm>
            <a:off x="4724401" y="1381125"/>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4"/>
          <p:cNvSpPr>
            <a:spLocks noGrp="1"/>
          </p:cNvSpPr>
          <p:nvPr>
            <p:ph sz="quarter" idx="12"/>
          </p:nvPr>
        </p:nvSpPr>
        <p:spPr>
          <a:xfrm>
            <a:off x="4724401" y="3153543"/>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Content Placeholder 4"/>
          <p:cNvSpPr>
            <a:spLocks noGrp="1"/>
          </p:cNvSpPr>
          <p:nvPr>
            <p:ph sz="quarter" idx="13"/>
          </p:nvPr>
        </p:nvSpPr>
        <p:spPr>
          <a:xfrm>
            <a:off x="4724401" y="4925962"/>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9" name="Content Placeholder 2"/>
          <p:cNvSpPr>
            <a:spLocks noGrp="1"/>
          </p:cNvSpPr>
          <p:nvPr>
            <p:ph sz="half" idx="1"/>
          </p:nvPr>
        </p:nvSpPr>
        <p:spPr>
          <a:xfrm>
            <a:off x="228600" y="1368425"/>
            <a:ext cx="4133850" cy="512445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rp-Blue-4 content-right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4"/>
          <p:cNvSpPr>
            <a:spLocks noGrp="1"/>
          </p:cNvSpPr>
          <p:nvPr>
            <p:ph sz="quarter" idx="11"/>
          </p:nvPr>
        </p:nvSpPr>
        <p:spPr>
          <a:xfrm>
            <a:off x="4724401" y="1381125"/>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4"/>
          <p:cNvSpPr>
            <a:spLocks noGrp="1"/>
          </p:cNvSpPr>
          <p:nvPr>
            <p:ph sz="quarter" idx="12"/>
          </p:nvPr>
        </p:nvSpPr>
        <p:spPr>
          <a:xfrm>
            <a:off x="4724401" y="3153543"/>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4"/>
          <p:cNvSpPr>
            <a:spLocks noGrp="1"/>
          </p:cNvSpPr>
          <p:nvPr>
            <p:ph sz="quarter" idx="13"/>
          </p:nvPr>
        </p:nvSpPr>
        <p:spPr>
          <a:xfrm>
            <a:off x="4724401" y="4925962"/>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Content Placeholder 2"/>
          <p:cNvSpPr>
            <a:spLocks noGrp="1"/>
          </p:cNvSpPr>
          <p:nvPr>
            <p:ph sz="half" idx="1"/>
          </p:nvPr>
        </p:nvSpPr>
        <p:spPr>
          <a:xfrm>
            <a:off x="228600" y="1368425"/>
            <a:ext cx="4133850" cy="512445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rp-Black-4 content-left stacked">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8" name="Content Placeholder 4"/>
          <p:cNvSpPr>
            <a:spLocks noGrp="1"/>
          </p:cNvSpPr>
          <p:nvPr>
            <p:ph sz="quarter" idx="11"/>
          </p:nvPr>
        </p:nvSpPr>
        <p:spPr>
          <a:xfrm>
            <a:off x="228600" y="1381125"/>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4"/>
          <p:cNvSpPr>
            <a:spLocks noGrp="1"/>
          </p:cNvSpPr>
          <p:nvPr>
            <p:ph sz="quarter" idx="12"/>
          </p:nvPr>
        </p:nvSpPr>
        <p:spPr>
          <a:xfrm>
            <a:off x="228600" y="3153543"/>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 name="Content Placeholder 4"/>
          <p:cNvSpPr>
            <a:spLocks noGrp="1"/>
          </p:cNvSpPr>
          <p:nvPr>
            <p:ph sz="quarter" idx="13"/>
          </p:nvPr>
        </p:nvSpPr>
        <p:spPr>
          <a:xfrm>
            <a:off x="228600" y="4925962"/>
            <a:ext cx="4189412" cy="1522462"/>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2" name="Content Placeholder 2"/>
          <p:cNvSpPr>
            <a:spLocks noGrp="1"/>
          </p:cNvSpPr>
          <p:nvPr>
            <p:ph sz="half" idx="10"/>
          </p:nvPr>
        </p:nvSpPr>
        <p:spPr>
          <a:xfrm>
            <a:off x="4779963" y="1368425"/>
            <a:ext cx="4133850" cy="51181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rp-Blue-4 content-left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4"/>
          <p:cNvSpPr>
            <a:spLocks noGrp="1"/>
          </p:cNvSpPr>
          <p:nvPr>
            <p:ph sz="quarter" idx="11"/>
          </p:nvPr>
        </p:nvSpPr>
        <p:spPr>
          <a:xfrm>
            <a:off x="228600" y="1381125"/>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4"/>
          <p:cNvSpPr>
            <a:spLocks noGrp="1"/>
          </p:cNvSpPr>
          <p:nvPr>
            <p:ph sz="quarter" idx="12"/>
          </p:nvPr>
        </p:nvSpPr>
        <p:spPr>
          <a:xfrm>
            <a:off x="228600" y="3153543"/>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4"/>
          <p:cNvSpPr>
            <a:spLocks noGrp="1"/>
          </p:cNvSpPr>
          <p:nvPr>
            <p:ph sz="quarter" idx="13"/>
          </p:nvPr>
        </p:nvSpPr>
        <p:spPr>
          <a:xfrm>
            <a:off x="228600" y="4925962"/>
            <a:ext cx="4189412" cy="1522462"/>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Content Placeholder 2"/>
          <p:cNvSpPr>
            <a:spLocks noGrp="1"/>
          </p:cNvSpPr>
          <p:nvPr>
            <p:ph sz="half" idx="10"/>
          </p:nvPr>
        </p:nvSpPr>
        <p:spPr>
          <a:xfrm>
            <a:off x="4779963" y="1368425"/>
            <a:ext cx="4133850" cy="511810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rp-Black-2 content-landscape">
    <p:spTree>
      <p:nvGrpSpPr>
        <p:cNvPr id="1" name=""/>
        <p:cNvGrpSpPr/>
        <p:nvPr/>
      </p:nvGrpSpPr>
      <p:grpSpPr>
        <a:xfrm>
          <a:off x="0" y="0"/>
          <a:ext cx="0" cy="0"/>
          <a:chOff x="0" y="0"/>
          <a:chExt cx="0" cy="0"/>
        </a:xfrm>
      </p:grpSpPr>
      <p:sp>
        <p:nvSpPr>
          <p:cNvPr id="3" name="Content Placeholder 4"/>
          <p:cNvSpPr>
            <a:spLocks noGrp="1"/>
          </p:cNvSpPr>
          <p:nvPr>
            <p:ph sz="quarter" idx="15"/>
          </p:nvPr>
        </p:nvSpPr>
        <p:spPr>
          <a:xfrm>
            <a:off x="228600" y="1381125"/>
            <a:ext cx="8685213" cy="24177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Content Placeholder 4"/>
          <p:cNvSpPr>
            <a:spLocks noGrp="1"/>
          </p:cNvSpPr>
          <p:nvPr>
            <p:ph sz="quarter" idx="16"/>
          </p:nvPr>
        </p:nvSpPr>
        <p:spPr>
          <a:xfrm>
            <a:off x="228600" y="4068763"/>
            <a:ext cx="8685213" cy="24177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rp-Blue-2 content-landscap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4"/>
          <p:cNvSpPr>
            <a:spLocks noGrp="1"/>
          </p:cNvSpPr>
          <p:nvPr>
            <p:ph sz="quarter" idx="15"/>
          </p:nvPr>
        </p:nvSpPr>
        <p:spPr>
          <a:xfrm>
            <a:off x="228600" y="1381125"/>
            <a:ext cx="8685213" cy="2417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4"/>
          <p:cNvSpPr>
            <a:spLocks noGrp="1"/>
          </p:cNvSpPr>
          <p:nvPr>
            <p:ph sz="quarter" idx="16"/>
          </p:nvPr>
        </p:nvSpPr>
        <p:spPr>
          <a:xfrm>
            <a:off x="228600" y="4068763"/>
            <a:ext cx="8685213" cy="2417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rp-Black-3 content-top landscape">
    <p:spTree>
      <p:nvGrpSpPr>
        <p:cNvPr id="1" name=""/>
        <p:cNvGrpSpPr/>
        <p:nvPr/>
      </p:nvGrpSpPr>
      <p:grpSpPr>
        <a:xfrm>
          <a:off x="0" y="0"/>
          <a:ext cx="0" cy="0"/>
          <a:chOff x="0" y="0"/>
          <a:chExt cx="0" cy="0"/>
        </a:xfrm>
      </p:grpSpPr>
      <p:sp>
        <p:nvSpPr>
          <p:cNvPr id="3" name="Content Placeholder 5"/>
          <p:cNvSpPr>
            <a:spLocks noGrp="1"/>
          </p:cNvSpPr>
          <p:nvPr>
            <p:ph sz="quarter" idx="12"/>
          </p:nvPr>
        </p:nvSpPr>
        <p:spPr>
          <a:xfrm>
            <a:off x="228600" y="411797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5"/>
          <p:cNvSpPr>
            <a:spLocks noGrp="1"/>
          </p:cNvSpPr>
          <p:nvPr>
            <p:ph sz="quarter" idx="13"/>
          </p:nvPr>
        </p:nvSpPr>
        <p:spPr>
          <a:xfrm>
            <a:off x="4695825" y="411797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8" name="Content Placeholder 4"/>
          <p:cNvSpPr>
            <a:spLocks noGrp="1"/>
          </p:cNvSpPr>
          <p:nvPr>
            <p:ph sz="quarter" idx="15"/>
          </p:nvPr>
        </p:nvSpPr>
        <p:spPr>
          <a:xfrm>
            <a:off x="228600" y="1381125"/>
            <a:ext cx="8685213" cy="24177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rp-Blue-3 content-top landscap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5"/>
          <p:cNvSpPr>
            <a:spLocks noGrp="1"/>
          </p:cNvSpPr>
          <p:nvPr>
            <p:ph sz="quarter" idx="12"/>
          </p:nvPr>
        </p:nvSpPr>
        <p:spPr>
          <a:xfrm>
            <a:off x="228600" y="411797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5"/>
          <p:cNvSpPr>
            <a:spLocks noGrp="1"/>
          </p:cNvSpPr>
          <p:nvPr>
            <p:ph sz="quarter" idx="13"/>
          </p:nvPr>
        </p:nvSpPr>
        <p:spPr>
          <a:xfrm>
            <a:off x="4695825" y="411797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Content Placeholder 4"/>
          <p:cNvSpPr>
            <a:spLocks noGrp="1"/>
          </p:cNvSpPr>
          <p:nvPr>
            <p:ph sz="quarter" idx="15"/>
          </p:nvPr>
        </p:nvSpPr>
        <p:spPr>
          <a:xfrm>
            <a:off x="228600" y="1381125"/>
            <a:ext cx="8685213" cy="2417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rp-Black-3 content-bottom portrai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8" name="Content Placeholder 4"/>
          <p:cNvSpPr>
            <a:spLocks noGrp="1"/>
          </p:cNvSpPr>
          <p:nvPr>
            <p:ph sz="quarter" idx="16"/>
          </p:nvPr>
        </p:nvSpPr>
        <p:spPr>
          <a:xfrm>
            <a:off x="228600" y="4068763"/>
            <a:ext cx="8685213" cy="241776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9" name="Content Placeholder 5"/>
          <p:cNvSpPr>
            <a:spLocks noGrp="1"/>
          </p:cNvSpPr>
          <p:nvPr>
            <p:ph sz="quarter" idx="12"/>
          </p:nvPr>
        </p:nvSpPr>
        <p:spPr>
          <a:xfrm>
            <a:off x="228600" y="138112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0" name="Content Placeholder 5"/>
          <p:cNvSpPr>
            <a:spLocks noGrp="1"/>
          </p:cNvSpPr>
          <p:nvPr>
            <p:ph sz="quarter" idx="13"/>
          </p:nvPr>
        </p:nvSpPr>
        <p:spPr>
          <a:xfrm>
            <a:off x="4695825" y="138112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rp-Blue-3 content-bottom portrai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4"/>
          <p:cNvSpPr>
            <a:spLocks noGrp="1"/>
          </p:cNvSpPr>
          <p:nvPr>
            <p:ph sz="quarter" idx="16"/>
          </p:nvPr>
        </p:nvSpPr>
        <p:spPr>
          <a:xfrm>
            <a:off x="228600" y="4068763"/>
            <a:ext cx="8685213" cy="2417762"/>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5"/>
          <p:cNvSpPr>
            <a:spLocks noGrp="1"/>
          </p:cNvSpPr>
          <p:nvPr>
            <p:ph sz="quarter" idx="12"/>
          </p:nvPr>
        </p:nvSpPr>
        <p:spPr>
          <a:xfrm>
            <a:off x="228600" y="138112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Content Placeholder 5"/>
          <p:cNvSpPr>
            <a:spLocks noGrp="1"/>
          </p:cNvSpPr>
          <p:nvPr>
            <p:ph sz="quarter" idx="13"/>
          </p:nvPr>
        </p:nvSpPr>
        <p:spPr>
          <a:xfrm>
            <a:off x="4695825" y="138112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rp-Black-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68425"/>
            <a:ext cx="8685213" cy="512445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Title Placeholder 1"/>
          <p:cNvSpPr>
            <a:spLocks noGrp="1"/>
          </p:cNvSpPr>
          <p:nvPr>
            <p:ph type="title"/>
          </p:nvPr>
        </p:nvSpPr>
        <p:spPr bwMode="auto">
          <a:xfrm>
            <a:off x="1098549" y="225425"/>
            <a:ext cx="7815263" cy="984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rp-Black-4 content">
    <p:spTree>
      <p:nvGrpSpPr>
        <p:cNvPr id="1" name=""/>
        <p:cNvGrpSpPr/>
        <p:nvPr/>
      </p:nvGrpSpPr>
      <p:grpSpPr>
        <a:xfrm>
          <a:off x="0" y="0"/>
          <a:ext cx="0" cy="0"/>
          <a:chOff x="0" y="0"/>
          <a:chExt cx="0" cy="0"/>
        </a:xfrm>
      </p:grpSpPr>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8" name="Content Placeholder 5"/>
          <p:cNvSpPr>
            <a:spLocks noGrp="1"/>
          </p:cNvSpPr>
          <p:nvPr>
            <p:ph sz="quarter" idx="12"/>
          </p:nvPr>
        </p:nvSpPr>
        <p:spPr>
          <a:xfrm>
            <a:off x="228600" y="138112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9" name="Content Placeholder 5"/>
          <p:cNvSpPr>
            <a:spLocks noGrp="1"/>
          </p:cNvSpPr>
          <p:nvPr>
            <p:ph sz="quarter" idx="13"/>
          </p:nvPr>
        </p:nvSpPr>
        <p:spPr>
          <a:xfrm>
            <a:off x="4695825" y="138112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0" name="Content Placeholder 5"/>
          <p:cNvSpPr>
            <a:spLocks noGrp="1"/>
          </p:cNvSpPr>
          <p:nvPr>
            <p:ph sz="quarter" idx="14"/>
          </p:nvPr>
        </p:nvSpPr>
        <p:spPr>
          <a:xfrm>
            <a:off x="228600" y="411797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11" name="Content Placeholder 5"/>
          <p:cNvSpPr>
            <a:spLocks noGrp="1"/>
          </p:cNvSpPr>
          <p:nvPr>
            <p:ph sz="quarter" idx="15"/>
          </p:nvPr>
        </p:nvSpPr>
        <p:spPr>
          <a:xfrm>
            <a:off x="4695825" y="4117975"/>
            <a:ext cx="4217988" cy="2368550"/>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rp-Blu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5"/>
          <p:cNvSpPr>
            <a:spLocks noGrp="1"/>
          </p:cNvSpPr>
          <p:nvPr>
            <p:ph sz="quarter" idx="12"/>
          </p:nvPr>
        </p:nvSpPr>
        <p:spPr>
          <a:xfrm>
            <a:off x="228600" y="138112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5"/>
          <p:cNvSpPr>
            <a:spLocks noGrp="1"/>
          </p:cNvSpPr>
          <p:nvPr>
            <p:ph sz="quarter" idx="13"/>
          </p:nvPr>
        </p:nvSpPr>
        <p:spPr>
          <a:xfrm>
            <a:off x="4695825" y="138112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Content Placeholder 5"/>
          <p:cNvSpPr>
            <a:spLocks noGrp="1"/>
          </p:cNvSpPr>
          <p:nvPr>
            <p:ph sz="quarter" idx="14"/>
          </p:nvPr>
        </p:nvSpPr>
        <p:spPr>
          <a:xfrm>
            <a:off x="228600" y="411797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Content Placeholder 5"/>
          <p:cNvSpPr>
            <a:spLocks noGrp="1"/>
          </p:cNvSpPr>
          <p:nvPr>
            <p:ph sz="quarter" idx="15"/>
          </p:nvPr>
        </p:nvSpPr>
        <p:spPr>
          <a:xfrm>
            <a:off x="4695825" y="4117975"/>
            <a:ext cx="4217988" cy="2368550"/>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rp-Title only">
    <p:spTree>
      <p:nvGrpSpPr>
        <p:cNvPr id="1" name=""/>
        <p:cNvGrpSpPr/>
        <p:nvPr/>
      </p:nvGrpSpPr>
      <p:grpSpPr>
        <a:xfrm>
          <a:off x="0" y="0"/>
          <a:ext cx="0" cy="0"/>
          <a:chOff x="0" y="0"/>
          <a:chExt cx="0" cy="0"/>
        </a:xfrm>
      </p:grpSpPr>
      <p:sp>
        <p:nvSpPr>
          <p:cNvPr id="3"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rp-Symbol, Footer &amp; Page Number only">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orp-Blank">
    <p:spTree>
      <p:nvGrpSpPr>
        <p:cNvPr id="1" name=""/>
        <p:cNvGrpSpPr/>
        <p:nvPr/>
      </p:nvGrpSpPr>
      <p:grpSpPr>
        <a:xfrm>
          <a:off x="0" y="0"/>
          <a:ext cx="0" cy="0"/>
          <a:chOff x="0" y="0"/>
          <a:chExt cx="0" cy="0"/>
        </a:xfrm>
      </p:grpSpPr>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23231437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EXPN Title">
    <p:spTree>
      <p:nvGrpSpPr>
        <p:cNvPr id="1" name=""/>
        <p:cNvGrpSpPr/>
        <p:nvPr/>
      </p:nvGrpSpPr>
      <p:grpSpPr>
        <a:xfrm>
          <a:off x="0" y="0"/>
          <a:ext cx="0" cy="0"/>
          <a:chOff x="0" y="0"/>
          <a:chExt cx="0" cy="0"/>
        </a:xfrm>
      </p:grpSpPr>
      <p:pic>
        <p:nvPicPr>
          <p:cNvPr id="18" name="Picture 10" descr="title slide block.jpg"/>
          <p:cNvPicPr>
            <a:picLocks noChangeAspect="1"/>
          </p:cNvPicPr>
          <p:nvPr userDrawn="1"/>
        </p:nvPicPr>
        <p:blipFill>
          <a:blip r:embed="rId2" cstate="print"/>
          <a:srcRect/>
          <a:stretch>
            <a:fillRect/>
          </a:stretch>
        </p:blipFill>
        <p:spPr bwMode="auto">
          <a:xfrm>
            <a:off x="0" y="0"/>
            <a:ext cx="9144000" cy="2727325"/>
          </a:xfrm>
          <a:prstGeom prst="rect">
            <a:avLst/>
          </a:prstGeom>
          <a:noFill/>
          <a:ln w="9525">
            <a:noFill/>
            <a:miter lim="800000"/>
            <a:headEnd/>
            <a:tailEnd/>
          </a:ln>
        </p:spPr>
      </p:pic>
      <p:sp>
        <p:nvSpPr>
          <p:cNvPr id="19" name="Rectangle 2"/>
          <p:cNvSpPr>
            <a:spLocks noChangeArrowheads="1"/>
          </p:cNvSpPr>
          <p:nvPr userDrawn="1"/>
        </p:nvSpPr>
        <p:spPr bwMode="auto">
          <a:xfrm>
            <a:off x="3544888" y="6396038"/>
            <a:ext cx="5368925" cy="461962"/>
          </a:xfrm>
          <a:prstGeom prst="rect">
            <a:avLst/>
          </a:prstGeom>
          <a:noFill/>
          <a:ln w="9525">
            <a:noFill/>
            <a:miter lim="800000"/>
            <a:headEnd/>
            <a:tailEnd/>
          </a:ln>
          <a:effectLst/>
        </p:spPr>
        <p:txBody>
          <a:bodyPr lIns="92075" tIns="46038" rIns="92075" bIns="46038" anchor="b">
            <a:spAutoFit/>
          </a:bodyPr>
          <a:lstStyle/>
          <a:p>
            <a:pPr marL="57150" indent="-57150" eaLnBrk="0" fontAlgn="auto" hangingPunct="0">
              <a:spcBef>
                <a:spcPts val="0"/>
              </a:spcBef>
              <a:spcAft>
                <a:spcPts val="0"/>
              </a:spcAft>
              <a:tabLst>
                <a:tab pos="58738" algn="l"/>
              </a:tabLst>
              <a:defRPr/>
            </a:pPr>
            <a:r>
              <a:rPr lang="en-US" sz="600" dirty="0"/>
              <a:t>©	</a:t>
            </a:r>
            <a:r>
              <a:rPr lang="en-US" sz="600" dirty="0" smtClean="0"/>
              <a:t>2014 </a:t>
            </a:r>
            <a:r>
              <a:rPr lang="en-US" sz="600" dirty="0"/>
              <a:t>Experian Limited. All rights reserved. Experian and the marks used herein are service marks or registered trademarks of Experian Limited. </a:t>
            </a:r>
            <a:br>
              <a:rPr lang="en-US" sz="600" dirty="0"/>
            </a:br>
            <a:r>
              <a:rPr lang="en-US" sz="600" dirty="0"/>
              <a:t>Other products and company names mentioned may be the trademarks of their respective owners. No part of this copyrighted work may be reproduced, modified, or distributed in any form or manner without prior written permission of Experian Limited.</a:t>
            </a:r>
            <a:br>
              <a:rPr lang="en-US" sz="600" dirty="0"/>
            </a:br>
            <a:r>
              <a:rPr lang="en-US" sz="600" b="1" dirty="0"/>
              <a:t>Experian Public.</a:t>
            </a:r>
          </a:p>
        </p:txBody>
      </p:sp>
      <p:sp>
        <p:nvSpPr>
          <p:cNvPr id="20" name="Title 1"/>
          <p:cNvSpPr>
            <a:spLocks noGrp="1"/>
          </p:cNvSpPr>
          <p:nvPr>
            <p:ph type="ctrTitle"/>
          </p:nvPr>
        </p:nvSpPr>
        <p:spPr>
          <a:xfrm>
            <a:off x="3672653" y="2992949"/>
            <a:ext cx="5231301" cy="1265799"/>
          </a:xfrm>
        </p:spPr>
        <p:txBody>
          <a:bodyPr anchor="ctr"/>
          <a:lstStyle>
            <a:lvl1pPr algn="l">
              <a:defRPr sz="2800">
                <a:solidFill>
                  <a:schemeClr val="tx2"/>
                </a:solidFill>
                <a:effectLst/>
              </a:defRPr>
            </a:lvl1pPr>
          </a:lstStyle>
          <a:p>
            <a:r>
              <a:rPr lang="en-US" dirty="0" smtClean="0"/>
              <a:t>Click to edit Master title style</a:t>
            </a:r>
            <a:endParaRPr lang="en-US" dirty="0"/>
          </a:p>
        </p:txBody>
      </p:sp>
      <p:sp>
        <p:nvSpPr>
          <p:cNvPr id="21" name="Subtitle 2"/>
          <p:cNvSpPr>
            <a:spLocks noGrp="1"/>
          </p:cNvSpPr>
          <p:nvPr>
            <p:ph type="subTitle" idx="1"/>
          </p:nvPr>
        </p:nvSpPr>
        <p:spPr>
          <a:xfrm>
            <a:off x="3672653" y="4952069"/>
            <a:ext cx="5231301" cy="646043"/>
          </a:xfrm>
        </p:spPr>
        <p:txBody>
          <a:bodyPr anchor="ctr"/>
          <a:lstStyle>
            <a:lvl1pPr marL="0" indent="0" algn="l">
              <a:buNone/>
              <a:defRPr sz="2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2" name="Picture 21" descr="EXP Public Sector_2cRGB.png"/>
          <p:cNvPicPr>
            <a:picLocks noChangeAspect="1"/>
          </p:cNvPicPr>
          <p:nvPr userDrawn="1"/>
        </p:nvPicPr>
        <p:blipFill>
          <a:blip r:embed="rId3" cstate="print"/>
          <a:stretch>
            <a:fillRect/>
          </a:stretch>
        </p:blipFill>
        <p:spPr>
          <a:xfrm>
            <a:off x="2301427" y="483016"/>
            <a:ext cx="4541145" cy="1737217"/>
          </a:xfrm>
          <a:prstGeom prst="rect">
            <a:avLst/>
          </a:prstGeom>
        </p:spPr>
      </p:pic>
      <p:pic>
        <p:nvPicPr>
          <p:cNvPr id="23" name="Picture 22" descr="http://2.bp.blogspot.com/-1wuFrGHH2Ts/SA5R_xwD-hI/AAAAAAAAAC0/eF4uZORkiDQ/s1600/american-flag-2a.jpg"/>
          <p:cNvPicPr>
            <a:picLocks noChangeAspect="1" noChangeArrowheads="1"/>
          </p:cNvPicPr>
          <p:nvPr userDrawn="1"/>
        </p:nvPicPr>
        <p:blipFill>
          <a:blip r:embed="rId4" cstate="print"/>
          <a:srcRect r="34587"/>
          <a:stretch>
            <a:fillRect/>
          </a:stretch>
        </p:blipFill>
        <p:spPr bwMode="auto">
          <a:xfrm>
            <a:off x="330200" y="2978150"/>
            <a:ext cx="3094148" cy="352881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844859400"/>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rp-Blu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8550" y="225425"/>
            <a:ext cx="7815263" cy="984444"/>
          </a:xfrm>
        </p:spPr>
        <p:txBody>
          <a:bodyPr/>
          <a:lstStyle/>
          <a:p>
            <a:r>
              <a:rPr lang="en-US" smtClean="0"/>
              <a:t>Click to edit Master title style</a:t>
            </a:r>
            <a:endParaRPr lang="en-US"/>
          </a:p>
        </p:txBody>
      </p:sp>
      <p:sp>
        <p:nvSpPr>
          <p:cNvPr id="3" name="Content Placeholder 2"/>
          <p:cNvSpPr>
            <a:spLocks noGrp="1"/>
          </p:cNvSpPr>
          <p:nvPr>
            <p:ph idx="1"/>
          </p:nvPr>
        </p:nvSpPr>
        <p:spPr>
          <a:xfrm>
            <a:off x="228600" y="1368425"/>
            <a:ext cx="8685213" cy="512445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rp-Black-2 content-portrai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1368425"/>
            <a:ext cx="4133850" cy="512445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5" name="Content Placeholder 2"/>
          <p:cNvSpPr>
            <a:spLocks noGrp="1"/>
          </p:cNvSpPr>
          <p:nvPr>
            <p:ph sz="half" idx="10"/>
          </p:nvPr>
        </p:nvSpPr>
        <p:spPr>
          <a:xfrm>
            <a:off x="4779963" y="1368425"/>
            <a:ext cx="4133850" cy="512445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6" name="Title Placeholder 1"/>
          <p:cNvSpPr>
            <a:spLocks noGrp="1"/>
          </p:cNvSpPr>
          <p:nvPr>
            <p:ph type="title"/>
          </p:nvPr>
        </p:nvSpPr>
        <p:spPr bwMode="auto">
          <a:xfrm>
            <a:off x="1098550"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rp-Blue-2 content-portrait">
    <p:spTree>
      <p:nvGrpSpPr>
        <p:cNvPr id="1" name=""/>
        <p:cNvGrpSpPr/>
        <p:nvPr/>
      </p:nvGrpSpPr>
      <p:grpSpPr>
        <a:xfrm>
          <a:off x="0" y="0"/>
          <a:ext cx="0" cy="0"/>
          <a:chOff x="0" y="0"/>
          <a:chExt cx="0" cy="0"/>
        </a:xfrm>
      </p:grpSpPr>
      <p:sp>
        <p:nvSpPr>
          <p:cNvPr id="2" name="Title 1"/>
          <p:cNvSpPr>
            <a:spLocks noGrp="1"/>
          </p:cNvSpPr>
          <p:nvPr>
            <p:ph type="title"/>
          </p:nvPr>
        </p:nvSpPr>
        <p:spPr>
          <a:xfrm>
            <a:off x="1098550" y="225425"/>
            <a:ext cx="7815263" cy="984444"/>
          </a:xfrm>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228600" y="1368425"/>
            <a:ext cx="4133850" cy="512445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4" name="Content Placeholder 2"/>
          <p:cNvSpPr>
            <a:spLocks noGrp="1"/>
          </p:cNvSpPr>
          <p:nvPr>
            <p:ph sz="half" idx="10"/>
          </p:nvPr>
        </p:nvSpPr>
        <p:spPr>
          <a:xfrm>
            <a:off x="4779963" y="1368425"/>
            <a:ext cx="4133850" cy="512445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rp-Black-3 content-left stacked">
    <p:spTree>
      <p:nvGrpSpPr>
        <p:cNvPr id="1" name=""/>
        <p:cNvGrpSpPr/>
        <p:nvPr/>
      </p:nvGrpSpPr>
      <p:grpSpPr>
        <a:xfrm>
          <a:off x="0" y="0"/>
          <a:ext cx="0" cy="0"/>
          <a:chOff x="0" y="0"/>
          <a:chExt cx="0" cy="0"/>
        </a:xfrm>
      </p:grpSpPr>
      <p:sp>
        <p:nvSpPr>
          <p:cNvPr id="4" name="Content Placeholder 5"/>
          <p:cNvSpPr>
            <a:spLocks noGrp="1"/>
          </p:cNvSpPr>
          <p:nvPr>
            <p:ph sz="quarter" idx="11"/>
          </p:nvPr>
        </p:nvSpPr>
        <p:spPr>
          <a:xfrm>
            <a:off x="228600" y="1368425"/>
            <a:ext cx="4094162" cy="2424699"/>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5"/>
          <p:cNvSpPr>
            <a:spLocks noGrp="1"/>
          </p:cNvSpPr>
          <p:nvPr>
            <p:ph sz="quarter" idx="12"/>
          </p:nvPr>
        </p:nvSpPr>
        <p:spPr>
          <a:xfrm>
            <a:off x="228600" y="4061825"/>
            <a:ext cx="4094162" cy="2424699"/>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Content Placeholder 2"/>
          <p:cNvSpPr>
            <a:spLocks noGrp="1"/>
          </p:cNvSpPr>
          <p:nvPr>
            <p:ph sz="half" idx="10"/>
          </p:nvPr>
        </p:nvSpPr>
        <p:spPr>
          <a:xfrm>
            <a:off x="4779963" y="1368425"/>
            <a:ext cx="4133850" cy="51181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7" name="Title Placeholder 1"/>
          <p:cNvSpPr>
            <a:spLocks noGrp="1"/>
          </p:cNvSpPr>
          <p:nvPr>
            <p:ph type="title"/>
          </p:nvPr>
        </p:nvSpPr>
        <p:spPr bwMode="auto">
          <a:xfrm>
            <a:off x="1098549" y="225425"/>
            <a:ext cx="7815263" cy="998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rp-Blue-3 content-left stacked">
    <p:spTree>
      <p:nvGrpSpPr>
        <p:cNvPr id="1" name=""/>
        <p:cNvGrpSpPr/>
        <p:nvPr/>
      </p:nvGrpSpPr>
      <p:grpSpPr>
        <a:xfrm>
          <a:off x="0" y="0"/>
          <a:ext cx="0" cy="0"/>
          <a:chOff x="0" y="0"/>
          <a:chExt cx="0" cy="0"/>
        </a:xfrm>
      </p:grpSpPr>
      <p:sp>
        <p:nvSpPr>
          <p:cNvPr id="2" name="Title 1"/>
          <p:cNvSpPr>
            <a:spLocks noGrp="1"/>
          </p:cNvSpPr>
          <p:nvPr>
            <p:ph type="title"/>
          </p:nvPr>
        </p:nvSpPr>
        <p:spPr>
          <a:xfrm>
            <a:off x="1098550" y="225425"/>
            <a:ext cx="7815263" cy="984444"/>
          </a:xfrm>
        </p:spPr>
        <p:txBody>
          <a:bodyPr/>
          <a:lstStyle/>
          <a:p>
            <a:r>
              <a:rPr lang="en-US" dirty="0" smtClean="0"/>
              <a:t>Click to edit Master title style</a:t>
            </a:r>
            <a:endParaRPr lang="en-US" dirty="0"/>
          </a:p>
        </p:txBody>
      </p:sp>
      <p:sp>
        <p:nvSpPr>
          <p:cNvPr id="3" name="Content Placeholder 5"/>
          <p:cNvSpPr>
            <a:spLocks noGrp="1"/>
          </p:cNvSpPr>
          <p:nvPr>
            <p:ph sz="quarter" idx="11"/>
          </p:nvPr>
        </p:nvSpPr>
        <p:spPr>
          <a:xfrm>
            <a:off x="228600" y="1368425"/>
            <a:ext cx="4094162" cy="2424699"/>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5"/>
          <p:cNvSpPr>
            <a:spLocks noGrp="1"/>
          </p:cNvSpPr>
          <p:nvPr>
            <p:ph sz="quarter" idx="12"/>
          </p:nvPr>
        </p:nvSpPr>
        <p:spPr>
          <a:xfrm>
            <a:off x="228600" y="4061825"/>
            <a:ext cx="4094162" cy="2424699"/>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2"/>
          <p:cNvSpPr>
            <a:spLocks noGrp="1"/>
          </p:cNvSpPr>
          <p:nvPr>
            <p:ph sz="half" idx="10"/>
          </p:nvPr>
        </p:nvSpPr>
        <p:spPr>
          <a:xfrm>
            <a:off x="4779963" y="1368425"/>
            <a:ext cx="4133850" cy="511810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rp-Black-3 content-right stacked">
    <p:spTree>
      <p:nvGrpSpPr>
        <p:cNvPr id="1" name=""/>
        <p:cNvGrpSpPr/>
        <p:nvPr/>
      </p:nvGrpSpPr>
      <p:grpSpPr>
        <a:xfrm>
          <a:off x="0" y="0"/>
          <a:ext cx="0" cy="0"/>
          <a:chOff x="0" y="0"/>
          <a:chExt cx="0" cy="0"/>
        </a:xfrm>
      </p:grpSpPr>
      <p:sp>
        <p:nvSpPr>
          <p:cNvPr id="2" name="Title 1"/>
          <p:cNvSpPr>
            <a:spLocks noGrp="1"/>
          </p:cNvSpPr>
          <p:nvPr>
            <p:ph type="title"/>
          </p:nvPr>
        </p:nvSpPr>
        <p:spPr>
          <a:xfrm>
            <a:off x="1098550" y="225425"/>
            <a:ext cx="7815263" cy="987619"/>
          </a:xfrm>
        </p:spPr>
        <p:txBody>
          <a:bodyPr/>
          <a:lstStyle/>
          <a:p>
            <a:r>
              <a:rPr lang="en-US" dirty="0" smtClean="0"/>
              <a:t>Click to edit Master title style</a:t>
            </a:r>
            <a:endParaRPr lang="en-US" dirty="0"/>
          </a:p>
        </p:txBody>
      </p:sp>
      <p:sp>
        <p:nvSpPr>
          <p:cNvPr id="3" name="Content Placeholder 5"/>
          <p:cNvSpPr>
            <a:spLocks noGrp="1"/>
          </p:cNvSpPr>
          <p:nvPr>
            <p:ph sz="quarter" idx="11"/>
          </p:nvPr>
        </p:nvSpPr>
        <p:spPr>
          <a:xfrm>
            <a:off x="4819651" y="1368425"/>
            <a:ext cx="4094162" cy="2424699"/>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5"/>
          <p:cNvSpPr>
            <a:spLocks noGrp="1"/>
          </p:cNvSpPr>
          <p:nvPr>
            <p:ph sz="quarter" idx="12"/>
          </p:nvPr>
        </p:nvSpPr>
        <p:spPr>
          <a:xfrm>
            <a:off x="4819651" y="4068176"/>
            <a:ext cx="4094162" cy="2424699"/>
          </a:xfrm>
        </p:spPr>
        <p:txBody>
          <a:bodyPr/>
          <a:lstStyle>
            <a:lvl1pPr>
              <a:defRPr sz="1600"/>
            </a:lvl1pPr>
            <a:lvl2pPr>
              <a:defRPr sz="16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6" name="Content Placeholder 2"/>
          <p:cNvSpPr>
            <a:spLocks noGrp="1"/>
          </p:cNvSpPr>
          <p:nvPr>
            <p:ph sz="half" idx="1"/>
          </p:nvPr>
        </p:nvSpPr>
        <p:spPr>
          <a:xfrm>
            <a:off x="228600" y="1368425"/>
            <a:ext cx="4133850" cy="512445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rp-Blue-3 content-right stack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5"/>
          <p:cNvSpPr>
            <a:spLocks noGrp="1"/>
          </p:cNvSpPr>
          <p:nvPr>
            <p:ph sz="quarter" idx="11"/>
          </p:nvPr>
        </p:nvSpPr>
        <p:spPr>
          <a:xfrm>
            <a:off x="4819651" y="1368425"/>
            <a:ext cx="4094162" cy="2424699"/>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5"/>
          <p:cNvSpPr>
            <a:spLocks noGrp="1"/>
          </p:cNvSpPr>
          <p:nvPr>
            <p:ph sz="quarter" idx="12"/>
          </p:nvPr>
        </p:nvSpPr>
        <p:spPr>
          <a:xfrm>
            <a:off x="4819651" y="4068176"/>
            <a:ext cx="4094162" cy="2424699"/>
          </a:xfrm>
        </p:spPr>
        <p:txBody>
          <a:bodyPr/>
          <a:lstStyle>
            <a:lvl1pPr>
              <a:defRPr sz="16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Content Placeholder 2"/>
          <p:cNvSpPr>
            <a:spLocks noGrp="1"/>
          </p:cNvSpPr>
          <p:nvPr>
            <p:ph sz="half" idx="1"/>
          </p:nvPr>
        </p:nvSpPr>
        <p:spPr>
          <a:xfrm>
            <a:off x="228600" y="1368425"/>
            <a:ext cx="4133850" cy="5124450"/>
          </a:xfrm>
        </p:spPr>
        <p:txBody>
          <a:bodyPr/>
          <a:lstStyle>
            <a:lvl1pPr>
              <a:defRPr sz="1800">
                <a:solidFill>
                  <a:schemeClr val="tx2"/>
                </a:solidFill>
              </a:defRPr>
            </a:lvl1pPr>
            <a:lvl2pPr>
              <a:defRPr sz="1800">
                <a:solidFill>
                  <a:schemeClr val="tx2"/>
                </a:solidFill>
              </a:defRPr>
            </a:lvl2pPr>
            <a:lvl3pPr>
              <a:defRPr sz="1800">
                <a:solidFill>
                  <a:schemeClr val="tx2"/>
                </a:solidFill>
              </a:defRPr>
            </a:lvl3pPr>
            <a:lvl4pPr>
              <a:defRPr sz="1800">
                <a:solidFill>
                  <a:schemeClr val="tx2"/>
                </a:solidFill>
              </a:defRPr>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slideLayout" Target="../slideLayouts/slideLayout21.xml"/><Relationship Id="rId22" Type="http://schemas.openxmlformats.org/officeDocument/2006/relationships/slideLayout" Target="../slideLayouts/slideLayout22.xml"/><Relationship Id="rId23" Type="http://schemas.openxmlformats.org/officeDocument/2006/relationships/slideLayout" Target="../slideLayouts/slideLayout23.xml"/><Relationship Id="rId24" Type="http://schemas.openxmlformats.org/officeDocument/2006/relationships/slideLayout" Target="../slideLayouts/slideLayout24.xml"/><Relationship Id="rId25" Type="http://schemas.openxmlformats.org/officeDocument/2006/relationships/slideLayout" Target="../slideLayouts/slideLayout25.xml"/><Relationship Id="rId26" Type="http://schemas.openxmlformats.org/officeDocument/2006/relationships/slideLayout" Target="../slideLayouts/slideLayout26.xml"/><Relationship Id="rId27" Type="http://schemas.openxmlformats.org/officeDocument/2006/relationships/theme" Target="../theme/theme1.xml"/><Relationship Id="rId28" Type="http://schemas.openxmlformats.org/officeDocument/2006/relationships/image" Target="../media/image1.png"/><Relationship Id="rId29" Type="http://schemas.openxmlformats.org/officeDocument/2006/relationships/image" Target="../media/image2.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alpha val="85000"/>
          </a:srgbClr>
        </a:solidFill>
        <a:effectLst/>
      </p:bgPr>
    </p:bg>
    <p:spTree>
      <p:nvGrpSpPr>
        <p:cNvPr id="1" name=""/>
        <p:cNvGrpSpPr/>
        <p:nvPr/>
      </p:nvGrpSpPr>
      <p:grpSpPr>
        <a:xfrm>
          <a:off x="0" y="0"/>
          <a:ext cx="0" cy="0"/>
          <a:chOff x="0" y="0"/>
          <a:chExt cx="0" cy="0"/>
        </a:xfrm>
      </p:grpSpPr>
      <p:pic>
        <p:nvPicPr>
          <p:cNvPr id="16" name="Picture 15" descr="EXPERIAN_1CLR-REVERSED_RGB.png"/>
          <p:cNvPicPr>
            <a:picLocks noChangeAspect="1"/>
          </p:cNvPicPr>
          <p:nvPr/>
        </p:nvPicPr>
        <p:blipFill>
          <a:blip r:embed="rId28" cstate="print"/>
          <a:srcRect l="6354" t="17814" r="68882" b="19838"/>
          <a:stretch>
            <a:fillRect/>
          </a:stretch>
        </p:blipFill>
        <p:spPr>
          <a:xfrm>
            <a:off x="300038" y="271463"/>
            <a:ext cx="628478" cy="604911"/>
          </a:xfrm>
          <a:prstGeom prst="rect">
            <a:avLst/>
          </a:prstGeom>
        </p:spPr>
      </p:pic>
      <p:sp>
        <p:nvSpPr>
          <p:cNvPr id="12" name="Rectangle 11"/>
          <p:cNvSpPr/>
          <p:nvPr/>
        </p:nvSpPr>
        <p:spPr>
          <a:xfrm flipH="1">
            <a:off x="1" y="0"/>
            <a:ext cx="9144000" cy="1294228"/>
          </a:xfrm>
          <a:prstGeom prst="rect">
            <a:avLst/>
          </a:prstGeom>
          <a:gradFill flip="none" rotWithShape="1">
            <a:gsLst>
              <a:gs pos="0">
                <a:schemeClr val="tx1">
                  <a:tint val="66000"/>
                  <a:satMod val="160000"/>
                </a:schemeClr>
              </a:gs>
              <a:gs pos="20000">
                <a:schemeClr val="tx1">
                  <a:tint val="44500"/>
                  <a:satMod val="160000"/>
                </a:schemeClr>
              </a:gs>
              <a:gs pos="87000">
                <a:schemeClr val="bg1"/>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6" name="Title Placeholder 1"/>
          <p:cNvSpPr>
            <a:spLocks noGrp="1"/>
          </p:cNvSpPr>
          <p:nvPr>
            <p:ph type="title"/>
          </p:nvPr>
        </p:nvSpPr>
        <p:spPr bwMode="auto">
          <a:xfrm>
            <a:off x="1098550" y="225425"/>
            <a:ext cx="7815263" cy="98444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7" name="Text Placeholder 2"/>
          <p:cNvSpPr>
            <a:spLocks noGrp="1"/>
          </p:cNvSpPr>
          <p:nvPr>
            <p:ph type="body" idx="1"/>
          </p:nvPr>
        </p:nvSpPr>
        <p:spPr bwMode="auto">
          <a:xfrm>
            <a:off x="228600" y="1368425"/>
            <a:ext cx="8685213" cy="5124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Text Box 8"/>
          <p:cNvSpPr txBox="1">
            <a:spLocks noChangeArrowheads="1"/>
          </p:cNvSpPr>
          <p:nvPr/>
        </p:nvSpPr>
        <p:spPr bwMode="auto">
          <a:xfrm>
            <a:off x="8574088" y="6605200"/>
            <a:ext cx="339725" cy="228600"/>
          </a:xfrm>
          <a:prstGeom prst="rect">
            <a:avLst/>
          </a:prstGeom>
          <a:noFill/>
          <a:ln w="9525">
            <a:noFill/>
            <a:miter lim="800000"/>
            <a:headEnd/>
            <a:tailEnd/>
          </a:ln>
          <a:effectLst/>
        </p:spPr>
        <p:txBody>
          <a:bodyPr wrap="none">
            <a:spAutoFit/>
          </a:bodyPr>
          <a:lstStyle/>
          <a:p>
            <a:pPr algn="r" eaLnBrk="0" fontAlgn="auto" hangingPunct="0">
              <a:lnSpc>
                <a:spcPct val="90000"/>
              </a:lnSpc>
              <a:spcBef>
                <a:spcPct val="90000"/>
              </a:spcBef>
              <a:spcAft>
                <a:spcPts val="0"/>
              </a:spcAft>
              <a:defRPr/>
            </a:pPr>
            <a:fld id="{1254A590-13D2-46B1-951E-FE61E0E48011}" type="slidenum">
              <a:rPr lang="en-US" sz="1000">
                <a:solidFill>
                  <a:schemeClr val="tx1"/>
                </a:solidFill>
                <a:latin typeface="Arial" pitchFamily="34" charset="0"/>
                <a:cs typeface="Arial" pitchFamily="34" charset="0"/>
              </a:rPr>
              <a:pPr algn="r" eaLnBrk="0" fontAlgn="auto" hangingPunct="0">
                <a:lnSpc>
                  <a:spcPct val="90000"/>
                </a:lnSpc>
                <a:spcBef>
                  <a:spcPct val="90000"/>
                </a:spcBef>
                <a:spcAft>
                  <a:spcPts val="0"/>
                </a:spcAft>
                <a:defRPr/>
              </a:pPr>
              <a:t>‹#›</a:t>
            </a:fld>
            <a:endParaRPr lang="en-US" sz="1000" dirty="0">
              <a:solidFill>
                <a:schemeClr val="tx1"/>
              </a:solidFill>
              <a:latin typeface="Arial" pitchFamily="34" charset="0"/>
              <a:cs typeface="Arial" pitchFamily="34" charset="0"/>
            </a:endParaRPr>
          </a:p>
        </p:txBody>
      </p:sp>
      <p:pic>
        <p:nvPicPr>
          <p:cNvPr id="2" name="Picture 2" descr="H:\Bambi &amp; Ter Share\logo symbol\png\Logo Symbol_2CLR_RGB.png"/>
          <p:cNvPicPr>
            <a:picLocks noChangeAspect="1" noChangeArrowheads="1"/>
          </p:cNvPicPr>
          <p:nvPr/>
        </p:nvPicPr>
        <p:blipFill>
          <a:blip r:embed="rId29" cstate="print"/>
          <a:srcRect/>
          <a:stretch>
            <a:fillRect/>
          </a:stretch>
        </p:blipFill>
        <p:spPr bwMode="auto">
          <a:xfrm>
            <a:off x="231774" y="268287"/>
            <a:ext cx="649263" cy="665733"/>
          </a:xfrm>
          <a:prstGeom prst="rect">
            <a:avLst/>
          </a:prstGeom>
          <a:noFill/>
        </p:spPr>
      </p:pic>
    </p:spTree>
  </p:cSld>
  <p:clrMap bg1="dk1" tx1="lt1" bg2="dk2" tx2="lt2" accent1="accent1" accent2="accent2" accent3="accent3" accent4="accent4" accent5="accent5" accent6="accent6" hlink="hlink" folHlink="folHlink"/>
  <p:sldLayoutIdLst>
    <p:sldLayoutId id="2147483745" r:id="rId1"/>
    <p:sldLayoutId id="2147483730" r:id="rId2"/>
    <p:sldLayoutId id="2147483748" r:id="rId3"/>
    <p:sldLayoutId id="2147483732" r:id="rId4"/>
    <p:sldLayoutId id="2147483749" r:id="rId5"/>
    <p:sldLayoutId id="2147483735" r:id="rId6"/>
    <p:sldLayoutId id="2147483750" r:id="rId7"/>
    <p:sldLayoutId id="2147483746" r:id="rId8"/>
    <p:sldLayoutId id="2147483751" r:id="rId9"/>
    <p:sldLayoutId id="2147483736" r:id="rId10"/>
    <p:sldLayoutId id="2147483752" r:id="rId11"/>
    <p:sldLayoutId id="2147483737" r:id="rId12"/>
    <p:sldLayoutId id="2147483753" r:id="rId13"/>
    <p:sldLayoutId id="2147483739" r:id="rId14"/>
    <p:sldLayoutId id="2147483754" r:id="rId15"/>
    <p:sldLayoutId id="2147483740" r:id="rId16"/>
    <p:sldLayoutId id="2147483755" r:id="rId17"/>
    <p:sldLayoutId id="2147483741" r:id="rId18"/>
    <p:sldLayoutId id="2147483756" r:id="rId19"/>
    <p:sldLayoutId id="2147483742" r:id="rId20"/>
    <p:sldLayoutId id="2147483757" r:id="rId21"/>
    <p:sldLayoutId id="2147483743" r:id="rId22"/>
    <p:sldLayoutId id="2147483744" r:id="rId23"/>
    <p:sldLayoutId id="2147483747" r:id="rId24"/>
    <p:sldLayoutId id="2147483758" r:id="rId25"/>
    <p:sldLayoutId id="2147483759" r:id="rId26"/>
  </p:sldLayoutIdLst>
  <p:txStyles>
    <p:titleStyle>
      <a:lvl1pPr algn="l" rtl="0" eaLnBrk="0" fontAlgn="base" hangingPunct="0">
        <a:lnSpc>
          <a:spcPct val="90000"/>
        </a:lnSpc>
        <a:spcBef>
          <a:spcPct val="0"/>
        </a:spcBef>
        <a:spcAft>
          <a:spcPct val="0"/>
        </a:spcAft>
        <a:defRPr sz="2400" b="1" kern="1200" baseline="0">
          <a:solidFill>
            <a:schemeClr val="tx2"/>
          </a:solidFill>
          <a:latin typeface="+mj-lt"/>
          <a:ea typeface="+mj-ea"/>
          <a:cs typeface="+mj-cs"/>
        </a:defRPr>
      </a:lvl1pPr>
      <a:lvl2pPr algn="l" rtl="0" eaLnBrk="0" fontAlgn="base" hangingPunct="0">
        <a:lnSpc>
          <a:spcPct val="90000"/>
        </a:lnSpc>
        <a:spcBef>
          <a:spcPct val="0"/>
        </a:spcBef>
        <a:spcAft>
          <a:spcPct val="0"/>
        </a:spcAft>
        <a:defRPr sz="2400" b="1">
          <a:solidFill>
            <a:schemeClr val="tx2"/>
          </a:solidFill>
          <a:latin typeface="Arial" charset="0"/>
        </a:defRPr>
      </a:lvl2pPr>
      <a:lvl3pPr algn="l" rtl="0" eaLnBrk="0" fontAlgn="base" hangingPunct="0">
        <a:lnSpc>
          <a:spcPct val="90000"/>
        </a:lnSpc>
        <a:spcBef>
          <a:spcPct val="0"/>
        </a:spcBef>
        <a:spcAft>
          <a:spcPct val="0"/>
        </a:spcAft>
        <a:defRPr sz="2400" b="1">
          <a:solidFill>
            <a:schemeClr val="tx2"/>
          </a:solidFill>
          <a:latin typeface="Arial" charset="0"/>
        </a:defRPr>
      </a:lvl3pPr>
      <a:lvl4pPr algn="l" rtl="0" eaLnBrk="0" fontAlgn="base" hangingPunct="0">
        <a:lnSpc>
          <a:spcPct val="90000"/>
        </a:lnSpc>
        <a:spcBef>
          <a:spcPct val="0"/>
        </a:spcBef>
        <a:spcAft>
          <a:spcPct val="0"/>
        </a:spcAft>
        <a:defRPr sz="2400" b="1">
          <a:solidFill>
            <a:schemeClr val="tx2"/>
          </a:solidFill>
          <a:latin typeface="Arial" charset="0"/>
        </a:defRPr>
      </a:lvl4pPr>
      <a:lvl5pPr algn="l" rtl="0" eaLnBrk="0" fontAlgn="base" hangingPunct="0">
        <a:lnSpc>
          <a:spcPct val="90000"/>
        </a:lnSpc>
        <a:spcBef>
          <a:spcPct val="0"/>
        </a:spcBef>
        <a:spcAft>
          <a:spcPct val="0"/>
        </a:spcAft>
        <a:defRPr sz="2400" b="1">
          <a:solidFill>
            <a:schemeClr val="tx2"/>
          </a:solidFill>
          <a:latin typeface="Arial" charset="0"/>
        </a:defRPr>
      </a:lvl5pPr>
      <a:lvl6pPr marL="457200" algn="l" rtl="0" fontAlgn="base">
        <a:lnSpc>
          <a:spcPct val="90000"/>
        </a:lnSpc>
        <a:spcBef>
          <a:spcPct val="0"/>
        </a:spcBef>
        <a:spcAft>
          <a:spcPct val="0"/>
        </a:spcAft>
        <a:defRPr sz="2400" b="1">
          <a:solidFill>
            <a:schemeClr val="tx2"/>
          </a:solidFill>
          <a:latin typeface="Arial" charset="0"/>
        </a:defRPr>
      </a:lvl6pPr>
      <a:lvl7pPr marL="914400" algn="l" rtl="0" fontAlgn="base">
        <a:lnSpc>
          <a:spcPct val="90000"/>
        </a:lnSpc>
        <a:spcBef>
          <a:spcPct val="0"/>
        </a:spcBef>
        <a:spcAft>
          <a:spcPct val="0"/>
        </a:spcAft>
        <a:defRPr sz="2400" b="1">
          <a:solidFill>
            <a:schemeClr val="tx2"/>
          </a:solidFill>
          <a:latin typeface="Arial" charset="0"/>
        </a:defRPr>
      </a:lvl7pPr>
      <a:lvl8pPr marL="1371600" algn="l" rtl="0" fontAlgn="base">
        <a:lnSpc>
          <a:spcPct val="90000"/>
        </a:lnSpc>
        <a:spcBef>
          <a:spcPct val="0"/>
        </a:spcBef>
        <a:spcAft>
          <a:spcPct val="0"/>
        </a:spcAft>
        <a:defRPr sz="2400" b="1">
          <a:solidFill>
            <a:schemeClr val="tx2"/>
          </a:solidFill>
          <a:latin typeface="Arial" charset="0"/>
        </a:defRPr>
      </a:lvl8pPr>
      <a:lvl9pPr marL="1828800" algn="l" rtl="0" fontAlgn="base">
        <a:lnSpc>
          <a:spcPct val="90000"/>
        </a:lnSpc>
        <a:spcBef>
          <a:spcPct val="0"/>
        </a:spcBef>
        <a:spcAft>
          <a:spcPct val="0"/>
        </a:spcAft>
        <a:defRPr sz="2400" b="1">
          <a:solidFill>
            <a:schemeClr val="tx2"/>
          </a:solidFill>
          <a:latin typeface="Arial" charset="0"/>
        </a:defRPr>
      </a:lvl9pPr>
    </p:titleStyle>
    <p:bodyStyle>
      <a:lvl1pPr marL="280988" indent="-280988" algn="l" rtl="0" eaLnBrk="0" fontAlgn="base" hangingPunct="0">
        <a:lnSpc>
          <a:spcPct val="90000"/>
        </a:lnSpc>
        <a:spcBef>
          <a:spcPts val="600"/>
        </a:spcBef>
        <a:spcAft>
          <a:spcPts val="600"/>
        </a:spcAft>
        <a:buClr>
          <a:schemeClr val="bg2"/>
        </a:buClr>
        <a:buSzPct val="100000"/>
        <a:buFont typeface="Wingdings" pitchFamily="2" charset="2"/>
        <a:buChar char="§"/>
        <a:defRPr sz="1800" kern="1200">
          <a:solidFill>
            <a:schemeClr val="tx1">
              <a:lumMod val="50000"/>
            </a:schemeClr>
          </a:solidFill>
          <a:latin typeface="+mn-lt"/>
          <a:ea typeface="+mn-ea"/>
          <a:cs typeface="+mn-cs"/>
        </a:defRPr>
      </a:lvl1pPr>
      <a:lvl2pPr marL="742950" indent="-285750" algn="l" rtl="0" eaLnBrk="0" fontAlgn="base" hangingPunct="0">
        <a:lnSpc>
          <a:spcPct val="90000"/>
        </a:lnSpc>
        <a:spcBef>
          <a:spcPts val="600"/>
        </a:spcBef>
        <a:spcAft>
          <a:spcPts val="600"/>
        </a:spcAft>
        <a:buClr>
          <a:schemeClr val="bg2"/>
        </a:buClr>
        <a:buSzPct val="50000"/>
        <a:buFont typeface="Arial" charset="0"/>
        <a:buChar char="►"/>
        <a:defRPr sz="1800" kern="1200">
          <a:solidFill>
            <a:schemeClr val="tx1">
              <a:lumMod val="50000"/>
            </a:schemeClr>
          </a:solidFill>
          <a:latin typeface="+mn-lt"/>
          <a:ea typeface="+mn-ea"/>
          <a:cs typeface="+mn-cs"/>
        </a:defRPr>
      </a:lvl2pPr>
      <a:lvl3pPr marL="1143000" indent="-228600" algn="l" rtl="0" eaLnBrk="0" fontAlgn="base" hangingPunct="0">
        <a:lnSpc>
          <a:spcPct val="90000"/>
        </a:lnSpc>
        <a:spcBef>
          <a:spcPts val="600"/>
        </a:spcBef>
        <a:spcAft>
          <a:spcPts val="600"/>
        </a:spcAft>
        <a:buClr>
          <a:schemeClr val="bg2"/>
        </a:buClr>
        <a:buSzPct val="70000"/>
        <a:buFont typeface="Arial" charset="0"/>
        <a:buChar char="●"/>
        <a:defRPr sz="1800" kern="1200">
          <a:solidFill>
            <a:schemeClr val="tx1">
              <a:lumMod val="50000"/>
            </a:schemeClr>
          </a:solidFill>
          <a:latin typeface="+mn-lt"/>
          <a:ea typeface="+mn-ea"/>
          <a:cs typeface="+mn-cs"/>
        </a:defRPr>
      </a:lvl3pPr>
      <a:lvl4pPr marL="1600200" indent="-228600" algn="l" rtl="0" eaLnBrk="0" fontAlgn="base" hangingPunct="0">
        <a:lnSpc>
          <a:spcPct val="90000"/>
        </a:lnSpc>
        <a:spcBef>
          <a:spcPts val="600"/>
        </a:spcBef>
        <a:spcAft>
          <a:spcPts val="600"/>
        </a:spcAft>
        <a:buClr>
          <a:schemeClr val="bg2"/>
        </a:buClr>
        <a:buSzPct val="50000"/>
        <a:buFont typeface="Arial" charset="0"/>
        <a:buChar char="▲"/>
        <a:defRPr sz="1800" kern="1200">
          <a:solidFill>
            <a:schemeClr val="tx1">
              <a:lumMod val="50000"/>
            </a:schemeClr>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image" Target="../media/image8.jpeg"/></Relationships>
</file>

<file path=ppt/slides/_rels/slide3.xml.rels><?xml version="1.0" encoding="UTF-8" standalone="yes"?>
<Relationships xmlns="http://schemas.openxmlformats.org/package/2006/relationships"><Relationship Id="rId11" Type="http://schemas.openxmlformats.org/officeDocument/2006/relationships/image" Target="../media/image17.jpeg"/><Relationship Id="rId12" Type="http://schemas.openxmlformats.org/officeDocument/2006/relationships/image" Target="../media/image18.jpeg"/><Relationship Id="rId13" Type="http://schemas.openxmlformats.org/officeDocument/2006/relationships/image" Target="../media/image19.png"/><Relationship Id="rId14" Type="http://schemas.openxmlformats.org/officeDocument/2006/relationships/image" Target="../media/image20.png"/><Relationship Id="rId1" Type="http://schemas.openxmlformats.org/officeDocument/2006/relationships/slideLayout" Target="../slideLayouts/slideLayout25.xml"/><Relationship Id="rId2" Type="http://schemas.openxmlformats.org/officeDocument/2006/relationships/notesSlide" Target="../notesSlides/notesSlide2.xml"/><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6" Type="http://schemas.openxmlformats.org/officeDocument/2006/relationships/image" Target="../media/image12.png"/><Relationship Id="rId7" Type="http://schemas.openxmlformats.org/officeDocument/2006/relationships/image" Target="../media/image13.png"/><Relationship Id="rId8" Type="http://schemas.openxmlformats.org/officeDocument/2006/relationships/image" Target="../media/image14.png"/><Relationship Id="rId9" Type="http://schemas.openxmlformats.org/officeDocument/2006/relationships/image" Target="../media/image15.png"/><Relationship Id="rId10" Type="http://schemas.openxmlformats.org/officeDocument/2006/relationships/image" Target="../media/image16.png"/></Relationships>
</file>

<file path=ppt/slides/_rels/slide4.xml.rels><?xml version="1.0" encoding="UTF-8" standalone="yes"?>
<Relationships xmlns="http://schemas.openxmlformats.org/package/2006/relationships"><Relationship Id="rId3" Type="http://schemas.openxmlformats.org/officeDocument/2006/relationships/image" Target="../media/image22.png"/><Relationship Id="rId4" Type="http://schemas.openxmlformats.org/officeDocument/2006/relationships/image" Target="../media/image23.png"/><Relationship Id="rId5" Type="http://schemas.microsoft.com/office/2007/relationships/hdphoto" Target="../media/hdphoto1.wdp"/><Relationship Id="rId6" Type="http://schemas.openxmlformats.org/officeDocument/2006/relationships/image" Target="../media/image24.png"/><Relationship Id="rId7" Type="http://schemas.microsoft.com/office/2007/relationships/hdphoto" Target="../media/hdphoto2.wdp"/><Relationship Id="rId8" Type="http://schemas.openxmlformats.org/officeDocument/2006/relationships/image" Target="../media/image25.png"/><Relationship Id="rId1" Type="http://schemas.openxmlformats.org/officeDocument/2006/relationships/slideLayout" Target="../slideLayouts/slideLayout25.xml"/><Relationship Id="rId2"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3621560" y="3465796"/>
            <a:ext cx="5457122" cy="197867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2800" b="1" kern="1200" baseline="0">
                <a:solidFill>
                  <a:schemeClr val="tx2"/>
                </a:solidFill>
                <a:effectLst/>
                <a:latin typeface="+mj-lt"/>
                <a:ea typeface="+mj-ea"/>
                <a:cs typeface="+mj-cs"/>
              </a:defRPr>
            </a:lvl1pPr>
            <a:lvl2pPr algn="l" rtl="0" eaLnBrk="0" fontAlgn="base" hangingPunct="0">
              <a:lnSpc>
                <a:spcPct val="90000"/>
              </a:lnSpc>
              <a:spcBef>
                <a:spcPct val="0"/>
              </a:spcBef>
              <a:spcAft>
                <a:spcPct val="0"/>
              </a:spcAft>
              <a:defRPr sz="2400" b="1">
                <a:solidFill>
                  <a:schemeClr val="tx2"/>
                </a:solidFill>
                <a:latin typeface="Arial" charset="0"/>
              </a:defRPr>
            </a:lvl2pPr>
            <a:lvl3pPr algn="l" rtl="0" eaLnBrk="0" fontAlgn="base" hangingPunct="0">
              <a:lnSpc>
                <a:spcPct val="90000"/>
              </a:lnSpc>
              <a:spcBef>
                <a:spcPct val="0"/>
              </a:spcBef>
              <a:spcAft>
                <a:spcPct val="0"/>
              </a:spcAft>
              <a:defRPr sz="2400" b="1">
                <a:solidFill>
                  <a:schemeClr val="tx2"/>
                </a:solidFill>
                <a:latin typeface="Arial" charset="0"/>
              </a:defRPr>
            </a:lvl3pPr>
            <a:lvl4pPr algn="l" rtl="0" eaLnBrk="0" fontAlgn="base" hangingPunct="0">
              <a:lnSpc>
                <a:spcPct val="90000"/>
              </a:lnSpc>
              <a:spcBef>
                <a:spcPct val="0"/>
              </a:spcBef>
              <a:spcAft>
                <a:spcPct val="0"/>
              </a:spcAft>
              <a:defRPr sz="2400" b="1">
                <a:solidFill>
                  <a:schemeClr val="tx2"/>
                </a:solidFill>
                <a:latin typeface="Arial" charset="0"/>
              </a:defRPr>
            </a:lvl4pPr>
            <a:lvl5pPr algn="l" rtl="0" eaLnBrk="0" fontAlgn="base" hangingPunct="0">
              <a:lnSpc>
                <a:spcPct val="90000"/>
              </a:lnSpc>
              <a:spcBef>
                <a:spcPct val="0"/>
              </a:spcBef>
              <a:spcAft>
                <a:spcPct val="0"/>
              </a:spcAft>
              <a:defRPr sz="2400" b="1">
                <a:solidFill>
                  <a:schemeClr val="tx2"/>
                </a:solidFill>
                <a:latin typeface="Arial" charset="0"/>
              </a:defRPr>
            </a:lvl5pPr>
            <a:lvl6pPr marL="457200" algn="l" rtl="0" fontAlgn="base">
              <a:lnSpc>
                <a:spcPct val="90000"/>
              </a:lnSpc>
              <a:spcBef>
                <a:spcPct val="0"/>
              </a:spcBef>
              <a:spcAft>
                <a:spcPct val="0"/>
              </a:spcAft>
              <a:defRPr sz="2400" b="1">
                <a:solidFill>
                  <a:schemeClr val="tx2"/>
                </a:solidFill>
                <a:latin typeface="Arial" charset="0"/>
              </a:defRPr>
            </a:lvl6pPr>
            <a:lvl7pPr marL="914400" algn="l" rtl="0" fontAlgn="base">
              <a:lnSpc>
                <a:spcPct val="90000"/>
              </a:lnSpc>
              <a:spcBef>
                <a:spcPct val="0"/>
              </a:spcBef>
              <a:spcAft>
                <a:spcPct val="0"/>
              </a:spcAft>
              <a:defRPr sz="2400" b="1">
                <a:solidFill>
                  <a:schemeClr val="tx2"/>
                </a:solidFill>
                <a:latin typeface="Arial" charset="0"/>
              </a:defRPr>
            </a:lvl7pPr>
            <a:lvl8pPr marL="1371600" algn="l" rtl="0" fontAlgn="base">
              <a:lnSpc>
                <a:spcPct val="90000"/>
              </a:lnSpc>
              <a:spcBef>
                <a:spcPct val="0"/>
              </a:spcBef>
              <a:spcAft>
                <a:spcPct val="0"/>
              </a:spcAft>
              <a:defRPr sz="2400" b="1">
                <a:solidFill>
                  <a:schemeClr val="tx2"/>
                </a:solidFill>
                <a:latin typeface="Arial" charset="0"/>
              </a:defRPr>
            </a:lvl8pPr>
            <a:lvl9pPr marL="1828800" algn="l" rtl="0" fontAlgn="base">
              <a:lnSpc>
                <a:spcPct val="90000"/>
              </a:lnSpc>
              <a:spcBef>
                <a:spcPct val="0"/>
              </a:spcBef>
              <a:spcAft>
                <a:spcPct val="0"/>
              </a:spcAft>
              <a:defRPr sz="2400" b="1">
                <a:solidFill>
                  <a:schemeClr val="tx2"/>
                </a:solidFill>
                <a:latin typeface="Arial" charset="0"/>
              </a:defRPr>
            </a:lvl9pPr>
          </a:lstStyle>
          <a:p>
            <a:r>
              <a:rPr lang="en-US" sz="2400" dirty="0" smtClean="0"/>
              <a:t>Identity Relationship Management: </a:t>
            </a:r>
            <a:br>
              <a:rPr lang="en-US" sz="2400" dirty="0" smtClean="0"/>
            </a:br>
            <a:r>
              <a:rPr lang="en-US" sz="2000" i="1" dirty="0" smtClean="0"/>
              <a:t>The Evolution of Identity Management</a:t>
            </a:r>
            <a:r>
              <a:rPr lang="en-US" sz="2400" dirty="0" smtClean="0"/>
              <a:t/>
            </a:r>
            <a:br>
              <a:rPr lang="en-US" sz="2400" dirty="0" smtClean="0"/>
            </a:br>
            <a:r>
              <a:rPr lang="en-US" sz="2400" dirty="0" smtClean="0"/>
              <a:t/>
            </a:r>
            <a:br>
              <a:rPr lang="en-US" sz="2400" dirty="0" smtClean="0"/>
            </a:br>
            <a:r>
              <a:rPr lang="en-US" sz="1600" dirty="0" smtClean="0">
                <a:solidFill>
                  <a:schemeClr val="tx1"/>
                </a:solidFill>
              </a:rPr>
              <a:t>Philippe de Raet</a:t>
            </a:r>
            <a:br>
              <a:rPr lang="en-US" sz="1600" dirty="0" smtClean="0">
                <a:solidFill>
                  <a:schemeClr val="tx1"/>
                </a:solidFill>
              </a:rPr>
            </a:br>
            <a:r>
              <a:rPr lang="en-US" sz="1600" dirty="0" smtClean="0">
                <a:solidFill>
                  <a:schemeClr val="tx1"/>
                </a:solidFill>
              </a:rPr>
              <a:t>November 19, 2014</a:t>
            </a:r>
            <a:r>
              <a:rPr lang="en-US" dirty="0" smtClean="0"/>
              <a:t/>
            </a:r>
            <a:br>
              <a:rPr lang="en-US" dirty="0" smtClean="0"/>
            </a:br>
            <a:endParaRPr lang="en-US" sz="1200" dirty="0"/>
          </a:p>
        </p:txBody>
      </p:sp>
    </p:spTree>
    <p:extLst>
      <p:ext uri="{BB962C8B-B14F-4D97-AF65-F5344CB8AC3E}">
        <p14:creationId xmlns:p14="http://schemas.microsoft.com/office/powerpoint/2010/main" val="3898986492"/>
      </p:ext>
    </p:extLst>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rot="5400000" flipV="1">
            <a:off x="5855666" y="3567334"/>
            <a:ext cx="5297535" cy="553916"/>
          </a:xfrm>
          <a:prstGeom prst="rect">
            <a:avLst/>
          </a:prstGeom>
          <a:gradFill flip="none" rotWithShape="1">
            <a:gsLst>
              <a:gs pos="0">
                <a:srgbClr val="0072B8"/>
              </a:gs>
              <a:gs pos="43000">
                <a:srgbClr val="0072B8">
                  <a:alpha val="37000"/>
                </a:srgbClr>
              </a:gs>
              <a:gs pos="100000">
                <a:schemeClr val="bg1">
                  <a:lumMod val="95000"/>
                  <a:alpha val="33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a:endParaRPr lang="en-US" dirty="0"/>
          </a:p>
        </p:txBody>
      </p:sp>
      <p:sp>
        <p:nvSpPr>
          <p:cNvPr id="2" name="Content Placeholder 1"/>
          <p:cNvSpPr>
            <a:spLocks noGrp="1"/>
          </p:cNvSpPr>
          <p:nvPr>
            <p:ph idx="1"/>
          </p:nvPr>
        </p:nvSpPr>
        <p:spPr>
          <a:xfrm>
            <a:off x="228601" y="1368425"/>
            <a:ext cx="4475479" cy="5124450"/>
          </a:xfrm>
        </p:spPr>
        <p:txBody>
          <a:bodyPr/>
          <a:lstStyle/>
          <a:p>
            <a:r>
              <a:rPr lang="en-US" dirty="0"/>
              <a:t>Today </a:t>
            </a:r>
            <a:r>
              <a:rPr lang="en-US" dirty="0" smtClean="0"/>
              <a:t>organizations must </a:t>
            </a:r>
            <a:r>
              <a:rPr lang="en-US" dirty="0"/>
              <a:t>implement a </a:t>
            </a:r>
            <a:r>
              <a:rPr lang="en-US" dirty="0" smtClean="0"/>
              <a:t>dynamic </a:t>
            </a:r>
            <a:r>
              <a:rPr lang="en-US" dirty="0" smtClean="0">
                <a:solidFill>
                  <a:schemeClr val="tx1"/>
                </a:solidFill>
              </a:rPr>
              <a:t>Identity Access Management </a:t>
            </a:r>
            <a:r>
              <a:rPr lang="en-US" dirty="0">
                <a:solidFill>
                  <a:schemeClr val="tx1"/>
                </a:solidFill>
              </a:rPr>
              <a:t>(</a:t>
            </a:r>
            <a:r>
              <a:rPr lang="en-US" dirty="0" smtClean="0">
                <a:solidFill>
                  <a:schemeClr val="tx1"/>
                </a:solidFill>
              </a:rPr>
              <a:t>IAM) strategy </a:t>
            </a:r>
            <a:r>
              <a:rPr lang="en-US" dirty="0" smtClean="0"/>
              <a:t>that </a:t>
            </a:r>
            <a:r>
              <a:rPr lang="en-US" dirty="0"/>
              <a:t>securely serves employees and customers, partners and devices, and all those in between, regardless of </a:t>
            </a:r>
            <a:r>
              <a:rPr lang="en-US" dirty="0" smtClean="0"/>
              <a:t>location</a:t>
            </a:r>
          </a:p>
          <a:p>
            <a:r>
              <a:rPr lang="en-US" dirty="0" smtClean="0"/>
              <a:t>This </a:t>
            </a:r>
            <a:r>
              <a:rPr lang="en-US" dirty="0"/>
              <a:t>is the evolution of IAM to Identity Relationship Management (</a:t>
            </a:r>
            <a:r>
              <a:rPr lang="en-US" dirty="0" smtClean="0"/>
              <a:t>IRM)</a:t>
            </a:r>
            <a:endParaRPr lang="en-US" dirty="0"/>
          </a:p>
          <a:p>
            <a:r>
              <a:rPr lang="en-US" dirty="0" smtClean="0"/>
              <a:t>IRM </a:t>
            </a:r>
            <a:r>
              <a:rPr lang="en-US" dirty="0"/>
              <a:t>evolves IAM by focusing </a:t>
            </a:r>
            <a:r>
              <a:rPr lang="en-US" dirty="0" smtClean="0"/>
              <a:t>on:</a:t>
            </a:r>
          </a:p>
          <a:p>
            <a:pPr lvl="1"/>
            <a:r>
              <a:rPr lang="en-US" dirty="0"/>
              <a:t>B</a:t>
            </a:r>
            <a:r>
              <a:rPr lang="en-US" dirty="0" smtClean="0"/>
              <a:t>usiness </a:t>
            </a:r>
            <a:r>
              <a:rPr lang="en-US" dirty="0"/>
              <a:t>values of consumers and things, adaptability, top line revenue and velocity; </a:t>
            </a:r>
            <a:r>
              <a:rPr lang="en-US" dirty="0" smtClean="0"/>
              <a:t>and</a:t>
            </a:r>
            <a:endParaRPr lang="en-US" dirty="0"/>
          </a:p>
          <a:p>
            <a:pPr lvl="1"/>
            <a:r>
              <a:rPr lang="en-US" dirty="0" smtClean="0"/>
              <a:t>Technical </a:t>
            </a:r>
            <a:r>
              <a:rPr lang="en-US" dirty="0"/>
              <a:t>values of internet scale, dynamic intelligence, borderless, and </a:t>
            </a:r>
            <a:r>
              <a:rPr lang="en-US" dirty="0" smtClean="0"/>
              <a:t>modular </a:t>
            </a:r>
            <a:endParaRPr lang="en-US" dirty="0"/>
          </a:p>
          <a:p>
            <a:endParaRPr lang="en-US" dirty="0"/>
          </a:p>
        </p:txBody>
      </p:sp>
      <p:sp>
        <p:nvSpPr>
          <p:cNvPr id="3" name="Title 2"/>
          <p:cNvSpPr>
            <a:spLocks noGrp="1"/>
          </p:cNvSpPr>
          <p:nvPr>
            <p:ph type="title"/>
          </p:nvPr>
        </p:nvSpPr>
        <p:spPr/>
        <p:txBody>
          <a:bodyPr/>
          <a:lstStyle/>
          <a:p>
            <a:r>
              <a:rPr lang="en-US" dirty="0" smtClean="0"/>
              <a:t>Introduction to Identity Relationship Management</a:t>
            </a:r>
            <a:endParaRPr lang="en-US" dirty="0"/>
          </a:p>
        </p:txBody>
      </p:sp>
      <p:pic>
        <p:nvPicPr>
          <p:cNvPr id="4" name="Picture 5"/>
          <p:cNvPicPr>
            <a:picLocks noChangeAspect="1" noChangeArrowheads="1"/>
          </p:cNvPicPr>
          <p:nvPr/>
        </p:nvPicPr>
        <p:blipFill>
          <a:blip r:embed="rId2"/>
          <a:srcRect/>
          <a:stretch>
            <a:fillRect/>
          </a:stretch>
        </p:blipFill>
        <p:spPr bwMode="auto">
          <a:xfrm>
            <a:off x="4928553" y="2768657"/>
            <a:ext cx="3670300" cy="2880622"/>
          </a:xfrm>
          <a:prstGeom prst="rect">
            <a:avLst/>
          </a:prstGeom>
          <a:noFill/>
          <a:ln w="9525">
            <a:noFill/>
            <a:miter lim="800000"/>
            <a:headEnd/>
            <a:tailEnd/>
          </a:ln>
        </p:spPr>
      </p:pic>
    </p:spTree>
    <p:extLst>
      <p:ext uri="{BB962C8B-B14F-4D97-AF65-F5344CB8AC3E}">
        <p14:creationId xmlns:p14="http://schemas.microsoft.com/office/powerpoint/2010/main" val="162634199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750"/>
                                        <p:tgtEl>
                                          <p:spTgt spid="5"/>
                                        </p:tgtEl>
                                      </p:cBhvr>
                                    </p:animEffect>
                                  </p:childTnLst>
                                </p:cTn>
                              </p:par>
                              <p:par>
                                <p:cTn id="8" presetID="16" presetClass="entr" presetSubtype="37"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outVertical)">
                                      <p:cBhvr>
                                        <p:cTn id="10" dur="750"/>
                                        <p:tgtEl>
                                          <p:spTgt spid="4"/>
                                        </p:tgtEl>
                                      </p:cBhvr>
                                    </p:animEffect>
                                  </p:childTnLst>
                                </p:cTn>
                              </p:par>
                            </p:childTnLst>
                          </p:cTn>
                        </p:par>
                        <p:par>
                          <p:cTn id="11" fill="hold">
                            <p:stCondLst>
                              <p:cond delay="750"/>
                            </p:stCondLst>
                            <p:childTnLst>
                              <p:par>
                                <p:cTn id="12" presetID="10" presetClass="entr" presetSubtype="0" fill="hold" grpId="0"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750"/>
                                        <p:tgtEl>
                                          <p:spTgt spid="2">
                                            <p:txEl>
                                              <p:pRg st="0" end="0"/>
                                            </p:txEl>
                                          </p:spTgt>
                                        </p:tgtEl>
                                      </p:cBhvr>
                                    </p:animEffect>
                                  </p:childTnLst>
                                </p:cTn>
                              </p:par>
                            </p:childTnLst>
                          </p:cTn>
                        </p:par>
                        <p:par>
                          <p:cTn id="15" fill="hold">
                            <p:stCondLst>
                              <p:cond delay="1500"/>
                            </p:stCondLst>
                            <p:childTnLst>
                              <p:par>
                                <p:cTn id="16" presetID="10" presetClass="entr" presetSubtype="0" fill="hold" grpId="0" nodeType="after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750"/>
                                        <p:tgtEl>
                                          <p:spTgt spid="2">
                                            <p:txEl>
                                              <p:pRg st="1" end="1"/>
                                            </p:txEl>
                                          </p:spTgt>
                                        </p:tgtEl>
                                      </p:cBhvr>
                                    </p:animEffect>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750"/>
                                        <p:tgtEl>
                                          <p:spTgt spid="2">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750"/>
                                        <p:tgtEl>
                                          <p:spTgt spid="2">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75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940475" y="228390"/>
            <a:ext cx="7032792" cy="838200"/>
          </a:xfrm>
        </p:spPr>
        <p:txBody>
          <a:bodyPr anchor="t"/>
          <a:lstStyle/>
          <a:p>
            <a:r>
              <a:rPr lang="en-IE" dirty="0" smtClean="0"/>
              <a:t>Which Segment is the Identity Serving?</a:t>
            </a:r>
            <a:br>
              <a:rPr lang="en-IE" dirty="0" smtClean="0"/>
            </a:br>
            <a:endParaRPr lang="en-IE" b="0" dirty="0"/>
          </a:p>
        </p:txBody>
      </p:sp>
      <p:cxnSp>
        <p:nvCxnSpPr>
          <p:cNvPr id="8" name="Straight Arrow Connector 7"/>
          <p:cNvCxnSpPr/>
          <p:nvPr/>
        </p:nvCxnSpPr>
        <p:spPr bwMode="auto">
          <a:xfrm>
            <a:off x="1617616" y="2171190"/>
            <a:ext cx="0" cy="2935007"/>
          </a:xfrm>
          <a:prstGeom prst="straightConnector1">
            <a:avLst/>
          </a:prstGeom>
          <a:solidFill>
            <a:schemeClr val="accent1"/>
          </a:solidFill>
          <a:ln w="19050" cap="flat" cmpd="sng" algn="ctr">
            <a:solidFill>
              <a:schemeClr val="bg1">
                <a:lumMod val="65000"/>
              </a:schemeClr>
            </a:solidFill>
            <a:prstDash val="solid"/>
            <a:round/>
            <a:headEnd type="stealth" w="med" len="med"/>
            <a:tailEnd type="none"/>
          </a:ln>
          <a:effectLst/>
        </p:spPr>
      </p:cxnSp>
      <p:cxnSp>
        <p:nvCxnSpPr>
          <p:cNvPr id="10" name="Straight Arrow Connector 9"/>
          <p:cNvCxnSpPr/>
          <p:nvPr/>
        </p:nvCxnSpPr>
        <p:spPr bwMode="auto">
          <a:xfrm flipH="1">
            <a:off x="1481984" y="4962181"/>
            <a:ext cx="5752256" cy="0"/>
          </a:xfrm>
          <a:prstGeom prst="straightConnector1">
            <a:avLst/>
          </a:prstGeom>
          <a:solidFill>
            <a:schemeClr val="accent1"/>
          </a:solidFill>
          <a:ln w="19050" cap="flat" cmpd="sng" algn="ctr">
            <a:solidFill>
              <a:schemeClr val="bg1">
                <a:lumMod val="65000"/>
              </a:schemeClr>
            </a:solidFill>
            <a:prstDash val="solid"/>
            <a:round/>
            <a:headEnd type="stealth" w="med" len="med"/>
            <a:tailEnd type="none"/>
          </a:ln>
          <a:effectLst/>
        </p:spPr>
      </p:cxnSp>
      <p:grpSp>
        <p:nvGrpSpPr>
          <p:cNvPr id="33" name="Group 32"/>
          <p:cNvGrpSpPr/>
          <p:nvPr/>
        </p:nvGrpSpPr>
        <p:grpSpPr>
          <a:xfrm>
            <a:off x="2337696" y="4322457"/>
            <a:ext cx="2020408" cy="639724"/>
            <a:chOff x="3851920" y="4877508"/>
            <a:chExt cx="2020408" cy="639724"/>
          </a:xfrm>
        </p:grpSpPr>
        <p:pic>
          <p:nvPicPr>
            <p:cNvPr id="4098" name="Picture 2" descr="C:\Users\peter_mcdonald\Documents\Identity\Global Verticals Organization - (GVO)\Other Logins\Logins\Mini Logos\g+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78669" y="4984689"/>
              <a:ext cx="425362" cy="42536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peter_mcdonald\Documents\Identity\Global Verticals Organization - (GVO)\Other Logins\Logins\Mini Logos\l63694-yahoo-y-logo-21977.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1920" y="4877508"/>
              <a:ext cx="639724" cy="63972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peter_mcdonald\Documents\Identity\Global Verticals Organization - (GVO)\Other Logins\Logins\Mini Logos\Twitter_T_Logo_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496950" y="4986071"/>
              <a:ext cx="423923" cy="42259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peter_mcdonald\Documents\Identity\Global Verticals Organization - (GVO)\Other Logins\Logins\Mini Logos\facebook.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65878" y="4994145"/>
              <a:ext cx="406450" cy="406450"/>
            </a:xfrm>
            <a:prstGeom prst="rect">
              <a:avLst/>
            </a:prstGeom>
            <a:noFill/>
            <a:extLst>
              <a:ext uri="{909E8E84-426E-40dd-AFC4-6F175D3DCCD1}">
                <a14:hiddenFill xmlns:a14="http://schemas.microsoft.com/office/drawing/2010/main">
                  <a:solidFill>
                    <a:srgbClr val="FFFFFF"/>
                  </a:solidFill>
                </a14:hiddenFill>
              </a:ext>
            </a:extLst>
          </p:spPr>
        </p:pic>
      </p:grpSp>
      <p:pic>
        <p:nvPicPr>
          <p:cNvPr id="44" name="Picture 5" descr="C:\Users\peter_mcdonald\Documents\Identity\Global Verticals Organization - (GVO)\Other Logins\Logins\Mini Logos\Twitter_T_Logo_2.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87405" y="3891523"/>
            <a:ext cx="423923" cy="422598"/>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peter_mcdonald\Documents\Identity\Global Verticals Organization - (GVO)\Other Logins\Logins\Mini Logos\linked_icon.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83336" y="3910506"/>
            <a:ext cx="384633" cy="384633"/>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peter_mcdonald\Documents\Identity\Global Verticals Organization - (GVO)\Other Logins\Logins\Mini Logos\amazon-logo-8.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55208" y="3378005"/>
            <a:ext cx="484250" cy="484250"/>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peter_mcdonald\Documents\Identity\Global Verticals Organization - (GVO)\Other Logins\Logins\Mini Logos\Verizon Universal ID.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2755208" y="2358371"/>
            <a:ext cx="443570" cy="443570"/>
          </a:xfrm>
          <a:prstGeom prst="rect">
            <a:avLst/>
          </a:prstGeom>
          <a:noFill/>
          <a:extLst>
            <a:ext uri="{909E8E84-426E-40dd-AFC4-6F175D3DCCD1}">
              <a14:hiddenFill xmlns:a14="http://schemas.microsoft.com/office/drawing/2010/main">
                <a:solidFill>
                  <a:srgbClr val="FFFFFF"/>
                </a:solidFill>
              </a14:hiddenFill>
            </a:ext>
          </a:extLst>
        </p:spPr>
      </p:pic>
      <p:pic>
        <p:nvPicPr>
          <p:cNvPr id="4107" name="Picture 11" descr="C:\Users\peter_mcdonald\Documents\Identity\Global Verticals Organization - (GVO)\Other Logins\Logins\Mini Logos\norton-id-logo.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259264" y="2346829"/>
            <a:ext cx="448942" cy="44894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eter_mcdonald\Documents\Identity\Global Verticals Organization - (GVO)\Other Logins\Logins\Mini Logos\sf.com iTunes Logo.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12680" y="3906555"/>
            <a:ext cx="392534" cy="392534"/>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eter_mcdonald\Documents\Identity\Global Verticals Organization - (GVO)\Other Logins\Logins\Mini Logos\PayPal.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3252620" y="3394180"/>
            <a:ext cx="463312" cy="451900"/>
          </a:xfrm>
          <a:prstGeom prst="rect">
            <a:avLst/>
          </a:prstGeom>
          <a:noFill/>
          <a:extLst>
            <a:ext uri="{909E8E84-426E-40dd-AFC4-6F175D3DCCD1}">
              <a14:hiddenFill xmlns:a14="http://schemas.microsoft.com/office/drawing/2010/main">
                <a:solidFill>
                  <a:srgbClr val="FFFFFF"/>
                </a:solidFill>
              </a14:hiddenFill>
            </a:ext>
          </a:extLst>
        </p:spPr>
      </p:pic>
      <p:grpSp>
        <p:nvGrpSpPr>
          <p:cNvPr id="56" name="Group 55"/>
          <p:cNvGrpSpPr/>
          <p:nvPr/>
        </p:nvGrpSpPr>
        <p:grpSpPr>
          <a:xfrm>
            <a:off x="3256250" y="2904057"/>
            <a:ext cx="360040" cy="401940"/>
            <a:chOff x="4146140" y="1271744"/>
            <a:chExt cx="648072" cy="576064"/>
          </a:xfrm>
        </p:grpSpPr>
        <p:sp>
          <p:nvSpPr>
            <p:cNvPr id="57" name="Rounded Rectangle 56"/>
            <p:cNvSpPr/>
            <p:nvPr/>
          </p:nvSpPr>
          <p:spPr bwMode="auto">
            <a:xfrm>
              <a:off x="4146140" y="1271744"/>
              <a:ext cx="648072" cy="576064"/>
            </a:xfrm>
            <a:prstGeom prst="roundRect">
              <a:avLst/>
            </a:prstGeom>
            <a:solidFill>
              <a:schemeClr val="bg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pic>
          <p:nvPicPr>
            <p:cNvPr id="58" name="Picture 5" descr="C:\Users\peter_mcdonald\Documents\Identity\Global Verticals Organization - (GVO)\Other Logins\Logins\Mini Logos\Id_me-logo-white.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46140" y="1408531"/>
              <a:ext cx="629852" cy="302489"/>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0" name="Straight Arrow Connector 59"/>
          <p:cNvCxnSpPr/>
          <p:nvPr/>
        </p:nvCxnSpPr>
        <p:spPr bwMode="auto">
          <a:xfrm flipH="1">
            <a:off x="3979344" y="3120081"/>
            <a:ext cx="1656183" cy="0"/>
          </a:xfrm>
          <a:prstGeom prst="straightConnector1">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67" name="Straight Arrow Connector 66"/>
          <p:cNvCxnSpPr/>
          <p:nvPr/>
        </p:nvCxnSpPr>
        <p:spPr bwMode="auto">
          <a:xfrm flipH="1">
            <a:off x="4419777" y="4170093"/>
            <a:ext cx="1215750" cy="0"/>
          </a:xfrm>
          <a:prstGeom prst="straightConnector1">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cxnSp>
        <p:nvCxnSpPr>
          <p:cNvPr id="68" name="Straight Arrow Connector 67"/>
          <p:cNvCxnSpPr/>
          <p:nvPr/>
        </p:nvCxnSpPr>
        <p:spPr bwMode="auto">
          <a:xfrm flipH="1">
            <a:off x="4555407" y="4602141"/>
            <a:ext cx="1080120" cy="0"/>
          </a:xfrm>
          <a:prstGeom prst="straightConnector1">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grpSp>
        <p:nvGrpSpPr>
          <p:cNvPr id="37" name="Group 36"/>
          <p:cNvGrpSpPr/>
          <p:nvPr/>
        </p:nvGrpSpPr>
        <p:grpSpPr>
          <a:xfrm>
            <a:off x="3835328" y="2384155"/>
            <a:ext cx="360040" cy="401940"/>
            <a:chOff x="4146140" y="1271744"/>
            <a:chExt cx="648072" cy="576064"/>
          </a:xfrm>
        </p:grpSpPr>
        <p:sp>
          <p:nvSpPr>
            <p:cNvPr id="38" name="Rounded Rectangle 37"/>
            <p:cNvSpPr/>
            <p:nvPr/>
          </p:nvSpPr>
          <p:spPr bwMode="auto">
            <a:xfrm>
              <a:off x="4146140" y="1271744"/>
              <a:ext cx="648072" cy="576064"/>
            </a:xfrm>
            <a:prstGeom prst="roundRect">
              <a:avLst/>
            </a:prstGeom>
            <a:solidFill>
              <a:schemeClr val="bg1"/>
            </a:solidFill>
            <a:ln w="19050" cap="flat" cmpd="sng" algn="ctr">
              <a:solidFill>
                <a:schemeClr val="accent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90000"/>
                </a:lnSpc>
                <a:spcBef>
                  <a:spcPct val="0"/>
                </a:spcBef>
                <a:spcAft>
                  <a:spcPct val="0"/>
                </a:spcAft>
                <a:buClrTx/>
                <a:buSzTx/>
                <a:buFontTx/>
                <a:buNone/>
                <a:tabLst/>
              </a:pPr>
              <a:endParaRPr kumimoji="0" lang="en-US" sz="2400" i="0" u="none" strike="noStrike" cap="none" normalizeH="0" baseline="0" dirty="0" smtClean="0">
                <a:ln>
                  <a:noFill/>
                </a:ln>
                <a:solidFill>
                  <a:schemeClr val="bg1"/>
                </a:solidFill>
                <a:effectLst/>
                <a:latin typeface="+mn-lt"/>
              </a:endParaRPr>
            </a:p>
          </p:txBody>
        </p:sp>
        <p:pic>
          <p:nvPicPr>
            <p:cNvPr id="39" name="Picture 5" descr="C:\Users\peter_mcdonald\Documents\Identity\Global Verticals Organization - (GVO)\Other Logins\Logins\Mini Logos\Id_me-logo-white.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146140" y="1408531"/>
              <a:ext cx="629852" cy="302489"/>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48" name="Straight Arrow Connector 47"/>
          <p:cNvCxnSpPr/>
          <p:nvPr/>
        </p:nvCxnSpPr>
        <p:spPr bwMode="auto">
          <a:xfrm flipH="1">
            <a:off x="4483400" y="2585917"/>
            <a:ext cx="1080120" cy="0"/>
          </a:xfrm>
          <a:prstGeom prst="straightConnector1">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pic>
        <p:nvPicPr>
          <p:cNvPr id="1027" name="Picture 3" descr="C:\Users\c03474a\Documents\Sales\Presentations\Pictures\AppleLogoIcon-150x150.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3759608" y="3398304"/>
            <a:ext cx="443652" cy="443652"/>
          </a:xfrm>
          <a:prstGeom prst="rect">
            <a:avLst/>
          </a:prstGeom>
          <a:noFill/>
          <a:extLst>
            <a:ext uri="{909E8E84-426E-40dd-AFC4-6F175D3DCCD1}">
              <a14:hiddenFill xmlns:a14="http://schemas.microsoft.com/office/drawing/2010/main">
                <a:solidFill>
                  <a:srgbClr val="FFFFFF"/>
                </a:solidFill>
              </a14:hiddenFill>
            </a:ext>
          </a:extLst>
        </p:spPr>
      </p:pic>
      <p:cxnSp>
        <p:nvCxnSpPr>
          <p:cNvPr id="52" name="Straight Arrow Connector 51"/>
          <p:cNvCxnSpPr/>
          <p:nvPr/>
        </p:nvCxnSpPr>
        <p:spPr bwMode="auto">
          <a:xfrm flipH="1">
            <a:off x="4411392" y="3666037"/>
            <a:ext cx="1215750" cy="0"/>
          </a:xfrm>
          <a:prstGeom prst="straightConnector1">
            <a:avLst/>
          </a:prstGeom>
          <a:solidFill>
            <a:schemeClr val="accent1"/>
          </a:solidFill>
          <a:ln w="19050" cap="flat" cmpd="sng" algn="ctr">
            <a:solidFill>
              <a:schemeClr val="bg1">
                <a:lumMod val="65000"/>
              </a:schemeClr>
            </a:solidFill>
            <a:prstDash val="solid"/>
            <a:round/>
            <a:headEnd type="none" w="med" len="med"/>
            <a:tailEnd type="none" w="med" len="med"/>
          </a:ln>
          <a:effectLst/>
        </p:spPr>
      </p:cxnSp>
      <p:sp>
        <p:nvSpPr>
          <p:cNvPr id="40" name="TextBox 39"/>
          <p:cNvSpPr txBox="1"/>
          <p:nvPr/>
        </p:nvSpPr>
        <p:spPr>
          <a:xfrm>
            <a:off x="131618" y="3029199"/>
            <a:ext cx="1166939" cy="424732"/>
          </a:xfrm>
          <a:prstGeom prst="rect">
            <a:avLst/>
          </a:prstGeom>
          <a:noFill/>
        </p:spPr>
        <p:txBody>
          <a:bodyPr wrap="square" rtlCol="0">
            <a:spAutoFit/>
          </a:bodyPr>
          <a:lstStyle/>
          <a:p>
            <a:pPr marL="171450" algn="ctr">
              <a:lnSpc>
                <a:spcPct val="90000"/>
              </a:lnSpc>
              <a:spcAft>
                <a:spcPts val="300"/>
              </a:spcAft>
              <a:tabLst>
                <a:tab pos="1828800" algn="l"/>
                <a:tab pos="3486150" algn="l"/>
                <a:tab pos="5143500" algn="l"/>
                <a:tab pos="6800850" algn="l"/>
              </a:tabLst>
            </a:pPr>
            <a:r>
              <a:rPr lang="en-IE" sz="1200" b="1" dirty="0">
                <a:latin typeface="Calibri" panose="020F0502020204030204" pitchFamily="34" charset="0"/>
              </a:rPr>
              <a:t>LOA 2 &amp; </a:t>
            </a:r>
            <a:r>
              <a:rPr lang="en-IE" sz="1200" b="1" dirty="0" smtClean="0">
                <a:latin typeface="Calibri" panose="020F0502020204030204" pitchFamily="34" charset="0"/>
              </a:rPr>
              <a:t>3 or “Equivalent”</a:t>
            </a:r>
            <a:endParaRPr lang="en-IE" sz="1200" b="1" dirty="0">
              <a:latin typeface="Calibri" panose="020F0502020204030204" pitchFamily="34" charset="0"/>
            </a:endParaRPr>
          </a:p>
        </p:txBody>
      </p:sp>
      <p:sp>
        <p:nvSpPr>
          <p:cNvPr id="45" name="TextBox 44"/>
          <p:cNvSpPr txBox="1"/>
          <p:nvPr/>
        </p:nvSpPr>
        <p:spPr>
          <a:xfrm>
            <a:off x="131619" y="4241696"/>
            <a:ext cx="1187640" cy="424732"/>
          </a:xfrm>
          <a:prstGeom prst="rect">
            <a:avLst/>
          </a:prstGeom>
          <a:noFill/>
        </p:spPr>
        <p:txBody>
          <a:bodyPr wrap="square" rtlCol="0">
            <a:spAutoFit/>
          </a:bodyPr>
          <a:lstStyle/>
          <a:p>
            <a:pPr marL="171450" algn="ctr">
              <a:lnSpc>
                <a:spcPct val="90000"/>
              </a:lnSpc>
              <a:spcAft>
                <a:spcPts val="300"/>
              </a:spcAft>
              <a:tabLst>
                <a:tab pos="1828800" algn="l"/>
                <a:tab pos="3486150" algn="l"/>
                <a:tab pos="5143500" algn="l"/>
                <a:tab pos="6800850" algn="l"/>
              </a:tabLst>
            </a:pPr>
            <a:r>
              <a:rPr lang="en-IE" sz="1200" b="1" dirty="0">
                <a:latin typeface="Calibri" panose="020F0502020204030204" pitchFamily="34" charset="0"/>
              </a:rPr>
              <a:t>LOA </a:t>
            </a:r>
            <a:r>
              <a:rPr lang="en-IE" sz="1200" b="1" dirty="0" smtClean="0">
                <a:latin typeface="Calibri" panose="020F0502020204030204" pitchFamily="34" charset="0"/>
              </a:rPr>
              <a:t>1 or “Equivalent”</a:t>
            </a:r>
            <a:endParaRPr lang="en-IE" sz="1200" b="1" dirty="0">
              <a:latin typeface="Calibri" panose="020F0502020204030204" pitchFamily="34" charset="0"/>
            </a:endParaRPr>
          </a:p>
        </p:txBody>
      </p:sp>
      <p:sp>
        <p:nvSpPr>
          <p:cNvPr id="47" name="TextBox 46"/>
          <p:cNvSpPr txBox="1"/>
          <p:nvPr/>
        </p:nvSpPr>
        <p:spPr>
          <a:xfrm rot="16200000">
            <a:off x="753920" y="2573324"/>
            <a:ext cx="1438453" cy="307777"/>
          </a:xfrm>
          <a:prstGeom prst="rect">
            <a:avLst/>
          </a:prstGeom>
          <a:noFill/>
        </p:spPr>
        <p:txBody>
          <a:bodyPr wrap="square" rtlCol="0">
            <a:spAutoFit/>
          </a:bodyPr>
          <a:lstStyle/>
          <a:p>
            <a:pPr marL="0" indent="0">
              <a:spcAft>
                <a:spcPts val="600"/>
              </a:spcAft>
              <a:buNone/>
            </a:pPr>
            <a:r>
              <a:rPr lang="en-IE" sz="1400" b="1" dirty="0">
                <a:latin typeface="Calibri" panose="020F0502020204030204" pitchFamily="34" charset="0"/>
              </a:rPr>
              <a:t>Assurance</a:t>
            </a:r>
            <a:r>
              <a:rPr lang="en-IE" sz="1200" b="1" dirty="0">
                <a:latin typeface="Calibri" panose="020F0502020204030204" pitchFamily="34" charset="0"/>
              </a:rPr>
              <a:t> </a:t>
            </a:r>
            <a:r>
              <a:rPr lang="en-IE" sz="1200" b="1" dirty="0" smtClean="0">
                <a:latin typeface="Calibri" panose="020F0502020204030204" pitchFamily="34" charset="0"/>
              </a:rPr>
              <a:t>Level</a:t>
            </a:r>
            <a:endParaRPr lang="en-IE" sz="1200" b="1" dirty="0">
              <a:latin typeface="Calibri" panose="020F0502020204030204" pitchFamily="34" charset="0"/>
            </a:endParaRPr>
          </a:p>
        </p:txBody>
      </p:sp>
      <p:sp>
        <p:nvSpPr>
          <p:cNvPr id="49" name="TextBox 48"/>
          <p:cNvSpPr txBox="1"/>
          <p:nvPr/>
        </p:nvSpPr>
        <p:spPr>
          <a:xfrm>
            <a:off x="5727327" y="3529844"/>
            <a:ext cx="1386987" cy="2585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200" b="1" dirty="0" smtClean="0">
                <a:latin typeface="Calibri" panose="020F0502020204030204" pitchFamily="34" charset="0"/>
              </a:rPr>
              <a:t>Commerce</a:t>
            </a:r>
            <a:endParaRPr lang="en-US" sz="1200" b="1" dirty="0" smtClean="0"/>
          </a:p>
        </p:txBody>
      </p:sp>
      <p:sp>
        <p:nvSpPr>
          <p:cNvPr id="50" name="TextBox 49"/>
          <p:cNvSpPr txBox="1"/>
          <p:nvPr/>
        </p:nvSpPr>
        <p:spPr>
          <a:xfrm>
            <a:off x="5748567" y="4467175"/>
            <a:ext cx="1282628" cy="2585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200" b="1" dirty="0" smtClean="0">
                <a:latin typeface="Calibri" panose="020F0502020204030204" pitchFamily="34" charset="0"/>
              </a:rPr>
              <a:t>Social</a:t>
            </a:r>
            <a:endParaRPr lang="en-US" sz="1200" b="1" dirty="0" smtClean="0"/>
          </a:p>
        </p:txBody>
      </p:sp>
      <p:sp>
        <p:nvSpPr>
          <p:cNvPr id="51" name="TextBox 50"/>
          <p:cNvSpPr txBox="1"/>
          <p:nvPr/>
        </p:nvSpPr>
        <p:spPr>
          <a:xfrm>
            <a:off x="5734710" y="4036607"/>
            <a:ext cx="1289555" cy="2585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200" b="1" dirty="0" smtClean="0">
                <a:latin typeface="Calibri" panose="020F0502020204030204" pitchFamily="34" charset="0"/>
              </a:rPr>
              <a:t>Professional</a:t>
            </a:r>
            <a:endParaRPr lang="en-US" sz="1200" b="1" dirty="0" smtClean="0"/>
          </a:p>
        </p:txBody>
      </p:sp>
      <p:sp>
        <p:nvSpPr>
          <p:cNvPr id="53" name="TextBox 52"/>
          <p:cNvSpPr txBox="1"/>
          <p:nvPr/>
        </p:nvSpPr>
        <p:spPr>
          <a:xfrm>
            <a:off x="5769348" y="2995132"/>
            <a:ext cx="1206427" cy="2585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200" b="1" dirty="0">
                <a:latin typeface="Calibri" panose="020F0502020204030204" pitchFamily="34" charset="0"/>
              </a:rPr>
              <a:t>Affiliates</a:t>
            </a:r>
            <a:endParaRPr lang="en-US" sz="1200" b="1" dirty="0" smtClean="0"/>
          </a:p>
        </p:txBody>
      </p:sp>
      <p:sp>
        <p:nvSpPr>
          <p:cNvPr id="59" name="TextBox 58"/>
          <p:cNvSpPr txBox="1"/>
          <p:nvPr/>
        </p:nvSpPr>
        <p:spPr>
          <a:xfrm>
            <a:off x="5721799" y="4979153"/>
            <a:ext cx="2468273" cy="2862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400" b="1" dirty="0">
                <a:latin typeface="Calibri" panose="020F0502020204030204" pitchFamily="34" charset="0"/>
              </a:rPr>
              <a:t>Credential </a:t>
            </a:r>
            <a:r>
              <a:rPr lang="en-IE" sz="1400" b="1" dirty="0" smtClean="0">
                <a:latin typeface="Calibri" panose="020F0502020204030204" pitchFamily="34" charset="0"/>
              </a:rPr>
              <a:t>Type</a:t>
            </a:r>
            <a:endParaRPr lang="en-US" sz="1400" b="1" dirty="0" smtClean="0"/>
          </a:p>
        </p:txBody>
      </p:sp>
      <p:sp>
        <p:nvSpPr>
          <p:cNvPr id="61" name="TextBox 60"/>
          <p:cNvSpPr txBox="1"/>
          <p:nvPr/>
        </p:nvSpPr>
        <p:spPr>
          <a:xfrm>
            <a:off x="5762427" y="2394144"/>
            <a:ext cx="1206427" cy="424732"/>
          </a:xfrm>
          <a:prstGeom prst="rect">
            <a:avLst/>
          </a:prstGeom>
          <a:noFill/>
        </p:spPr>
        <p:txBody>
          <a:bodyPr wrap="square" rtlCol="0">
            <a:spAutoFit/>
          </a:bodyPr>
          <a:lstStyle/>
          <a:p>
            <a:pPr marL="171450">
              <a:lnSpc>
                <a:spcPct val="90000"/>
              </a:lnSpc>
              <a:spcAft>
                <a:spcPts val="300"/>
              </a:spcAft>
              <a:tabLst>
                <a:tab pos="1828800" algn="l"/>
                <a:tab pos="3486150" algn="l"/>
                <a:tab pos="5143500" algn="l"/>
                <a:tab pos="6800850" algn="l"/>
              </a:tabLst>
            </a:pPr>
            <a:r>
              <a:rPr lang="en-IE" sz="1200" b="1" dirty="0" smtClean="0">
                <a:latin typeface="Calibri" panose="020F0502020204030204" pitchFamily="34" charset="0"/>
              </a:rPr>
              <a:t>Government &amp; Healthcare</a:t>
            </a:r>
            <a:endParaRPr lang="en-US" sz="1200" b="1" dirty="0" smtClean="0"/>
          </a:p>
        </p:txBody>
      </p:sp>
      <p:sp>
        <p:nvSpPr>
          <p:cNvPr id="64" name="TextBox 63"/>
          <p:cNvSpPr txBox="1"/>
          <p:nvPr/>
        </p:nvSpPr>
        <p:spPr>
          <a:xfrm>
            <a:off x="1834744" y="5106197"/>
            <a:ext cx="3143809" cy="276999"/>
          </a:xfrm>
          <a:prstGeom prst="rect">
            <a:avLst/>
          </a:prstGeom>
          <a:noFill/>
        </p:spPr>
        <p:txBody>
          <a:bodyPr wrap="none" rtlCol="0">
            <a:spAutoFit/>
          </a:bodyPr>
          <a:lstStyle/>
          <a:p>
            <a:r>
              <a:rPr lang="en-US" sz="1200" b="1" dirty="0" smtClean="0">
                <a:solidFill>
                  <a:srgbClr val="002060"/>
                </a:solidFill>
              </a:rPr>
              <a:t>– </a:t>
            </a:r>
            <a:r>
              <a:rPr lang="en-US" sz="1200" dirty="0" smtClean="0">
                <a:solidFill>
                  <a:srgbClr val="002060"/>
                </a:solidFill>
              </a:rPr>
              <a:t>Remote ID Proofing powered by Experian</a:t>
            </a:r>
            <a:endParaRPr lang="en-US" dirty="0">
              <a:solidFill>
                <a:srgbClr val="002060"/>
              </a:solidFill>
            </a:endParaRPr>
          </a:p>
        </p:txBody>
      </p:sp>
      <p:sp>
        <p:nvSpPr>
          <p:cNvPr id="70" name="Title 1"/>
          <p:cNvSpPr txBox="1">
            <a:spLocks/>
          </p:cNvSpPr>
          <p:nvPr/>
        </p:nvSpPr>
        <p:spPr bwMode="auto">
          <a:xfrm>
            <a:off x="1129572" y="1539181"/>
            <a:ext cx="7032792" cy="496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kern="1200" baseline="0">
                <a:solidFill>
                  <a:schemeClr val="tx2"/>
                </a:solidFill>
                <a:latin typeface="+mj-lt"/>
                <a:ea typeface="+mj-ea"/>
                <a:cs typeface="+mj-cs"/>
              </a:defRPr>
            </a:lvl1pPr>
            <a:lvl2pPr algn="l" rtl="0" eaLnBrk="0" fontAlgn="base" hangingPunct="0">
              <a:lnSpc>
                <a:spcPct val="90000"/>
              </a:lnSpc>
              <a:spcBef>
                <a:spcPct val="0"/>
              </a:spcBef>
              <a:spcAft>
                <a:spcPct val="0"/>
              </a:spcAft>
              <a:defRPr sz="2400" b="1">
                <a:solidFill>
                  <a:schemeClr val="tx2"/>
                </a:solidFill>
                <a:latin typeface="Arial" charset="0"/>
              </a:defRPr>
            </a:lvl2pPr>
            <a:lvl3pPr algn="l" rtl="0" eaLnBrk="0" fontAlgn="base" hangingPunct="0">
              <a:lnSpc>
                <a:spcPct val="90000"/>
              </a:lnSpc>
              <a:spcBef>
                <a:spcPct val="0"/>
              </a:spcBef>
              <a:spcAft>
                <a:spcPct val="0"/>
              </a:spcAft>
              <a:defRPr sz="2400" b="1">
                <a:solidFill>
                  <a:schemeClr val="tx2"/>
                </a:solidFill>
                <a:latin typeface="Arial" charset="0"/>
              </a:defRPr>
            </a:lvl3pPr>
            <a:lvl4pPr algn="l" rtl="0" eaLnBrk="0" fontAlgn="base" hangingPunct="0">
              <a:lnSpc>
                <a:spcPct val="90000"/>
              </a:lnSpc>
              <a:spcBef>
                <a:spcPct val="0"/>
              </a:spcBef>
              <a:spcAft>
                <a:spcPct val="0"/>
              </a:spcAft>
              <a:defRPr sz="2400" b="1">
                <a:solidFill>
                  <a:schemeClr val="tx2"/>
                </a:solidFill>
                <a:latin typeface="Arial" charset="0"/>
              </a:defRPr>
            </a:lvl4pPr>
            <a:lvl5pPr algn="l" rtl="0" eaLnBrk="0" fontAlgn="base" hangingPunct="0">
              <a:lnSpc>
                <a:spcPct val="90000"/>
              </a:lnSpc>
              <a:spcBef>
                <a:spcPct val="0"/>
              </a:spcBef>
              <a:spcAft>
                <a:spcPct val="0"/>
              </a:spcAft>
              <a:defRPr sz="2400" b="1">
                <a:solidFill>
                  <a:schemeClr val="tx2"/>
                </a:solidFill>
                <a:latin typeface="Arial" charset="0"/>
              </a:defRPr>
            </a:lvl5pPr>
            <a:lvl6pPr marL="457200" algn="l" rtl="0" fontAlgn="base">
              <a:lnSpc>
                <a:spcPct val="90000"/>
              </a:lnSpc>
              <a:spcBef>
                <a:spcPct val="0"/>
              </a:spcBef>
              <a:spcAft>
                <a:spcPct val="0"/>
              </a:spcAft>
              <a:defRPr sz="2400" b="1">
                <a:solidFill>
                  <a:schemeClr val="tx2"/>
                </a:solidFill>
                <a:latin typeface="Arial" charset="0"/>
              </a:defRPr>
            </a:lvl6pPr>
            <a:lvl7pPr marL="914400" algn="l" rtl="0" fontAlgn="base">
              <a:lnSpc>
                <a:spcPct val="90000"/>
              </a:lnSpc>
              <a:spcBef>
                <a:spcPct val="0"/>
              </a:spcBef>
              <a:spcAft>
                <a:spcPct val="0"/>
              </a:spcAft>
              <a:defRPr sz="2400" b="1">
                <a:solidFill>
                  <a:schemeClr val="tx2"/>
                </a:solidFill>
                <a:latin typeface="Arial" charset="0"/>
              </a:defRPr>
            </a:lvl7pPr>
            <a:lvl8pPr marL="1371600" algn="l" rtl="0" fontAlgn="base">
              <a:lnSpc>
                <a:spcPct val="90000"/>
              </a:lnSpc>
              <a:spcBef>
                <a:spcPct val="0"/>
              </a:spcBef>
              <a:spcAft>
                <a:spcPct val="0"/>
              </a:spcAft>
              <a:defRPr sz="2400" b="1">
                <a:solidFill>
                  <a:schemeClr val="tx2"/>
                </a:solidFill>
                <a:latin typeface="Arial" charset="0"/>
              </a:defRPr>
            </a:lvl8pPr>
            <a:lvl9pPr marL="1828800" algn="l" rtl="0" fontAlgn="base">
              <a:lnSpc>
                <a:spcPct val="90000"/>
              </a:lnSpc>
              <a:spcBef>
                <a:spcPct val="0"/>
              </a:spcBef>
              <a:spcAft>
                <a:spcPct val="0"/>
              </a:spcAft>
              <a:defRPr sz="2400" b="1">
                <a:solidFill>
                  <a:schemeClr val="tx2"/>
                </a:solidFill>
                <a:latin typeface="Arial" charset="0"/>
              </a:defRPr>
            </a:lvl9pPr>
          </a:lstStyle>
          <a:p>
            <a:pPr algn="ctr"/>
            <a:r>
              <a:rPr lang="en-IE" dirty="0" smtClean="0"/>
              <a:t>3</a:t>
            </a:r>
            <a:r>
              <a:rPr lang="en-IE" baseline="30000" dirty="0" smtClean="0"/>
              <a:t>rd</a:t>
            </a:r>
            <a:r>
              <a:rPr lang="en-IE" dirty="0" smtClean="0"/>
              <a:t> Party Identity Market Segments</a:t>
            </a:r>
            <a:endParaRPr lang="en-IE" b="0" dirty="0"/>
          </a:p>
        </p:txBody>
      </p:sp>
      <p:sp>
        <p:nvSpPr>
          <p:cNvPr id="4" name="TextBox 3"/>
          <p:cNvSpPr txBox="1"/>
          <p:nvPr/>
        </p:nvSpPr>
        <p:spPr>
          <a:xfrm>
            <a:off x="475750" y="5562628"/>
            <a:ext cx="8312728" cy="907941"/>
          </a:xfrm>
          <a:prstGeom prst="rect">
            <a:avLst/>
          </a:prstGeom>
          <a:noFill/>
        </p:spPr>
        <p:txBody>
          <a:bodyPr wrap="square" rtlCol="0">
            <a:spAutoFit/>
          </a:bodyPr>
          <a:lstStyle/>
          <a:p>
            <a:r>
              <a:rPr lang="en-US" dirty="0" smtClean="0">
                <a:latin typeface="Calibri" panose="020F0502020204030204" pitchFamily="34" charset="0"/>
              </a:rPr>
              <a:t>“</a:t>
            </a:r>
            <a:r>
              <a:rPr lang="en-US" b="1" dirty="0" smtClean="0">
                <a:latin typeface="Calibri" panose="020F0502020204030204" pitchFamily="34" charset="0"/>
              </a:rPr>
              <a:t>In </a:t>
            </a:r>
            <a:r>
              <a:rPr lang="en-US" b="1" dirty="0">
                <a:latin typeface="Calibri" panose="020F0502020204030204" pitchFamily="34" charset="0"/>
              </a:rPr>
              <a:t>a world of post-modernism, it is no longer clear that any one identity is ‘real</a:t>
            </a:r>
            <a:r>
              <a:rPr lang="en-US" b="1" dirty="0" smtClean="0">
                <a:latin typeface="Calibri" panose="020F0502020204030204" pitchFamily="34" charset="0"/>
              </a:rPr>
              <a:t>’.”  </a:t>
            </a:r>
            <a:r>
              <a:rPr lang="en-US" sz="1400" dirty="0" smtClean="0">
                <a:latin typeface="Calibri" panose="020F0502020204030204" pitchFamily="34" charset="0"/>
              </a:rPr>
              <a:t>  </a:t>
            </a:r>
            <a:br>
              <a:rPr lang="en-US" sz="1400" dirty="0" smtClean="0">
                <a:latin typeface="Calibri" panose="020F0502020204030204" pitchFamily="34" charset="0"/>
              </a:rPr>
            </a:br>
            <a:r>
              <a:rPr lang="en-US" sz="1400" dirty="0" smtClean="0">
                <a:latin typeface="Calibri" panose="020F0502020204030204" pitchFamily="34" charset="0"/>
              </a:rPr>
              <a:t>  - Charles Raab</a:t>
            </a:r>
            <a:r>
              <a:rPr lang="en-US" sz="1400" dirty="0">
                <a:latin typeface="Calibri" panose="020F0502020204030204" pitchFamily="34" charset="0"/>
              </a:rPr>
              <a:t>, </a:t>
            </a:r>
            <a:r>
              <a:rPr lang="en-US" sz="1400" dirty="0" smtClean="0">
                <a:latin typeface="Calibri" panose="020F0502020204030204" pitchFamily="34" charset="0"/>
              </a:rPr>
              <a:t>Prof. of </a:t>
            </a:r>
            <a:r>
              <a:rPr lang="en-US" sz="1400" dirty="0">
                <a:latin typeface="Calibri" panose="020F0502020204030204" pitchFamily="34" charset="0"/>
              </a:rPr>
              <a:t>Government in the School of Social and Political </a:t>
            </a:r>
            <a:r>
              <a:rPr lang="en-US" sz="1400" dirty="0" smtClean="0">
                <a:latin typeface="Calibri" panose="020F0502020204030204" pitchFamily="34" charset="0"/>
              </a:rPr>
              <a:t>Studies, University </a:t>
            </a:r>
            <a:r>
              <a:rPr lang="en-US" sz="1400" dirty="0">
                <a:latin typeface="Calibri" panose="020F0502020204030204" pitchFamily="34" charset="0"/>
              </a:rPr>
              <a:t>of </a:t>
            </a:r>
            <a:r>
              <a:rPr lang="en-US" sz="1400" dirty="0" smtClean="0">
                <a:latin typeface="Calibri" panose="020F0502020204030204" pitchFamily="34" charset="0"/>
              </a:rPr>
              <a:t>Edinburgh**</a:t>
            </a:r>
            <a:r>
              <a:rPr lang="en-US" sz="1600" dirty="0" smtClean="0">
                <a:latin typeface="Calibri" panose="020F0502020204030204" pitchFamily="34" charset="0"/>
              </a:rPr>
              <a:t/>
            </a:r>
            <a:br>
              <a:rPr lang="en-US" sz="1600" dirty="0" smtClean="0">
                <a:latin typeface="Calibri" panose="020F0502020204030204" pitchFamily="34" charset="0"/>
              </a:rPr>
            </a:br>
            <a:endParaRPr lang="en-US" sz="1000" dirty="0" smtClean="0">
              <a:latin typeface="Calibri" panose="020F0502020204030204" pitchFamily="34" charset="0"/>
            </a:endParaRPr>
          </a:p>
          <a:p>
            <a:r>
              <a:rPr lang="en-US" sz="1100" dirty="0" smtClean="0">
                <a:latin typeface="Calibri" panose="020F0502020204030204" pitchFamily="34" charset="0"/>
              </a:rPr>
              <a:t>**source.  </a:t>
            </a:r>
            <a:r>
              <a:rPr lang="en-US" sz="1100" u="sng" dirty="0" smtClean="0">
                <a:latin typeface="Calibri" panose="020F0502020204030204" pitchFamily="34" charset="0"/>
              </a:rPr>
              <a:t>Identity is the New Money</a:t>
            </a:r>
            <a:r>
              <a:rPr lang="en-US" sz="1100" b="1" dirty="0" smtClean="0">
                <a:latin typeface="Calibri" panose="020F0502020204030204" pitchFamily="34" charset="0"/>
              </a:rPr>
              <a:t> </a:t>
            </a:r>
            <a:r>
              <a:rPr lang="en-US" sz="1100" dirty="0" smtClean="0">
                <a:latin typeface="Calibri" panose="020F0502020204030204" pitchFamily="34" charset="0"/>
              </a:rPr>
              <a:t>by David Birch, page 37</a:t>
            </a:r>
            <a:endParaRPr lang="en-US" sz="1100" dirty="0">
              <a:latin typeface="Calibri" panose="020F0502020204030204" pitchFamily="34" charset="0"/>
            </a:endParaRPr>
          </a:p>
        </p:txBody>
      </p:sp>
      <p:sp>
        <p:nvSpPr>
          <p:cNvPr id="3" name="TextBox 2"/>
          <p:cNvSpPr txBox="1"/>
          <p:nvPr/>
        </p:nvSpPr>
        <p:spPr>
          <a:xfrm>
            <a:off x="3563476" y="2125002"/>
            <a:ext cx="284052" cy="400110"/>
          </a:xfrm>
          <a:prstGeom prst="rect">
            <a:avLst/>
          </a:prstGeom>
          <a:noFill/>
        </p:spPr>
        <p:txBody>
          <a:bodyPr wrap="none" rtlCol="0">
            <a:spAutoFit/>
          </a:bodyPr>
          <a:lstStyle/>
          <a:p>
            <a:r>
              <a:rPr lang="en-US" sz="2000" dirty="0" smtClean="0"/>
              <a:t>*</a:t>
            </a:r>
            <a:endParaRPr lang="en-US" sz="2000" dirty="0"/>
          </a:p>
        </p:txBody>
      </p:sp>
      <p:sp>
        <p:nvSpPr>
          <p:cNvPr id="55" name="TextBox 54"/>
          <p:cNvSpPr txBox="1"/>
          <p:nvPr/>
        </p:nvSpPr>
        <p:spPr>
          <a:xfrm>
            <a:off x="4083796" y="2138532"/>
            <a:ext cx="284052" cy="400110"/>
          </a:xfrm>
          <a:prstGeom prst="rect">
            <a:avLst/>
          </a:prstGeom>
          <a:noFill/>
        </p:spPr>
        <p:txBody>
          <a:bodyPr wrap="none" rtlCol="0">
            <a:spAutoFit/>
          </a:bodyPr>
          <a:lstStyle/>
          <a:p>
            <a:r>
              <a:rPr lang="en-US" sz="2000" dirty="0" smtClean="0"/>
              <a:t>*</a:t>
            </a:r>
            <a:endParaRPr lang="en-US" sz="2000" dirty="0"/>
          </a:p>
        </p:txBody>
      </p:sp>
      <p:sp>
        <p:nvSpPr>
          <p:cNvPr id="62" name="TextBox 61"/>
          <p:cNvSpPr txBox="1"/>
          <p:nvPr/>
        </p:nvSpPr>
        <p:spPr>
          <a:xfrm>
            <a:off x="1661160" y="5097988"/>
            <a:ext cx="284052" cy="400110"/>
          </a:xfrm>
          <a:prstGeom prst="rect">
            <a:avLst/>
          </a:prstGeom>
          <a:noFill/>
        </p:spPr>
        <p:txBody>
          <a:bodyPr wrap="none" rtlCol="0">
            <a:spAutoFit/>
          </a:bodyPr>
          <a:lstStyle/>
          <a:p>
            <a:r>
              <a:rPr lang="en-US" sz="2000" dirty="0" smtClean="0"/>
              <a:t>*</a:t>
            </a:r>
            <a:endParaRPr lang="en-US" sz="2000" dirty="0"/>
          </a:p>
        </p:txBody>
      </p:sp>
      <p:sp>
        <p:nvSpPr>
          <p:cNvPr id="63" name="TextBox 62"/>
          <p:cNvSpPr txBox="1"/>
          <p:nvPr/>
        </p:nvSpPr>
        <p:spPr>
          <a:xfrm>
            <a:off x="3552590" y="2703807"/>
            <a:ext cx="284052" cy="400110"/>
          </a:xfrm>
          <a:prstGeom prst="rect">
            <a:avLst/>
          </a:prstGeom>
          <a:noFill/>
        </p:spPr>
        <p:txBody>
          <a:bodyPr wrap="none" rtlCol="0">
            <a:spAutoFit/>
          </a:bodyPr>
          <a:lstStyle/>
          <a:p>
            <a:r>
              <a:rPr lang="en-US" sz="2000" dirty="0" smtClean="0"/>
              <a:t>*</a:t>
            </a:r>
            <a:endParaRPr lang="en-US" sz="2000" dirty="0"/>
          </a:p>
        </p:txBody>
      </p:sp>
    </p:spTree>
    <p:extLst>
      <p:ext uri="{BB962C8B-B14F-4D97-AF65-F5344CB8AC3E}">
        <p14:creationId xmlns:p14="http://schemas.microsoft.com/office/powerpoint/2010/main" val="347903583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Evolution of identity</a:t>
            </a:r>
            <a:endParaRPr lang="en-US" dirty="0"/>
          </a:p>
        </p:txBody>
      </p:sp>
      <p:grpSp>
        <p:nvGrpSpPr>
          <p:cNvPr id="2" name="Group 1"/>
          <p:cNvGrpSpPr/>
          <p:nvPr/>
        </p:nvGrpSpPr>
        <p:grpSpPr>
          <a:xfrm>
            <a:off x="519906" y="1257300"/>
            <a:ext cx="9226845" cy="4953000"/>
            <a:chOff x="519906" y="1257300"/>
            <a:chExt cx="9226845" cy="4953000"/>
          </a:xfrm>
        </p:grpSpPr>
        <p:grpSp>
          <p:nvGrpSpPr>
            <p:cNvPr id="27" name="Group 26"/>
            <p:cNvGrpSpPr/>
            <p:nvPr/>
          </p:nvGrpSpPr>
          <p:grpSpPr>
            <a:xfrm>
              <a:off x="528638" y="1257300"/>
              <a:ext cx="8335962" cy="4953000"/>
              <a:chOff x="528638" y="1257300"/>
              <a:chExt cx="8335962" cy="4953000"/>
            </a:xfrm>
          </p:grpSpPr>
          <p:cxnSp>
            <p:nvCxnSpPr>
              <p:cNvPr id="28" name="Straight Arrow Connector 27"/>
              <p:cNvCxnSpPr/>
              <p:nvPr/>
            </p:nvCxnSpPr>
            <p:spPr>
              <a:xfrm flipV="1">
                <a:off x="528638" y="1257300"/>
                <a:ext cx="0" cy="495300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528638" y="6210300"/>
                <a:ext cx="8335962"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grpSp>
        <p:sp>
          <p:nvSpPr>
            <p:cNvPr id="30" name="Freeform 29"/>
            <p:cNvSpPr/>
            <p:nvPr/>
          </p:nvSpPr>
          <p:spPr>
            <a:xfrm>
              <a:off x="520700" y="1755775"/>
              <a:ext cx="7620000" cy="3881438"/>
            </a:xfrm>
            <a:custGeom>
              <a:avLst/>
              <a:gdLst>
                <a:gd name="connsiteX0" fmla="*/ 0 w 7944556"/>
                <a:gd name="connsiteY0" fmla="*/ 4430889 h 4487394"/>
                <a:gd name="connsiteX1" fmla="*/ 3725334 w 7944556"/>
                <a:gd name="connsiteY1" fmla="*/ 3866444 h 4487394"/>
                <a:gd name="connsiteX2" fmla="*/ 7944556 w 7944556"/>
                <a:gd name="connsiteY2" fmla="*/ 0 h 4487394"/>
              </a:gdLst>
              <a:ahLst/>
              <a:cxnLst>
                <a:cxn ang="0">
                  <a:pos x="connsiteX0" y="connsiteY0"/>
                </a:cxn>
                <a:cxn ang="0">
                  <a:pos x="connsiteX1" y="connsiteY1"/>
                </a:cxn>
                <a:cxn ang="0">
                  <a:pos x="connsiteX2" y="connsiteY2"/>
                </a:cxn>
              </a:cxnLst>
              <a:rect l="l" t="t" r="r" b="b"/>
              <a:pathLst>
                <a:path w="7944556" h="4487394">
                  <a:moveTo>
                    <a:pt x="0" y="4430889"/>
                  </a:moveTo>
                  <a:cubicBezTo>
                    <a:pt x="1200620" y="4517907"/>
                    <a:pt x="2401241" y="4604926"/>
                    <a:pt x="3725334" y="3866444"/>
                  </a:cubicBezTo>
                  <a:cubicBezTo>
                    <a:pt x="5049427" y="3127962"/>
                    <a:pt x="7100241" y="750241"/>
                    <a:pt x="7944556" y="0"/>
                  </a:cubicBezTo>
                </a:path>
              </a:pathLst>
            </a:custGeom>
            <a:ln>
              <a:solidFill>
                <a:schemeClr val="tx1"/>
              </a:solidFill>
              <a:headEnd type="none"/>
              <a:tailEnd type="triangle" w="lg" len="lg"/>
            </a:ln>
            <a:effectLst/>
          </p:spPr>
          <p:style>
            <a:lnRef idx="2">
              <a:schemeClr val="accent1"/>
            </a:lnRef>
            <a:fillRef idx="0">
              <a:schemeClr val="accent1"/>
            </a:fillRef>
            <a:effectRef idx="1">
              <a:schemeClr val="accent1"/>
            </a:effectRef>
            <a:fontRef idx="minor">
              <a:schemeClr val="tx1"/>
            </a:fontRef>
          </p:style>
          <p:txBody>
            <a:bodyPr anchor="ctr"/>
            <a:lstStyle/>
            <a:p>
              <a:pPr algn="ctr">
                <a:defRPr/>
              </a:pPr>
              <a:endParaRPr lang="en-US" dirty="0"/>
            </a:p>
          </p:txBody>
        </p:sp>
        <p:grpSp>
          <p:nvGrpSpPr>
            <p:cNvPr id="31" name="Group 30"/>
            <p:cNvGrpSpPr/>
            <p:nvPr/>
          </p:nvGrpSpPr>
          <p:grpSpPr>
            <a:xfrm>
              <a:off x="519906" y="4320540"/>
              <a:ext cx="1828800" cy="1432560"/>
              <a:chOff x="519906" y="4320540"/>
              <a:chExt cx="1828800" cy="1432560"/>
            </a:xfrm>
          </p:grpSpPr>
          <p:sp>
            <p:nvSpPr>
              <p:cNvPr id="32" name="Oval 31"/>
              <p:cNvSpPr/>
              <p:nvPr/>
            </p:nvSpPr>
            <p:spPr>
              <a:xfrm>
                <a:off x="1283176" y="5459730"/>
                <a:ext cx="302260" cy="293370"/>
              </a:xfrm>
              <a:prstGeom prst="ellipse">
                <a:avLst/>
              </a:prstGeom>
              <a:solidFill>
                <a:schemeClr val="tx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nvGrpSpPr>
              <p:cNvPr id="33" name="Group 32"/>
              <p:cNvGrpSpPr/>
              <p:nvPr/>
            </p:nvGrpSpPr>
            <p:grpSpPr>
              <a:xfrm>
                <a:off x="519906" y="4320540"/>
                <a:ext cx="1828800" cy="1010449"/>
                <a:chOff x="519906" y="4391025"/>
                <a:chExt cx="1828800" cy="1010449"/>
              </a:xfrm>
            </p:grpSpPr>
            <p:pic>
              <p:nvPicPr>
                <p:cNvPr id="34" name="Picture 17"/>
                <p:cNvPicPr>
                  <a:picLocks noChangeAspect="1"/>
                </p:cNvPicPr>
                <p:nvPr/>
              </p:nvPicPr>
              <p:blipFill rotWithShape="1">
                <a:blip r:embed="rId2">
                  <a:extLst>
                    <a:ext uri="{28A0092B-C50C-407E-A947-70E740481C1C}">
                      <a14:useLocalDpi xmlns:a14="http://schemas.microsoft.com/office/drawing/2010/main" val="0"/>
                    </a:ext>
                  </a:extLst>
                </a:blip>
                <a:srcRect r="30607" b="18831"/>
                <a:stretch/>
              </p:blipFill>
              <p:spPr bwMode="auto">
                <a:xfrm>
                  <a:off x="898920" y="4463409"/>
                  <a:ext cx="1070769" cy="938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 name="TextBox 18"/>
                <p:cNvSpPr txBox="1">
                  <a:spLocks noChangeArrowheads="1"/>
                </p:cNvSpPr>
                <p:nvPr/>
              </p:nvSpPr>
              <p:spPr bwMode="auto">
                <a:xfrm>
                  <a:off x="519906" y="4391025"/>
                  <a:ext cx="1828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dirty="0">
                      <a:latin typeface="Arial" charset="0"/>
                      <a:cs typeface="Arial" charset="0"/>
                    </a:rPr>
                    <a:t>Employees</a:t>
                  </a:r>
                </a:p>
              </p:txBody>
            </p:sp>
          </p:grpSp>
        </p:grpSp>
        <p:grpSp>
          <p:nvGrpSpPr>
            <p:cNvPr id="36" name="Group 35"/>
            <p:cNvGrpSpPr/>
            <p:nvPr/>
          </p:nvGrpSpPr>
          <p:grpSpPr>
            <a:xfrm>
              <a:off x="2283297" y="3651806"/>
              <a:ext cx="1828800" cy="1914139"/>
              <a:chOff x="2242657" y="3621326"/>
              <a:chExt cx="1828800" cy="1914139"/>
            </a:xfrm>
          </p:grpSpPr>
          <p:sp>
            <p:nvSpPr>
              <p:cNvPr id="37" name="Oval 36"/>
              <p:cNvSpPr/>
              <p:nvPr/>
            </p:nvSpPr>
            <p:spPr>
              <a:xfrm>
                <a:off x="3005927" y="5242095"/>
                <a:ext cx="302260" cy="293370"/>
              </a:xfrm>
              <a:prstGeom prst="ellipse">
                <a:avLst/>
              </a:prstGeom>
              <a:solidFill>
                <a:schemeClr val="tx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nvGrpSpPr>
              <p:cNvPr id="38" name="Group 37"/>
              <p:cNvGrpSpPr/>
              <p:nvPr/>
            </p:nvGrpSpPr>
            <p:grpSpPr>
              <a:xfrm>
                <a:off x="2242657" y="3621326"/>
                <a:ext cx="1828800" cy="1512649"/>
                <a:chOff x="2242657" y="3697934"/>
                <a:chExt cx="1828800" cy="1512649"/>
              </a:xfrm>
            </p:grpSpPr>
            <p:pic>
              <p:nvPicPr>
                <p:cNvPr id="39" name="Picture 20"/>
                <p:cNvPicPr>
                  <a:picLocks noChangeAspect="1"/>
                </p:cNvPicPr>
                <p:nvPr/>
              </p:nvPicPr>
              <p:blipFill rotWithShape="1">
                <a:blip r:embed="rId3">
                  <a:extLst>
                    <a:ext uri="{28A0092B-C50C-407E-A947-70E740481C1C}">
                      <a14:useLocalDpi xmlns:a14="http://schemas.microsoft.com/office/drawing/2010/main" val="0"/>
                    </a:ext>
                  </a:extLst>
                </a:blip>
                <a:srcRect b="27214"/>
                <a:stretch/>
              </p:blipFill>
              <p:spPr bwMode="auto">
                <a:xfrm>
                  <a:off x="2756214" y="4341665"/>
                  <a:ext cx="801687" cy="8689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 name="TextBox 21"/>
                <p:cNvSpPr txBox="1">
                  <a:spLocks noChangeArrowheads="1"/>
                </p:cNvSpPr>
                <p:nvPr/>
              </p:nvSpPr>
              <p:spPr bwMode="auto">
                <a:xfrm>
                  <a:off x="2242657" y="3697934"/>
                  <a:ext cx="1828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dirty="0" smtClean="0">
                      <a:latin typeface="Arial" charset="0"/>
                      <a:cs typeface="Arial" charset="0"/>
                    </a:rPr>
                    <a:t>Employees and</a:t>
                  </a:r>
                </a:p>
                <a:p>
                  <a:pPr algn="ctr" eaLnBrk="1" hangingPunct="1"/>
                  <a:r>
                    <a:rPr lang="en-US" sz="1600" dirty="0" smtClean="0">
                      <a:latin typeface="Arial" charset="0"/>
                      <a:cs typeface="Arial" charset="0"/>
                    </a:rPr>
                    <a:t>partners</a:t>
                  </a:r>
                  <a:endParaRPr lang="en-US" sz="1600" dirty="0">
                    <a:latin typeface="Arial" charset="0"/>
                    <a:cs typeface="Arial" charset="0"/>
                  </a:endParaRPr>
                </a:p>
              </p:txBody>
            </p:sp>
          </p:grpSp>
        </p:grpSp>
        <p:grpSp>
          <p:nvGrpSpPr>
            <p:cNvPr id="41" name="Group 40"/>
            <p:cNvGrpSpPr/>
            <p:nvPr/>
          </p:nvGrpSpPr>
          <p:grpSpPr>
            <a:xfrm>
              <a:off x="5576056" y="2136172"/>
              <a:ext cx="1058424" cy="1373583"/>
              <a:chOff x="5576056" y="2136172"/>
              <a:chExt cx="1058424" cy="1373583"/>
            </a:xfrm>
          </p:grpSpPr>
          <p:sp>
            <p:nvSpPr>
              <p:cNvPr id="42" name="Oval 41"/>
              <p:cNvSpPr/>
              <p:nvPr/>
            </p:nvSpPr>
            <p:spPr>
              <a:xfrm>
                <a:off x="6218298" y="3216385"/>
                <a:ext cx="302260" cy="293370"/>
              </a:xfrm>
              <a:prstGeom prst="ellipse">
                <a:avLst/>
              </a:prstGeom>
              <a:solidFill>
                <a:schemeClr val="tx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nvGrpSpPr>
              <p:cNvPr id="43" name="Group 42"/>
              <p:cNvGrpSpPr/>
              <p:nvPr/>
            </p:nvGrpSpPr>
            <p:grpSpPr>
              <a:xfrm>
                <a:off x="5576056" y="2136172"/>
                <a:ext cx="1058424" cy="1054495"/>
                <a:chOff x="5667496" y="2217452"/>
                <a:chExt cx="1058424" cy="1054495"/>
              </a:xfrm>
            </p:grpSpPr>
            <p:pic>
              <p:nvPicPr>
                <p:cNvPr id="44" name="Picture 25"/>
                <p:cNvPicPr>
                  <a:picLocks noChangeAspect="1"/>
                </p:cNvPicPr>
                <p:nvPr/>
              </p:nvPicPr>
              <p:blipFill>
                <a:blip r:embed="rId4">
                  <a:extLst>
                    <a:ext uri="{BEBA8EAE-BF5A-486C-A8C5-ECC9F3942E4B}">
                      <a14:imgProps xmlns:a14="http://schemas.microsoft.com/office/drawing/2010/main">
                        <a14:imgLayer r:embed="rId5">
                          <a14:imgEffect>
                            <a14:backgroundRemoval t="909" b="90000" l="0" r="90000">
                              <a14:foregroundMark x1="57273" y1="41818" x2="61818" y2="41818"/>
                            </a14:backgroundRemoval>
                          </a14:imgEffect>
                        </a14:imgLayer>
                      </a14:imgProps>
                    </a:ext>
                    <a:ext uri="{28A0092B-C50C-407E-A947-70E740481C1C}">
                      <a14:useLocalDpi xmlns:a14="http://schemas.microsoft.com/office/drawing/2010/main" val="0"/>
                    </a:ext>
                  </a:extLst>
                </a:blip>
                <a:srcRect/>
                <a:stretch>
                  <a:fillRect/>
                </a:stretch>
              </p:blipFill>
              <p:spPr bwMode="auto">
                <a:xfrm>
                  <a:off x="5860158" y="2598847"/>
                  <a:ext cx="673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 name="TextBox 26"/>
                <p:cNvSpPr txBox="1">
                  <a:spLocks noChangeArrowheads="1"/>
                </p:cNvSpPr>
                <p:nvPr/>
              </p:nvSpPr>
              <p:spPr bwMode="auto">
                <a:xfrm>
                  <a:off x="5667496" y="2217452"/>
                  <a:ext cx="105842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dirty="0">
                      <a:latin typeface="Arial" charset="0"/>
                      <a:cs typeface="Arial" charset="0"/>
                    </a:rPr>
                    <a:t>Things</a:t>
                  </a:r>
                </a:p>
              </p:txBody>
            </p:sp>
          </p:grpSp>
        </p:grpSp>
        <p:grpSp>
          <p:nvGrpSpPr>
            <p:cNvPr id="46" name="Group 45"/>
            <p:cNvGrpSpPr/>
            <p:nvPr/>
          </p:nvGrpSpPr>
          <p:grpSpPr>
            <a:xfrm>
              <a:off x="4054160" y="3113571"/>
              <a:ext cx="1521896" cy="1383596"/>
              <a:chOff x="4054160" y="3113571"/>
              <a:chExt cx="1521896" cy="1383596"/>
            </a:xfrm>
          </p:grpSpPr>
          <p:sp>
            <p:nvSpPr>
              <p:cNvPr id="47" name="Oval 46"/>
              <p:cNvSpPr/>
              <p:nvPr/>
            </p:nvSpPr>
            <p:spPr>
              <a:xfrm>
                <a:off x="5050058" y="4203797"/>
                <a:ext cx="302260" cy="293370"/>
              </a:xfrm>
              <a:prstGeom prst="ellipse">
                <a:avLst/>
              </a:prstGeom>
              <a:solidFill>
                <a:schemeClr val="tx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nvGrpSpPr>
              <p:cNvPr id="48" name="Group 47"/>
              <p:cNvGrpSpPr/>
              <p:nvPr/>
            </p:nvGrpSpPr>
            <p:grpSpPr>
              <a:xfrm>
                <a:off x="4054160" y="3113571"/>
                <a:ext cx="1521896" cy="1135849"/>
                <a:chOff x="4440240" y="3123731"/>
                <a:chExt cx="1521896" cy="1135849"/>
              </a:xfrm>
            </p:grpSpPr>
            <p:sp>
              <p:nvSpPr>
                <p:cNvPr id="49" name="TextBox 23"/>
                <p:cNvSpPr txBox="1">
                  <a:spLocks noChangeArrowheads="1"/>
                </p:cNvSpPr>
                <p:nvPr/>
              </p:nvSpPr>
              <p:spPr bwMode="auto">
                <a:xfrm>
                  <a:off x="4440240" y="3123731"/>
                  <a:ext cx="152189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dirty="0">
                      <a:latin typeface="Arial" charset="0"/>
                      <a:cs typeface="Arial" charset="0"/>
                    </a:rPr>
                    <a:t>Consumers</a:t>
                  </a:r>
                </a:p>
              </p:txBody>
            </p:sp>
            <p:pic>
              <p:nvPicPr>
                <p:cNvPr id="50" name="Picture 22"/>
                <p:cNvPicPr>
                  <a:picLocks noChangeAspect="1"/>
                </p:cNvPicPr>
                <p:nvPr/>
              </p:nvPicPr>
              <p:blipFill>
                <a:blip r:embed="rId6">
                  <a:extLst>
                    <a:ext uri="{BEBA8EAE-BF5A-486C-A8C5-ECC9F3942E4B}">
                      <a14:imgProps xmlns:a14="http://schemas.microsoft.com/office/drawing/2010/main">
                        <a14:imgLayer r:embed="rId7">
                          <a14:imgEffect>
                            <a14:backgroundRemoval t="0" b="100000" l="0" r="100000">
                              <a14:foregroundMark x1="20588" y1="85507" x2="22941" y2="92029"/>
                              <a14:foregroundMark x1="69412" y1="84058" x2="69412" y2="92029"/>
                            </a14:backgroundRemoval>
                          </a14:imgEffect>
                        </a14:imgLayer>
                      </a14:imgProps>
                    </a:ext>
                    <a:ext uri="{28A0092B-C50C-407E-A947-70E740481C1C}">
                      <a14:useLocalDpi xmlns:a14="http://schemas.microsoft.com/office/drawing/2010/main" val="0"/>
                    </a:ext>
                  </a:extLst>
                </a:blip>
                <a:srcRect/>
                <a:stretch>
                  <a:fillRect/>
                </a:stretch>
              </p:blipFill>
              <p:spPr bwMode="auto">
                <a:xfrm>
                  <a:off x="4716889" y="3473989"/>
                  <a:ext cx="968598" cy="7855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1" name="Group 50"/>
            <p:cNvGrpSpPr/>
            <p:nvPr/>
          </p:nvGrpSpPr>
          <p:grpSpPr>
            <a:xfrm>
              <a:off x="6441818" y="1257300"/>
              <a:ext cx="1470274" cy="1087736"/>
              <a:chOff x="6441818" y="1257300"/>
              <a:chExt cx="1470274" cy="1087736"/>
            </a:xfrm>
          </p:grpSpPr>
          <p:sp>
            <p:nvSpPr>
              <p:cNvPr id="52" name="Oval 51"/>
              <p:cNvSpPr/>
              <p:nvPr/>
            </p:nvSpPr>
            <p:spPr>
              <a:xfrm>
                <a:off x="7466854" y="2051666"/>
                <a:ext cx="302260" cy="293370"/>
              </a:xfrm>
              <a:prstGeom prst="ellipse">
                <a:avLst/>
              </a:prstGeom>
              <a:solidFill>
                <a:schemeClr val="tx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nvGrpSpPr>
              <p:cNvPr id="53" name="Group 52"/>
              <p:cNvGrpSpPr/>
              <p:nvPr/>
            </p:nvGrpSpPr>
            <p:grpSpPr>
              <a:xfrm>
                <a:off x="6441818" y="1257300"/>
                <a:ext cx="1470274" cy="794366"/>
                <a:chOff x="6806259" y="1215023"/>
                <a:chExt cx="1470274" cy="794366"/>
              </a:xfrm>
            </p:grpSpPr>
            <p:sp>
              <p:nvSpPr>
                <p:cNvPr id="54" name="Rectangle 53"/>
                <p:cNvSpPr/>
                <p:nvPr/>
              </p:nvSpPr>
              <p:spPr>
                <a:xfrm>
                  <a:off x="6806259" y="1215023"/>
                  <a:ext cx="1470274" cy="338554"/>
                </a:xfrm>
                <a:prstGeom prst="rect">
                  <a:avLst/>
                </a:prstGeom>
              </p:spPr>
              <p:txBody>
                <a:bodyPr wrap="none">
                  <a:spAutoFit/>
                </a:bodyPr>
                <a:lstStyle/>
                <a:p>
                  <a:r>
                    <a:rPr lang="en-US" sz="1600" dirty="0" smtClean="0">
                      <a:cs typeface="Arial" charset="0"/>
                    </a:rPr>
                    <a:t>Relationships </a:t>
                  </a:r>
                  <a:endParaRPr lang="en-US" sz="1600" dirty="0"/>
                </a:p>
              </p:txBody>
            </p:sp>
            <p:pic>
              <p:nvPicPr>
                <p:cNvPr id="55" name="Picture 2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bwMode="auto">
                <a:xfrm>
                  <a:off x="7084150" y="1553577"/>
                  <a:ext cx="914493" cy="45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grpSp>
          <p:nvGrpSpPr>
            <p:cNvPr id="56" name="Group 55"/>
            <p:cNvGrpSpPr/>
            <p:nvPr/>
          </p:nvGrpSpPr>
          <p:grpSpPr>
            <a:xfrm>
              <a:off x="6218298" y="3216385"/>
              <a:ext cx="3354952" cy="1324710"/>
              <a:chOff x="6218298" y="3216385"/>
              <a:chExt cx="3354952" cy="1324710"/>
            </a:xfrm>
          </p:grpSpPr>
          <p:sp>
            <p:nvSpPr>
              <p:cNvPr id="57" name="TextBox 30"/>
              <p:cNvSpPr txBox="1">
                <a:spLocks noChangeArrowheads="1"/>
              </p:cNvSpPr>
              <p:nvPr/>
            </p:nvSpPr>
            <p:spPr bwMode="auto">
              <a:xfrm>
                <a:off x="6454131" y="3217656"/>
                <a:ext cx="3119119"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285750" indent="-174625" eaLnBrk="1" hangingPunct="1">
                  <a:buFont typeface="Wingdings" panose="05000000000000000000" pitchFamily="2" charset="2"/>
                  <a:buChar char="§"/>
                </a:pPr>
                <a:r>
                  <a:rPr lang="en-US" sz="1600" b="1" dirty="0" smtClean="0">
                    <a:solidFill>
                      <a:schemeClr val="accent4"/>
                    </a:solidFill>
                    <a:latin typeface="Arial" charset="0"/>
                    <a:cs typeface="Arial" charset="0"/>
                  </a:rPr>
                  <a:t>Perimeter-less </a:t>
                </a:r>
                <a:br>
                  <a:rPr lang="en-US" sz="1600" b="1" dirty="0" smtClean="0">
                    <a:solidFill>
                      <a:schemeClr val="accent4"/>
                    </a:solidFill>
                    <a:latin typeface="Arial" charset="0"/>
                    <a:cs typeface="Arial" charset="0"/>
                  </a:rPr>
                </a:br>
                <a:r>
                  <a:rPr lang="en-US" sz="1600" b="1" dirty="0" smtClean="0">
                    <a:solidFill>
                      <a:schemeClr val="accent4"/>
                    </a:solidFill>
                    <a:latin typeface="Arial" charset="0"/>
                    <a:cs typeface="Arial" charset="0"/>
                  </a:rPr>
                  <a:t>federation</a:t>
                </a:r>
                <a:endParaRPr lang="en-US" sz="1600" b="1" dirty="0">
                  <a:solidFill>
                    <a:schemeClr val="accent4"/>
                  </a:solidFill>
                  <a:latin typeface="Arial" charset="0"/>
                  <a:cs typeface="Arial" charset="0"/>
                </a:endParaRPr>
              </a:p>
              <a:p>
                <a:pPr marL="285750" indent="-174625" eaLnBrk="1" hangingPunct="1">
                  <a:buFont typeface="Wingdings" panose="05000000000000000000" pitchFamily="2" charset="2"/>
                  <a:buChar char="§"/>
                </a:pPr>
                <a:r>
                  <a:rPr lang="en-US" sz="1600" b="1" dirty="0">
                    <a:solidFill>
                      <a:schemeClr val="accent4"/>
                    </a:solidFill>
                    <a:latin typeface="Arial" charset="0"/>
                    <a:cs typeface="Arial" charset="0"/>
                  </a:rPr>
                  <a:t>Cloud</a:t>
                </a:r>
              </a:p>
              <a:p>
                <a:pPr marL="285750" indent="-174625" eaLnBrk="1" hangingPunct="1">
                  <a:buFont typeface="Wingdings" panose="05000000000000000000" pitchFamily="2" charset="2"/>
                  <a:buChar char="§"/>
                </a:pPr>
                <a:r>
                  <a:rPr lang="en-US" sz="1600" b="1" dirty="0">
                    <a:solidFill>
                      <a:schemeClr val="accent4"/>
                    </a:solidFill>
                    <a:latin typeface="Arial" charset="0"/>
                    <a:cs typeface="Arial" charset="0"/>
                  </a:rPr>
                  <a:t>SaaS</a:t>
                </a:r>
              </a:p>
              <a:p>
                <a:pPr marL="285750" indent="-174625" eaLnBrk="1" hangingPunct="1">
                  <a:buFont typeface="Wingdings" panose="05000000000000000000" pitchFamily="2" charset="2"/>
                  <a:buChar char="§"/>
                </a:pPr>
                <a:r>
                  <a:rPr lang="en-US" sz="1600" b="1" dirty="0">
                    <a:solidFill>
                      <a:schemeClr val="accent4"/>
                    </a:solidFill>
                    <a:latin typeface="Arial" charset="0"/>
                    <a:cs typeface="Arial" charset="0"/>
                  </a:rPr>
                  <a:t>Mobility</a:t>
                </a:r>
              </a:p>
            </p:txBody>
          </p:sp>
          <p:sp>
            <p:nvSpPr>
              <p:cNvPr id="58" name="Oval 57"/>
              <p:cNvSpPr/>
              <p:nvPr/>
            </p:nvSpPr>
            <p:spPr>
              <a:xfrm>
                <a:off x="6218298" y="3216385"/>
                <a:ext cx="302260" cy="293370"/>
              </a:xfrm>
              <a:prstGeom prst="ellipse">
                <a:avLst/>
              </a:prstGeom>
              <a:solidFill>
                <a:schemeClr val="accent4"/>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nvGrpSpPr>
            <p:cNvPr id="59" name="Group 58"/>
            <p:cNvGrpSpPr/>
            <p:nvPr/>
          </p:nvGrpSpPr>
          <p:grpSpPr>
            <a:xfrm>
              <a:off x="4992508" y="4203797"/>
              <a:ext cx="3021182" cy="1184983"/>
              <a:chOff x="4992508" y="4203797"/>
              <a:chExt cx="3021182" cy="1184983"/>
            </a:xfrm>
          </p:grpSpPr>
          <p:sp>
            <p:nvSpPr>
              <p:cNvPr id="60" name="TextBox 29"/>
              <p:cNvSpPr txBox="1">
                <a:spLocks noChangeArrowheads="1"/>
              </p:cNvSpPr>
              <p:nvPr/>
            </p:nvSpPr>
            <p:spPr bwMode="auto">
              <a:xfrm>
                <a:off x="4992508" y="4557783"/>
                <a:ext cx="302118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285750" indent="-174625" eaLnBrk="1" hangingPunct="1">
                  <a:buFont typeface="Wingdings" panose="05000000000000000000" pitchFamily="2" charset="2"/>
                  <a:buChar char="§"/>
                </a:pPr>
                <a:r>
                  <a:rPr lang="en-US" sz="1600" b="1" dirty="0" smtClean="0">
                    <a:solidFill>
                      <a:schemeClr val="accent2"/>
                    </a:solidFill>
                    <a:latin typeface="Arial" charset="0"/>
                    <a:cs typeface="Arial" charset="0"/>
                  </a:rPr>
                  <a:t>Perimeter-less</a:t>
                </a:r>
                <a:r>
                  <a:rPr lang="en-US" sz="1600" b="1" dirty="0">
                    <a:solidFill>
                      <a:schemeClr val="accent2"/>
                    </a:solidFill>
                    <a:latin typeface="Arial" charset="0"/>
                    <a:cs typeface="Arial" charset="0"/>
                  </a:rPr>
                  <a:t> </a:t>
                </a:r>
                <a:r>
                  <a:rPr lang="en-US" sz="1600" b="1" dirty="0" smtClean="0">
                    <a:solidFill>
                      <a:schemeClr val="accent2"/>
                    </a:solidFill>
                    <a:latin typeface="Arial" charset="0"/>
                    <a:cs typeface="Arial" charset="0"/>
                  </a:rPr>
                  <a:t/>
                </a:r>
                <a:br>
                  <a:rPr lang="en-US" sz="1600" b="1" dirty="0" smtClean="0">
                    <a:solidFill>
                      <a:schemeClr val="accent2"/>
                    </a:solidFill>
                    <a:latin typeface="Arial" charset="0"/>
                    <a:cs typeface="Arial" charset="0"/>
                  </a:rPr>
                </a:br>
                <a:r>
                  <a:rPr lang="en-US" sz="1600" b="1" dirty="0" smtClean="0">
                    <a:solidFill>
                      <a:schemeClr val="accent2"/>
                    </a:solidFill>
                    <a:latin typeface="Arial" charset="0"/>
                    <a:cs typeface="Arial" charset="0"/>
                  </a:rPr>
                  <a:t>federation</a:t>
                </a:r>
                <a:endParaRPr lang="en-US" sz="1600" b="1" dirty="0">
                  <a:solidFill>
                    <a:schemeClr val="accent2"/>
                  </a:solidFill>
                  <a:latin typeface="Arial" charset="0"/>
                  <a:cs typeface="Arial" charset="0"/>
                </a:endParaRPr>
              </a:p>
              <a:p>
                <a:pPr marL="285750" indent="-174625" eaLnBrk="1" hangingPunct="1">
                  <a:buFont typeface="Wingdings" panose="05000000000000000000" pitchFamily="2" charset="2"/>
                  <a:buChar char="§"/>
                </a:pPr>
                <a:r>
                  <a:rPr lang="en-US" sz="1600" b="1" dirty="0">
                    <a:solidFill>
                      <a:schemeClr val="accent2"/>
                    </a:solidFill>
                    <a:latin typeface="Arial" charset="0"/>
                    <a:cs typeface="Arial" charset="0"/>
                  </a:rPr>
                  <a:t>Cloud / SaaS</a:t>
                </a:r>
              </a:p>
            </p:txBody>
          </p:sp>
          <p:sp>
            <p:nvSpPr>
              <p:cNvPr id="61" name="Oval 60"/>
              <p:cNvSpPr/>
              <p:nvPr/>
            </p:nvSpPr>
            <p:spPr>
              <a:xfrm>
                <a:off x="5050058" y="4203797"/>
                <a:ext cx="302260" cy="293370"/>
              </a:xfrm>
              <a:prstGeom prst="ellipse">
                <a:avLst/>
              </a:prstGeom>
              <a:solidFill>
                <a:schemeClr val="accent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nvGrpSpPr>
            <p:cNvPr id="62" name="Group 61"/>
            <p:cNvGrpSpPr/>
            <p:nvPr/>
          </p:nvGrpSpPr>
          <p:grpSpPr>
            <a:xfrm>
              <a:off x="2283297" y="5272575"/>
              <a:ext cx="1828800" cy="886084"/>
              <a:chOff x="2242657" y="5242095"/>
              <a:chExt cx="1828800" cy="886084"/>
            </a:xfrm>
          </p:grpSpPr>
          <p:sp>
            <p:nvSpPr>
              <p:cNvPr id="63" name="TextBox 28"/>
              <p:cNvSpPr txBox="1">
                <a:spLocks noChangeArrowheads="1"/>
              </p:cNvSpPr>
              <p:nvPr/>
            </p:nvSpPr>
            <p:spPr bwMode="auto">
              <a:xfrm>
                <a:off x="2242657" y="5543403"/>
                <a:ext cx="1828800"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b="1" dirty="0" smtClean="0">
                    <a:solidFill>
                      <a:schemeClr val="accent1"/>
                    </a:solidFill>
                    <a:latin typeface="Arial" charset="0"/>
                    <a:cs typeface="Arial" charset="0"/>
                  </a:rPr>
                  <a:t>Perimeter </a:t>
                </a:r>
                <a:br>
                  <a:rPr lang="en-US" sz="1600" b="1" dirty="0" smtClean="0">
                    <a:solidFill>
                      <a:schemeClr val="accent1"/>
                    </a:solidFill>
                    <a:latin typeface="Arial" charset="0"/>
                    <a:cs typeface="Arial" charset="0"/>
                  </a:rPr>
                </a:br>
                <a:r>
                  <a:rPr lang="en-US" sz="1600" b="1" dirty="0" smtClean="0">
                    <a:solidFill>
                      <a:schemeClr val="accent1"/>
                    </a:solidFill>
                    <a:latin typeface="Arial" charset="0"/>
                    <a:cs typeface="Arial" charset="0"/>
                  </a:rPr>
                  <a:t>federation</a:t>
                </a:r>
                <a:endParaRPr lang="en-US" sz="1600" b="1" dirty="0">
                  <a:solidFill>
                    <a:schemeClr val="accent1"/>
                  </a:solidFill>
                  <a:latin typeface="Arial" charset="0"/>
                  <a:cs typeface="Arial" charset="0"/>
                </a:endParaRPr>
              </a:p>
            </p:txBody>
          </p:sp>
          <p:sp>
            <p:nvSpPr>
              <p:cNvPr id="64" name="Oval 63"/>
              <p:cNvSpPr/>
              <p:nvPr/>
            </p:nvSpPr>
            <p:spPr>
              <a:xfrm>
                <a:off x="3005927" y="5242095"/>
                <a:ext cx="302260" cy="293370"/>
              </a:xfrm>
              <a:prstGeom prst="ellipse">
                <a:avLst/>
              </a:prstGeom>
              <a:solidFill>
                <a:schemeClr val="accent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nvGrpSpPr>
            <p:cNvPr id="65" name="Group 64"/>
            <p:cNvGrpSpPr/>
            <p:nvPr/>
          </p:nvGrpSpPr>
          <p:grpSpPr>
            <a:xfrm>
              <a:off x="519906" y="5459730"/>
              <a:ext cx="1828800" cy="635429"/>
              <a:chOff x="519906" y="5459730"/>
              <a:chExt cx="1828800" cy="635429"/>
            </a:xfrm>
          </p:grpSpPr>
          <p:sp>
            <p:nvSpPr>
              <p:cNvPr id="66" name="TextBox 27"/>
              <p:cNvSpPr txBox="1">
                <a:spLocks noChangeArrowheads="1"/>
              </p:cNvSpPr>
              <p:nvPr/>
            </p:nvSpPr>
            <p:spPr bwMode="auto">
              <a:xfrm>
                <a:off x="519906" y="5756605"/>
                <a:ext cx="18288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algn="ctr" eaLnBrk="1" hangingPunct="1"/>
                <a:r>
                  <a:rPr lang="en-US" sz="1600" b="1" dirty="0">
                    <a:solidFill>
                      <a:schemeClr val="tx2"/>
                    </a:solidFill>
                    <a:latin typeface="Arial" charset="0"/>
                    <a:cs typeface="Arial" charset="0"/>
                  </a:rPr>
                  <a:t>Perimeter</a:t>
                </a:r>
              </a:p>
            </p:txBody>
          </p:sp>
          <p:sp>
            <p:nvSpPr>
              <p:cNvPr id="67" name="Oval 66"/>
              <p:cNvSpPr/>
              <p:nvPr/>
            </p:nvSpPr>
            <p:spPr>
              <a:xfrm>
                <a:off x="1283176" y="5459730"/>
                <a:ext cx="302260" cy="293370"/>
              </a:xfrm>
              <a:prstGeom prst="ellipse">
                <a:avLst/>
              </a:prstGeom>
              <a:solidFill>
                <a:schemeClr val="tx2"/>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nvGrpSpPr>
            <p:cNvPr id="68" name="Group 67"/>
            <p:cNvGrpSpPr/>
            <p:nvPr/>
          </p:nvGrpSpPr>
          <p:grpSpPr>
            <a:xfrm>
              <a:off x="7466854" y="2051666"/>
              <a:ext cx="2279897" cy="915503"/>
              <a:chOff x="7466854" y="2051666"/>
              <a:chExt cx="2279897" cy="915503"/>
            </a:xfrm>
          </p:grpSpPr>
          <p:sp>
            <p:nvSpPr>
              <p:cNvPr id="69" name="TextBox 30"/>
              <p:cNvSpPr txBox="1">
                <a:spLocks noChangeArrowheads="1"/>
              </p:cNvSpPr>
              <p:nvPr/>
            </p:nvSpPr>
            <p:spPr bwMode="auto">
              <a:xfrm>
                <a:off x="7641726" y="2136172"/>
                <a:ext cx="2105025"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charset="0"/>
                    <a:ea typeface="ＭＳ Ｐゴシック" charset="0"/>
                    <a:cs typeface="ＭＳ Ｐゴシック" charset="0"/>
                  </a:defRPr>
                </a:lvl1pPr>
                <a:lvl2pPr marL="742950" indent="-285750" eaLnBrk="0" hangingPunct="0">
                  <a:defRPr sz="2400">
                    <a:solidFill>
                      <a:schemeClr val="tx1"/>
                    </a:solidFill>
                    <a:latin typeface="Times New Roman" charset="0"/>
                    <a:ea typeface="ＭＳ Ｐゴシック" charset="0"/>
                  </a:defRPr>
                </a:lvl2pPr>
                <a:lvl3pPr marL="1143000" indent="-228600" eaLnBrk="0" hangingPunct="0">
                  <a:defRPr sz="2400">
                    <a:solidFill>
                      <a:schemeClr val="tx1"/>
                    </a:solidFill>
                    <a:latin typeface="Times New Roman" charset="0"/>
                    <a:ea typeface="ＭＳ Ｐゴシック" charset="0"/>
                  </a:defRPr>
                </a:lvl3pPr>
                <a:lvl4pPr marL="1600200" indent="-228600" eaLnBrk="0" hangingPunct="0">
                  <a:defRPr sz="2400">
                    <a:solidFill>
                      <a:schemeClr val="tx1"/>
                    </a:solidFill>
                    <a:latin typeface="Times New Roman" charset="0"/>
                    <a:ea typeface="ＭＳ Ｐゴシック" charset="0"/>
                  </a:defRPr>
                </a:lvl4pPr>
                <a:lvl5pPr marL="2057400" indent="-228600" eaLnBrk="0" hangingPunct="0">
                  <a:defRPr sz="24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4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4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4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400">
                    <a:solidFill>
                      <a:schemeClr val="tx1"/>
                    </a:solidFill>
                    <a:latin typeface="Times New Roman" charset="0"/>
                    <a:ea typeface="ＭＳ Ｐゴシック" charset="0"/>
                  </a:defRPr>
                </a:lvl9pPr>
              </a:lstStyle>
              <a:p>
                <a:pPr marL="285750" indent="-174625" eaLnBrk="1" hangingPunct="1">
                  <a:buFont typeface="Wingdings" panose="05000000000000000000" pitchFamily="2" charset="2"/>
                  <a:buChar char="§"/>
                </a:pPr>
                <a:r>
                  <a:rPr lang="en-US" sz="1600" b="1" dirty="0" smtClean="0">
                    <a:solidFill>
                      <a:schemeClr val="accent5"/>
                    </a:solidFill>
                    <a:latin typeface="Arial" charset="0"/>
                    <a:cs typeface="Arial" charset="0"/>
                  </a:rPr>
                  <a:t>Attributes</a:t>
                </a:r>
              </a:p>
              <a:p>
                <a:pPr marL="285750" indent="-174625" eaLnBrk="1" hangingPunct="1">
                  <a:buFont typeface="Wingdings" panose="05000000000000000000" pitchFamily="2" charset="2"/>
                  <a:buChar char="§"/>
                </a:pPr>
                <a:r>
                  <a:rPr lang="en-US" sz="1600" b="1" dirty="0" smtClean="0">
                    <a:solidFill>
                      <a:schemeClr val="accent5"/>
                    </a:solidFill>
                    <a:latin typeface="Arial" charset="0"/>
                    <a:cs typeface="Arial" charset="0"/>
                  </a:rPr>
                  <a:t>Context</a:t>
                </a:r>
              </a:p>
              <a:p>
                <a:pPr marL="285750" indent="-174625" eaLnBrk="1" hangingPunct="1">
                  <a:buFont typeface="Wingdings" panose="05000000000000000000" pitchFamily="2" charset="2"/>
                  <a:buChar char="§"/>
                </a:pPr>
                <a:r>
                  <a:rPr lang="en-US" sz="1600" b="1" dirty="0" smtClean="0">
                    <a:solidFill>
                      <a:schemeClr val="accent5"/>
                    </a:solidFill>
                    <a:latin typeface="Arial" charset="0"/>
                    <a:cs typeface="Arial" charset="0"/>
                  </a:rPr>
                  <a:t>Stateless</a:t>
                </a:r>
              </a:p>
            </p:txBody>
          </p:sp>
          <p:sp>
            <p:nvSpPr>
              <p:cNvPr id="70" name="Oval 69"/>
              <p:cNvSpPr/>
              <p:nvPr/>
            </p:nvSpPr>
            <p:spPr>
              <a:xfrm>
                <a:off x="7466854" y="2051666"/>
                <a:ext cx="302260" cy="293370"/>
              </a:xfrm>
              <a:prstGeom prst="ellipse">
                <a:avLst/>
              </a:prstGeom>
              <a:solidFill>
                <a:schemeClr val="accent5"/>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grpSp>
      </p:grpSp>
      <p:sp>
        <p:nvSpPr>
          <p:cNvPr id="72" name="Oval 71"/>
          <p:cNvSpPr/>
          <p:nvPr/>
        </p:nvSpPr>
        <p:spPr>
          <a:xfrm>
            <a:off x="3530600" y="1056640"/>
            <a:ext cx="5439080" cy="4403090"/>
          </a:xfrm>
          <a:prstGeom prst="ellipse">
            <a:avLst/>
          </a:prstGeom>
          <a:noFill/>
          <a:ln w="28575">
            <a:solidFill>
              <a:schemeClr val="bg2"/>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29658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childTnLst>
                                </p:cTn>
                              </p:par>
                            </p:childTnLst>
                          </p:cTn>
                        </p:par>
                        <p:par>
                          <p:cTn id="8" fill="hold">
                            <p:stCondLst>
                              <p:cond delay="750"/>
                            </p:stCondLst>
                            <p:childTnLst>
                              <p:par>
                                <p:cTn id="9" presetID="21" presetClass="entr" presetSubtype="1" fill="hold" grpId="0" nodeType="afterEffect">
                                  <p:stCondLst>
                                    <p:cond delay="0"/>
                                  </p:stCondLst>
                                  <p:childTnLst>
                                    <p:set>
                                      <p:cBhvr>
                                        <p:cTn id="10" dur="1" fill="hold">
                                          <p:stCondLst>
                                            <p:cond delay="0"/>
                                          </p:stCondLst>
                                        </p:cTn>
                                        <p:tgtEl>
                                          <p:spTgt spid="72"/>
                                        </p:tgtEl>
                                        <p:attrNameLst>
                                          <p:attrName>style.visibility</p:attrName>
                                        </p:attrNameLst>
                                      </p:cBhvr>
                                      <p:to>
                                        <p:strVal val="visible"/>
                                      </p:to>
                                    </p:set>
                                    <p:animEffect transition="in" filter="wheel(1)">
                                      <p:cBhvr>
                                        <p:cTn id="11" dur="20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805" y="1644871"/>
            <a:ext cx="8685213" cy="5124450"/>
          </a:xfrm>
        </p:spPr>
        <p:txBody>
          <a:bodyPr/>
          <a:lstStyle/>
          <a:p>
            <a:pPr marL="280988" lvl="1" indent="-280988">
              <a:buSzPct val="100000"/>
              <a:buFont typeface="Wingdings" pitchFamily="2" charset="2"/>
              <a:buChar char="§"/>
            </a:pPr>
            <a:r>
              <a:rPr lang="en-US" sz="1400" dirty="0"/>
              <a:t>The use of ‘data’ as we know today </a:t>
            </a:r>
            <a:r>
              <a:rPr lang="en-US" sz="1400" dirty="0" smtClean="0"/>
              <a:t>(standard Personal Identifiable Information or “PII”) will </a:t>
            </a:r>
            <a:r>
              <a:rPr lang="en-US" sz="1400" dirty="0"/>
              <a:t>be diminished in its value (commodity) – most of the data we use today will have been compromised and posted some place on the </a:t>
            </a:r>
            <a:r>
              <a:rPr lang="en-US" sz="1400" dirty="0" smtClean="0"/>
              <a:t>internet</a:t>
            </a:r>
            <a:endParaRPr lang="en-US" sz="1400" dirty="0"/>
          </a:p>
          <a:p>
            <a:pPr marL="280988" lvl="1" indent="-280988">
              <a:buSzPct val="100000"/>
              <a:buFont typeface="Wingdings" pitchFamily="2" charset="2"/>
              <a:buChar char="§"/>
            </a:pPr>
            <a:r>
              <a:rPr lang="en-US" sz="1400" dirty="0" smtClean="0"/>
              <a:t>Authentication services </a:t>
            </a:r>
            <a:r>
              <a:rPr lang="en-US" sz="1400" dirty="0"/>
              <a:t>will provide frictionless consumer interaction and allow for multiple levels of security (device + phone + e-mail + token + </a:t>
            </a:r>
            <a:r>
              <a:rPr lang="en-US" sz="1400" dirty="0" smtClean="0"/>
              <a:t>biometric + data + analytics)</a:t>
            </a:r>
          </a:p>
          <a:p>
            <a:pPr marL="280988" lvl="1" indent="-280988">
              <a:buSzPct val="100000"/>
              <a:buFont typeface="Wingdings" pitchFamily="2" charset="2"/>
              <a:buChar char="§"/>
            </a:pPr>
            <a:r>
              <a:rPr lang="en-US" sz="1400" dirty="0"/>
              <a:t>Convergence of </a:t>
            </a:r>
            <a:r>
              <a:rPr lang="en-US" sz="1400" dirty="0" smtClean="0"/>
              <a:t>security </a:t>
            </a:r>
            <a:r>
              <a:rPr lang="en-US" sz="1400" dirty="0"/>
              <a:t>and </a:t>
            </a:r>
            <a:r>
              <a:rPr lang="en-US" sz="1400" dirty="0" smtClean="0"/>
              <a:t>authentication </a:t>
            </a:r>
            <a:r>
              <a:rPr lang="en-US" sz="1400" dirty="0"/>
              <a:t>– clients will want both parts of this </a:t>
            </a:r>
            <a:r>
              <a:rPr lang="en-US" sz="1400" dirty="0" smtClean="0"/>
              <a:t>equation</a:t>
            </a:r>
          </a:p>
          <a:p>
            <a:pPr lvl="0"/>
            <a:r>
              <a:rPr lang="en-US" sz="1400" dirty="0" smtClean="0">
                <a:solidFill>
                  <a:schemeClr val="tx1"/>
                </a:solidFill>
              </a:rPr>
              <a:t>National Strategy for Trusted Identities in Cyberspace (NSTIC) </a:t>
            </a:r>
            <a:r>
              <a:rPr lang="en-US" sz="1400" dirty="0" smtClean="0"/>
              <a:t>vision - single </a:t>
            </a:r>
            <a:r>
              <a:rPr lang="en-US" sz="1400" dirty="0"/>
              <a:t>credentialed identity with access to multiple applications across markets and </a:t>
            </a:r>
            <a:r>
              <a:rPr lang="en-US" sz="1400" dirty="0" smtClean="0"/>
              <a:t>clients</a:t>
            </a:r>
          </a:p>
          <a:p>
            <a:r>
              <a:rPr lang="en-US" sz="1400" dirty="0" smtClean="0"/>
              <a:t>Identity as a Service (IDaaS) </a:t>
            </a:r>
            <a:r>
              <a:rPr lang="en-US" sz="1400" dirty="0"/>
              <a:t>will be more fully realized across markets and beyond public sector and </a:t>
            </a:r>
            <a:r>
              <a:rPr lang="en-US" sz="1400" dirty="0" smtClean="0"/>
              <a:t>healthcare. Emphasis will be “context </a:t>
            </a:r>
            <a:r>
              <a:rPr lang="en-US" sz="1400" dirty="0"/>
              <a:t>based</a:t>
            </a:r>
            <a:r>
              <a:rPr lang="en-US" sz="1400" dirty="0" smtClean="0"/>
              <a:t>”; </a:t>
            </a:r>
            <a:r>
              <a:rPr lang="en-US" sz="1400" dirty="0"/>
              <a:t>One-size-fits-all approach will no longer be </a:t>
            </a:r>
            <a:r>
              <a:rPr lang="en-US" sz="1400" dirty="0" smtClean="0"/>
              <a:t>effective</a:t>
            </a:r>
          </a:p>
          <a:p>
            <a:pPr lvl="0"/>
            <a:r>
              <a:rPr lang="en-US" sz="1400" dirty="0"/>
              <a:t>Regulatory and other compliance pressures will further restrict PII and client hosted data usage within IAM services</a:t>
            </a:r>
          </a:p>
          <a:p>
            <a:pPr lvl="0"/>
            <a:r>
              <a:rPr lang="en-US" sz="1400" dirty="0"/>
              <a:t>Mobile/device based authentication will become the standard as the mobile device becomes the default token </a:t>
            </a:r>
            <a:r>
              <a:rPr lang="en-US" sz="1400" dirty="0" smtClean="0"/>
              <a:t>credential and may </a:t>
            </a:r>
            <a:r>
              <a:rPr lang="en-US" sz="1400" dirty="0"/>
              <a:t>also become the preferred mechanism for registering a biometric </a:t>
            </a:r>
          </a:p>
          <a:p>
            <a:pPr lvl="0"/>
            <a:r>
              <a:rPr lang="en-US" sz="1400" dirty="0"/>
              <a:t>Global authentication will become a standard through device + biometrics + location + tokens + social data/behaviors + </a:t>
            </a:r>
            <a:r>
              <a:rPr lang="en-US" sz="1400" dirty="0" smtClean="0"/>
              <a:t>analytics</a:t>
            </a:r>
            <a:endParaRPr lang="en-US" sz="1400" dirty="0"/>
          </a:p>
          <a:p>
            <a:pPr lvl="0"/>
            <a:endParaRPr lang="en-US" dirty="0"/>
          </a:p>
          <a:p>
            <a:endParaRPr lang="en-US" dirty="0"/>
          </a:p>
        </p:txBody>
      </p:sp>
      <p:sp>
        <p:nvSpPr>
          <p:cNvPr id="3" name="Title 2"/>
          <p:cNvSpPr>
            <a:spLocks noGrp="1"/>
          </p:cNvSpPr>
          <p:nvPr>
            <p:ph type="title"/>
          </p:nvPr>
        </p:nvSpPr>
        <p:spPr/>
        <p:txBody>
          <a:bodyPr/>
          <a:lstStyle/>
          <a:p>
            <a:r>
              <a:rPr lang="en-US" dirty="0" smtClean="0"/>
              <a:t>The Market in 3 – 4 years</a:t>
            </a:r>
            <a:br>
              <a:rPr lang="en-US" dirty="0" smtClean="0"/>
            </a:br>
            <a:r>
              <a:rPr lang="en-US" b="0" dirty="0" smtClean="0"/>
              <a:t>Looking Forward</a:t>
            </a:r>
            <a:endParaRPr lang="en-US" b="0" dirty="0"/>
          </a:p>
        </p:txBody>
      </p:sp>
    </p:spTree>
    <p:extLst>
      <p:ext uri="{BB962C8B-B14F-4D97-AF65-F5344CB8AC3E}">
        <p14:creationId xmlns:p14="http://schemas.microsoft.com/office/powerpoint/2010/main" val="1558240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xperianTAG stacked_2cRGB.png"/>
          <p:cNvPicPr>
            <a:picLocks noChangeAspect="1"/>
          </p:cNvPicPr>
          <p:nvPr/>
        </p:nvPicPr>
        <p:blipFill>
          <a:blip r:embed="rId2" cstate="print"/>
          <a:stretch>
            <a:fillRect/>
          </a:stretch>
        </p:blipFill>
        <p:spPr>
          <a:xfrm>
            <a:off x="3418748" y="1714499"/>
            <a:ext cx="2306504" cy="3429002"/>
          </a:xfrm>
          <a:prstGeom prst="rect">
            <a:avLst/>
          </a:prstGeom>
        </p:spPr>
      </p:pic>
      <p:sp>
        <p:nvSpPr>
          <p:cNvPr id="6" name="Text Box 8"/>
          <p:cNvSpPr txBox="1">
            <a:spLocks noChangeArrowheads="1"/>
          </p:cNvSpPr>
          <p:nvPr/>
        </p:nvSpPr>
        <p:spPr bwMode="auto">
          <a:xfrm>
            <a:off x="8574088" y="6605200"/>
            <a:ext cx="339725" cy="228600"/>
          </a:xfrm>
          <a:prstGeom prst="rect">
            <a:avLst/>
          </a:prstGeom>
          <a:noFill/>
          <a:ln w="9525">
            <a:noFill/>
            <a:miter lim="800000"/>
            <a:headEnd/>
            <a:tailEnd/>
          </a:ln>
          <a:effectLst/>
        </p:spPr>
        <p:txBody>
          <a:bodyPr wrap="none">
            <a:spAutoFit/>
          </a:bodyPr>
          <a:lstStyle/>
          <a:p>
            <a:pPr algn="r" eaLnBrk="0" fontAlgn="auto" hangingPunct="0">
              <a:lnSpc>
                <a:spcPct val="90000"/>
              </a:lnSpc>
              <a:spcBef>
                <a:spcPct val="90000"/>
              </a:spcBef>
              <a:spcAft>
                <a:spcPts val="0"/>
              </a:spcAft>
              <a:defRPr/>
            </a:pPr>
            <a:fld id="{1254A590-13D2-46B1-951E-FE61E0E48011}" type="slidenum">
              <a:rPr lang="en-US" sz="1000">
                <a:solidFill>
                  <a:schemeClr val="tx1"/>
                </a:solidFill>
                <a:latin typeface="Arial" pitchFamily="34" charset="0"/>
                <a:cs typeface="Arial" pitchFamily="34" charset="0"/>
              </a:rPr>
              <a:pPr algn="r" eaLnBrk="0" fontAlgn="auto" hangingPunct="0">
                <a:lnSpc>
                  <a:spcPct val="90000"/>
                </a:lnSpc>
                <a:spcBef>
                  <a:spcPct val="90000"/>
                </a:spcBef>
                <a:spcAft>
                  <a:spcPts val="0"/>
                </a:spcAft>
                <a:defRPr/>
              </a:pPr>
              <a:t>6</a:t>
            </a:fld>
            <a:endParaRPr lang="en-US" sz="1000" dirty="0">
              <a:solidFill>
                <a:schemeClr val="tx1"/>
              </a:solidFill>
              <a:latin typeface="Arial" pitchFamily="34" charset="0"/>
              <a:cs typeface="Arial" pitchFamily="34" charset="0"/>
            </a:endParaRPr>
          </a:p>
        </p:txBody>
      </p:sp>
      <p:sp>
        <p:nvSpPr>
          <p:cNvPr id="7" name="TextBox 6"/>
          <p:cNvSpPr txBox="1"/>
          <p:nvPr/>
        </p:nvSpPr>
        <p:spPr>
          <a:xfrm>
            <a:off x="155576" y="6581001"/>
            <a:ext cx="8758237" cy="276999"/>
          </a:xfrm>
          <a:prstGeom prst="rect">
            <a:avLst/>
          </a:prstGeom>
          <a:noFill/>
        </p:spPr>
        <p:txBody>
          <a:bodyPr wrap="square" anchor="ctr">
            <a:spAutoFit/>
          </a:bodyPr>
          <a:lstStyle/>
          <a:p>
            <a:pPr marL="58738" indent="-58738" algn="l" fontAlgn="auto">
              <a:spcBef>
                <a:spcPts val="0"/>
              </a:spcBef>
              <a:spcAft>
                <a:spcPts val="0"/>
              </a:spcAft>
              <a:tabLst>
                <a:tab pos="58738" algn="l"/>
              </a:tabLst>
              <a:defRPr/>
            </a:pPr>
            <a:r>
              <a:rPr lang="en-US" sz="600" dirty="0" smtClean="0">
                <a:solidFill>
                  <a:schemeClr val="tx1"/>
                </a:solidFill>
                <a:latin typeface="Arial"/>
              </a:rPr>
              <a:t>©	2012 </a:t>
            </a:r>
            <a:r>
              <a:rPr lang="en-US" sz="600" dirty="0">
                <a:solidFill>
                  <a:schemeClr val="tx1"/>
                </a:solidFill>
                <a:latin typeface="Arial"/>
              </a:rPr>
              <a:t>Experian Information Solutions, Inc. All rights reserved</a:t>
            </a:r>
            <a:r>
              <a:rPr lang="en-US" sz="600" dirty="0" smtClean="0">
                <a:solidFill>
                  <a:schemeClr val="tx1"/>
                </a:solidFill>
                <a:latin typeface="Arial"/>
              </a:rPr>
              <a:t>.</a:t>
            </a:r>
            <a:r>
              <a:rPr lang="en-US" sz="600" dirty="0">
                <a:solidFill>
                  <a:schemeClr val="tx1"/>
                </a:solidFill>
                <a:latin typeface="Arial"/>
              </a:rPr>
              <a:t/>
            </a:r>
            <a:br>
              <a:rPr lang="en-US" sz="600" dirty="0">
                <a:solidFill>
                  <a:schemeClr val="tx1"/>
                </a:solidFill>
                <a:latin typeface="Arial"/>
              </a:rPr>
            </a:br>
            <a:r>
              <a:rPr lang="en-US" sz="600" b="1" dirty="0" smtClean="0">
                <a:solidFill>
                  <a:schemeClr val="tx1"/>
                </a:solidFill>
                <a:latin typeface="Arial"/>
              </a:rPr>
              <a:t>Experian Public.</a:t>
            </a:r>
            <a:endParaRPr lang="en-US" sz="600" b="1" dirty="0">
              <a:solidFill>
                <a:schemeClr val="tx1"/>
              </a:solidFill>
              <a:latin typeface="Arial"/>
            </a:endParaRPr>
          </a:p>
        </p:txBody>
      </p:sp>
    </p:spTree>
    <p:extLst>
      <p:ext uri="{BB962C8B-B14F-4D97-AF65-F5344CB8AC3E}">
        <p14:creationId xmlns:p14="http://schemas.microsoft.com/office/powerpoint/2010/main" val="3928058937"/>
      </p:ext>
    </p:extLst>
  </p:cSld>
  <p:clrMapOvr>
    <a:masterClrMapping/>
  </p:clrMapOvr>
  <p:transition xmlns:p14="http://schemas.microsoft.com/office/powerpoint/2010/main" spd="med">
    <p:zoom dir="in"/>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EXPN Corporate Master">
  <a:themeElements>
    <a:clrScheme name="EXPN colors-Feb 2012">
      <a:dk1>
        <a:srgbClr val="FFFFFF"/>
      </a:dk1>
      <a:lt1>
        <a:srgbClr val="2F2F2F"/>
      </a:lt1>
      <a:dk2>
        <a:srgbClr val="ED1951"/>
      </a:dk2>
      <a:lt2>
        <a:srgbClr val="015CAE"/>
      </a:lt2>
      <a:accent1>
        <a:srgbClr val="70567A"/>
      </a:accent1>
      <a:accent2>
        <a:srgbClr val="387C2C"/>
      </a:accent2>
      <a:accent3>
        <a:srgbClr val="0095DA"/>
      </a:accent3>
      <a:accent4>
        <a:srgbClr val="BE8851"/>
      </a:accent4>
      <a:accent5>
        <a:srgbClr val="D3AB07"/>
      </a:accent5>
      <a:accent6>
        <a:srgbClr val="477B84"/>
      </a:accent6>
      <a:hlink>
        <a:srgbClr val="7A854D"/>
      </a:hlink>
      <a:folHlink>
        <a:srgbClr val="B2B2B2"/>
      </a:folHlink>
    </a:clrScheme>
    <a:fontScheme name="Experia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Experian-6-12-2009">
      <a:dk1>
        <a:srgbClr val="FFFFFF"/>
      </a:dk1>
      <a:lt1>
        <a:srgbClr val="5F5F5F"/>
      </a:lt1>
      <a:dk2>
        <a:srgbClr val="ED1951"/>
      </a:dk2>
      <a:lt2>
        <a:srgbClr val="015CAE"/>
      </a:lt2>
      <a:accent1>
        <a:srgbClr val="70567A"/>
      </a:accent1>
      <a:accent2>
        <a:srgbClr val="7A854D"/>
      </a:accent2>
      <a:accent3>
        <a:srgbClr val="0095DA"/>
      </a:accent3>
      <a:accent4>
        <a:srgbClr val="BE8851"/>
      </a:accent4>
      <a:accent5>
        <a:srgbClr val="D3AB07"/>
      </a:accent5>
      <a:accent6>
        <a:srgbClr val="477B84"/>
      </a:accent6>
      <a:hlink>
        <a:srgbClr val="387C2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Experian-6-12-2009">
      <a:dk1>
        <a:srgbClr val="FFFFFF"/>
      </a:dk1>
      <a:lt1>
        <a:srgbClr val="5F5F5F"/>
      </a:lt1>
      <a:dk2>
        <a:srgbClr val="ED1951"/>
      </a:dk2>
      <a:lt2>
        <a:srgbClr val="015CAE"/>
      </a:lt2>
      <a:accent1>
        <a:srgbClr val="70567A"/>
      </a:accent1>
      <a:accent2>
        <a:srgbClr val="7A854D"/>
      </a:accent2>
      <a:accent3>
        <a:srgbClr val="0095DA"/>
      </a:accent3>
      <a:accent4>
        <a:srgbClr val="BE8851"/>
      </a:accent4>
      <a:accent5>
        <a:srgbClr val="D3AB07"/>
      </a:accent5>
      <a:accent6>
        <a:srgbClr val="477B84"/>
      </a:accent6>
      <a:hlink>
        <a:srgbClr val="387C2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4426</TotalTime>
  <Words>421</Words>
  <Application>Microsoft Macintosh PowerPoint</Application>
  <PresentationFormat>On-screen Show (4:3)</PresentationFormat>
  <Paragraphs>56</Paragraphs>
  <Slides>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Calibri</vt:lpstr>
      <vt:lpstr>ＭＳ Ｐゴシック</vt:lpstr>
      <vt:lpstr>EXPN Corporate Master</vt:lpstr>
      <vt:lpstr>PowerPoint Presentation</vt:lpstr>
      <vt:lpstr>Introduction to Identity Relationship Management</vt:lpstr>
      <vt:lpstr>Which Segment is the Identity Serving? </vt:lpstr>
      <vt:lpstr>Evolution of identity</vt:lpstr>
      <vt:lpstr>The Market in 3 – 4 years Looking Forward</vt:lpstr>
      <vt:lpstr>PowerPoint Presentation</vt:lpstr>
    </vt:vector>
  </TitlesOfParts>
  <Company>Experian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 Raet, Philippe</dc:creator>
  <cp:lastModifiedBy>Megan Price</cp:lastModifiedBy>
  <cp:revision>231</cp:revision>
  <dcterms:created xsi:type="dcterms:W3CDTF">2010-01-08T20:24:15Z</dcterms:created>
  <dcterms:modified xsi:type="dcterms:W3CDTF">2014-11-18T18:09:07Z</dcterms:modified>
</cp:coreProperties>
</file>