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</p:sldMasterIdLst>
  <p:notesMasterIdLst>
    <p:notesMasterId r:id="rId24"/>
  </p:notesMasterIdLst>
  <p:handoutMasterIdLst>
    <p:handoutMasterId r:id="rId25"/>
  </p:handoutMasterIdLst>
  <p:sldIdLst>
    <p:sldId id="262" r:id="rId2"/>
    <p:sldId id="379" r:id="rId3"/>
    <p:sldId id="380" r:id="rId4"/>
    <p:sldId id="381" r:id="rId5"/>
    <p:sldId id="383" r:id="rId6"/>
    <p:sldId id="385" r:id="rId7"/>
    <p:sldId id="386" r:id="rId8"/>
    <p:sldId id="387" r:id="rId9"/>
    <p:sldId id="390" r:id="rId10"/>
    <p:sldId id="392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</p:sldIdLst>
  <p:sldSz cx="9144000" cy="6858000" type="screen4x3"/>
  <p:notesSz cx="6858000" cy="9144000"/>
  <p:defaultTextStyle>
    <a:defPPr>
      <a:defRPr lang="en-US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9E00"/>
    <a:srgbClr val="A8C9DF"/>
    <a:srgbClr val="B1D0ED"/>
    <a:srgbClr val="92DCFA"/>
    <a:srgbClr val="DC9800"/>
    <a:srgbClr val="FFC11E"/>
    <a:srgbClr val="FFB933"/>
    <a:srgbClr val="71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9589" autoAdjust="0"/>
  </p:normalViewPr>
  <p:slideViewPr>
    <p:cSldViewPr snapToGrid="0">
      <p:cViewPr>
        <p:scale>
          <a:sx n="150" d="100"/>
          <a:sy n="150" d="100"/>
        </p:scale>
        <p:origin x="-120" y="568"/>
      </p:cViewPr>
      <p:guideLst>
        <p:guide orient="horz" pos="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46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BF0227-73D1-FF4A-BC91-FE958290113F}" type="datetimeFigureOut">
              <a:rPr lang="en-US"/>
              <a:pPr>
                <a:defRPr/>
              </a:pPr>
              <a:t>11/18/14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902DB4-DCF7-384E-9ED7-C4FF588CA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8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37B67A-BA50-DA43-8534-0AD0821A1339}" type="datetimeFigureOut">
              <a:rPr lang="en-US"/>
              <a:pPr>
                <a:defRPr/>
              </a:pPr>
              <a:t>11/18/14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066C01-18BF-6F4D-9334-C915035F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55588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12763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769938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027113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285646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2776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9905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034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Calibri" charset="0"/>
              </a:rPr>
              <a:t>Give quick</a:t>
            </a:r>
            <a:r>
              <a:rPr lang="en-US" b="0" baseline="0" dirty="0" smtClean="0">
                <a:latin typeface="Calibri" charset="0"/>
              </a:rPr>
              <a:t> history on speaker</a:t>
            </a:r>
            <a:endParaRPr lang="en-US" b="0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7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replacement for capable practitioners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stats here from </a:t>
            </a:r>
            <a:r>
              <a:rPr lang="en-US" dirty="0" err="1" smtClean="0"/>
              <a:t>Mandiant</a:t>
            </a:r>
            <a:endParaRPr lang="en-US" dirty="0" smtClean="0"/>
          </a:p>
          <a:p>
            <a:r>
              <a:rPr lang="en-US" dirty="0" smtClean="0"/>
              <a:t>We are losing battle vs </a:t>
            </a:r>
            <a:r>
              <a:rPr lang="en-US" dirty="0" err="1" smtClean="0"/>
              <a:t>APTs.</a:t>
            </a:r>
            <a:r>
              <a:rPr lang="en-US" dirty="0" smtClean="0"/>
              <a:t> They only need to get in once and have many avenues in. We need to bock them 100% of the time. </a:t>
            </a:r>
          </a:p>
          <a:p>
            <a:r>
              <a:rPr lang="en-US" dirty="0" smtClean="0"/>
              <a:t>Not signature based so evade detection.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Optional - Walk through process: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Infiltration</a:t>
            </a:r>
            <a:r>
              <a:rPr lang="en-US" sz="800" b="1" baseline="0" dirty="0" smtClean="0">
                <a:solidFill>
                  <a:prstClr val="white"/>
                </a:solidFill>
                <a:latin typeface="Arial" panose="020B0604020202020204" pitchFamily="34" charset="0"/>
              </a:rPr>
              <a:t> - </a:t>
            </a:r>
            <a:r>
              <a:rPr lang="en-US" sz="800" b="1" dirty="0" smtClean="0">
                <a:latin typeface="Arial" panose="020B0604020202020204" pitchFamily="34" charset="0"/>
              </a:rPr>
              <a:t>Phishing or web drive-by. Email has attached malware or link to malware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latin typeface="Arial" panose="020B0604020202020204" pitchFamily="34" charset="0"/>
              </a:rPr>
              <a:t>Back door - Malware installs remote access toolkit(s)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latin typeface="Arial" panose="020B0604020202020204" pitchFamily="34" charset="0"/>
              </a:rPr>
              <a:t>Recon - Malware obtains credentials to key systems and identifies valuable data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latin typeface="Arial" panose="020B0604020202020204" pitchFamily="34" charset="0"/>
              </a:rPr>
              <a:t>Data Gathering</a:t>
            </a:r>
            <a:r>
              <a:rPr lang="en-US" sz="800" b="1" baseline="0" dirty="0" smtClean="0">
                <a:latin typeface="Arial" panose="020B0604020202020204" pitchFamily="34" charset="0"/>
              </a:rPr>
              <a:t> - </a:t>
            </a:r>
            <a:r>
              <a:rPr lang="en-US" sz="800" b="1" dirty="0" smtClean="0">
                <a:latin typeface="Arial" panose="020B0604020202020204" pitchFamily="34" charset="0"/>
              </a:rPr>
              <a:t>Data is acquired and staged for exfiltration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latin typeface="Arial" panose="020B0604020202020204" pitchFamily="34" charset="0"/>
              </a:rPr>
              <a:t>Exfiltration - Data is </a:t>
            </a:r>
            <a:r>
              <a:rPr lang="en-US" sz="800" b="1" dirty="0" err="1" smtClean="0">
                <a:latin typeface="Arial" panose="020B0604020202020204" pitchFamily="34" charset="0"/>
              </a:rPr>
              <a:t>exfiltrated</a:t>
            </a:r>
            <a:r>
              <a:rPr lang="en-US" sz="800" b="1" dirty="0" smtClean="0">
                <a:latin typeface="Arial" panose="020B0604020202020204" pitchFamily="34" charset="0"/>
              </a:rPr>
              <a:t>  as encrypted files via HTTP/S, FTP, DNS</a:t>
            </a: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 smtClean="0">
              <a:latin typeface="Arial" panose="020B0604020202020204" pitchFamily="34" charset="0"/>
            </a:endParaRP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 smtClean="0">
              <a:latin typeface="Arial" panose="020B0604020202020204" pitchFamily="34" charset="0"/>
            </a:endParaRPr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libri" charset="0"/>
                <a:ea typeface="MS PGothic" charset="0"/>
              </a:rPr>
              <a:t>Here is why SIEMs are not catching</a:t>
            </a:r>
            <a:r>
              <a:rPr lang="en-US" baseline="0" dirty="0" smtClean="0">
                <a:latin typeface="Calibri" charset="0"/>
                <a:ea typeface="MS PGothic" charset="0"/>
              </a:rPr>
              <a:t> the advanced threats and not generating value in general. </a:t>
            </a:r>
            <a:r>
              <a:rPr lang="en-US" dirty="0" smtClean="0">
                <a:latin typeface="Calibri" charset="0"/>
                <a:ea typeface="MS PGothic" charset="0"/>
              </a:rPr>
              <a:t>(A later slide has more detail on how Big</a:t>
            </a:r>
            <a:r>
              <a:rPr lang="en-US" baseline="0" dirty="0" smtClean="0">
                <a:latin typeface="Calibri" charset="0"/>
                <a:ea typeface="MS PGothic" charset="0"/>
              </a:rPr>
              <a:t> Data is the opposite</a:t>
            </a:r>
            <a:r>
              <a:rPr lang="en-US" dirty="0" smtClean="0">
                <a:latin typeface="Calibri" charset="0"/>
                <a:ea typeface="MS PGothic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libri" charset="0"/>
                <a:ea typeface="MS PGothic" charset="0"/>
              </a:rPr>
              <a:t>For</a:t>
            </a:r>
            <a:r>
              <a:rPr lang="en-US" baseline="0" dirty="0" smtClean="0">
                <a:latin typeface="Calibri" charset="0"/>
                <a:ea typeface="MS PGothic" charset="0"/>
              </a:rPr>
              <a:t> point 1, traditional SIEMs suffer from: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800" dirty="0" smtClean="0"/>
              <a:t>backend database require</a:t>
            </a:r>
            <a:r>
              <a:rPr lang="en-US" sz="800" baseline="0" dirty="0" smtClean="0"/>
              <a:t> data reduction or normalization – hampers security use cases</a:t>
            </a:r>
            <a:endParaRPr lang="en-US" sz="800" dirty="0" smtClean="0"/>
          </a:p>
          <a:p>
            <a:pPr marL="169863" marR="0" indent="-169863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800" baseline="0" dirty="0" smtClean="0"/>
              <a:t>Little support for non-security custom data sources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800" baseline="0" dirty="0" smtClean="0"/>
              <a:t>Brittle collectors break when data format changes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8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sz="800" baseline="0" dirty="0" smtClean="0"/>
              <a:t>Clock icon indicates slow searches and long time to deploy. Dollar sign is the expensive costs behind the long deployment (lots of prof </a:t>
            </a:r>
            <a:r>
              <a:rPr lang="en-US" sz="800" baseline="0" dirty="0" err="1" smtClean="0"/>
              <a:t>serv</a:t>
            </a:r>
            <a:r>
              <a:rPr lang="en-US" sz="800" baseline="0" dirty="0" smtClean="0"/>
              <a:t>) and multiple products.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charset="0"/>
                <a:ea typeface="MS PGothic" charset="0"/>
                <a:sym typeface="Myriad Pro" charset="0"/>
              </a:rPr>
              <a:t>Better visibility on advanced threats and also way to do</a:t>
            </a:r>
            <a:r>
              <a:rPr lang="en-US" sz="1200" baseline="0" dirty="0" smtClean="0">
                <a:solidFill>
                  <a:srgbClr val="FFFFFF"/>
                </a:solidFill>
                <a:latin typeface="Calibri" charset="0"/>
                <a:ea typeface="MS PGothic" charset="0"/>
                <a:sym typeface="Myriad Pro" charset="0"/>
              </a:rPr>
              <a:t> incident investigations after the fact</a:t>
            </a:r>
            <a:endParaRPr lang="en-US" sz="1200" dirty="0">
              <a:solidFill>
                <a:srgbClr val="FFFFFF"/>
              </a:solidFill>
              <a:latin typeface="Calibri" charset="0"/>
              <a:ea typeface="MS PGothic" charset="0"/>
              <a:sym typeface="Myriad Pro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51122" indent="-288893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55573" indent="-231115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17802" indent="-231115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80031" indent="-231115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42261" indent="-231115" defTabSz="820136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3004490" indent="-231115" defTabSz="820136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66719" indent="-231115" defTabSz="820136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928948" indent="-231115" defTabSz="820136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2A45942D-FF22-BD49-BCB2-B595EEA75CA4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Wikipedia: Collection of data sets so large and complex that it becomes difficult to process using database management tools</a:t>
            </a:r>
          </a:p>
          <a:p>
            <a:r>
              <a:rPr lang="en-US" dirty="0" smtClean="0"/>
              <a:t>Gartner: The Three Vs</a:t>
            </a:r>
          </a:p>
          <a:p>
            <a:pPr lvl="1"/>
            <a:r>
              <a:rPr lang="en-US" dirty="0" smtClean="0"/>
              <a:t>Data volume</a:t>
            </a:r>
          </a:p>
          <a:p>
            <a:pPr lvl="1"/>
            <a:r>
              <a:rPr lang="en-US" dirty="0" smtClean="0"/>
              <a:t>Data variety – this is machine data. Highly unstructured and in many different formats. Schema-based </a:t>
            </a:r>
            <a:r>
              <a:rPr lang="en-US" dirty="0" err="1" smtClean="0"/>
              <a:t>datastores</a:t>
            </a:r>
            <a:r>
              <a:rPr lang="en-US" dirty="0" smtClean="0"/>
              <a:t> cannot index this</a:t>
            </a:r>
          </a:p>
          <a:p>
            <a:pPr lvl="1"/>
            <a:r>
              <a:rPr lang="en-US" dirty="0" smtClean="0"/>
              <a:t>Data velocity</a:t>
            </a:r>
          </a:p>
          <a:p>
            <a:r>
              <a:rPr lang="en-US" dirty="0" smtClean="0"/>
              <a:t>Security has always been a Big Data problem; now it has a solution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the “variety” of Gartner’s 3 Vs. Lots of good info and clues of APTs in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9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part of</a:t>
            </a:r>
            <a:r>
              <a:rPr lang="en-US" baseline="0" dirty="0" smtClean="0"/>
              <a:t> IT security </a:t>
            </a:r>
            <a:r>
              <a:rPr lang="en-US" dirty="0" smtClean="0"/>
              <a:t>is protecting confidential data. Which means detecting advanced threats, like cybercriminals or malicious insiders</a:t>
            </a:r>
            <a:r>
              <a:rPr lang="en-US" baseline="0" dirty="0" smtClean="0"/>
              <a:t>, </a:t>
            </a:r>
            <a:r>
              <a:rPr lang="en-US" dirty="0" smtClean="0"/>
              <a:t>before they can steal your data. To detect or investigate</a:t>
            </a:r>
            <a:r>
              <a:rPr lang="en-US" baseline="0" dirty="0" smtClean="0"/>
              <a:t> </a:t>
            </a:r>
            <a:r>
              <a:rPr lang="en-US" dirty="0" smtClean="0"/>
              <a:t>them, you need non-security and security data</a:t>
            </a:r>
            <a:r>
              <a:rPr lang="en-US" baseline="0" dirty="0" smtClean="0"/>
              <a:t> because advanced threats avoid detection from signature-based security products; the fingerprints of an advanced threat often are in the “non-security” data. Most traditional SIEMs just focus on gathering signature-based threats which do *not* have the fingerprints of advanced threats.</a:t>
            </a:r>
          </a:p>
          <a:p>
            <a:endParaRPr lang="en-US" baseline="0" dirty="0" smtClean="0"/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33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Both </a:t>
            </a:r>
            <a:r>
              <a:rPr lang="en-US" i="0" dirty="0" smtClean="0">
                <a:solidFill>
                  <a:srgbClr val="33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and </a:t>
            </a:r>
            <a:r>
              <a:rPr lang="en-US" i="0" u="none" dirty="0" smtClean="0">
                <a:solidFill>
                  <a:srgbClr val="33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 coverage – the PT fingerprints usually are in the OS DLL, registry, and services events.</a:t>
            </a:r>
            <a:r>
              <a:rPr lang="en-US" i="0" u="none" baseline="0" dirty="0" smtClean="0">
                <a:solidFill>
                  <a:srgbClr val="33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And Inbound/Outbound</a:t>
            </a:r>
            <a:r>
              <a:rPr lang="en-US" i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 traffic </a:t>
            </a:r>
            <a:r>
              <a:rPr lang="en-US" i="0" u="non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i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catch data exfiltration or </a:t>
            </a:r>
            <a:r>
              <a:rPr lang="en-US" i="0" u="non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CnC</a:t>
            </a:r>
            <a:r>
              <a:rPr lang="en-US" i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traffic.</a:t>
            </a:r>
            <a:endParaRPr lang="en-US" altLang="en-US" i="0" u="none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4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rgbClr val="FFFFFF"/>
                </a:solidFill>
                <a:latin typeface="Arial" panose="020B0604020202020204" pitchFamily="34" charset="0"/>
              </a:rPr>
              <a:t>Opposite of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earlier slide on traditional SIEM limitations. </a:t>
            </a:r>
            <a:r>
              <a:rPr lang="en-US" sz="800" dirty="0" smtClean="0">
                <a:solidFill>
                  <a:srgbClr val="FFFFFF"/>
                </a:solidFill>
                <a:latin typeface="Arial" panose="020B0604020202020204" pitchFamily="34" charset="0"/>
              </a:rPr>
              <a:t>An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FFFFFF"/>
                </a:solidFill>
                <a:latin typeface="Arial" panose="020B0604020202020204" pitchFamily="34" charset="0"/>
              </a:rPr>
              <a:t>analytical engine to sift through massive amounts of real-time and historical data at high speeds to develop trending on user and system activity and reveal anomalies that indicate compromise.</a:t>
            </a:r>
            <a:r>
              <a:rPr lang="en-US" altLang="en-US" sz="800" dirty="0" smtClean="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2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is not big data - data warehouses/database.</a:t>
            </a:r>
            <a:r>
              <a:rPr lang="en-US" baseline="0" dirty="0" smtClean="0"/>
              <a:t> They cannot take in all the original data. Also often batch-oriented, not real-time. </a:t>
            </a:r>
            <a:endParaRPr lang="en-US" dirty="0" smtClean="0"/>
          </a:p>
          <a:p>
            <a:r>
              <a:rPr lang="en-US" dirty="0" smtClean="0"/>
              <a:t>Explain the key security use cases</a:t>
            </a:r>
          </a:p>
          <a:p>
            <a:r>
              <a:rPr lang="en-US" dirty="0" smtClean="0"/>
              <a:t>Also IT ops, app </a:t>
            </a:r>
            <a:r>
              <a:rPr lang="en-US" dirty="0" err="1" smtClean="0"/>
              <a:t>mgmt</a:t>
            </a:r>
            <a:r>
              <a:rPr lang="en-US" dirty="0" smtClean="0"/>
              <a:t>, business analytics,</a:t>
            </a:r>
            <a:r>
              <a:rPr lang="en-US" baseline="0" dirty="0" smtClean="0"/>
              <a:t>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9890C-46E2-4A0E-B38E-F394A5601F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3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816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7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9" y="6112933"/>
            <a:ext cx="1317625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13650" y="91017"/>
            <a:ext cx="1828800" cy="1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A6A6A6"/>
                </a:solidFill>
              </a:rPr>
              <a:t>Copyright © </a:t>
            </a:r>
            <a:r>
              <a:rPr lang="en-US" sz="900" dirty="0" smtClean="0">
                <a:solidFill>
                  <a:srgbClr val="A6A6A6"/>
                </a:solidFill>
              </a:rPr>
              <a:t>2014 Splunk </a:t>
            </a:r>
            <a:r>
              <a:rPr lang="en-US" sz="900" dirty="0">
                <a:solidFill>
                  <a:srgbClr val="A6A6A6"/>
                </a:solidFill>
              </a:rPr>
              <a:t>Inc.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729" y="2834929"/>
            <a:ext cx="3705368" cy="1143000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8173" y="4257676"/>
            <a:ext cx="3697422" cy="650081"/>
          </a:xfrm>
          <a:prstGeom prst="rect">
            <a:avLst/>
          </a:prstGeom>
        </p:spPr>
        <p:txBody>
          <a:bodyPr lIns="51426" tIns="25713" rIns="51426" bIns="25713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57129" indent="0">
              <a:buFontTx/>
              <a:buNone/>
              <a:defRPr>
                <a:solidFill>
                  <a:schemeClr val="bg1"/>
                </a:solidFill>
              </a:defRPr>
            </a:lvl2pPr>
            <a:lvl3pPr marL="553542" indent="0">
              <a:buFontTx/>
              <a:buNone/>
              <a:defRPr>
                <a:solidFill>
                  <a:schemeClr val="bg1"/>
                </a:solidFill>
              </a:defRPr>
            </a:lvl3pPr>
            <a:lvl4pPr marL="719962" indent="0">
              <a:buFontTx/>
              <a:buNone/>
              <a:defRPr>
                <a:solidFill>
                  <a:schemeClr val="bg1"/>
                </a:solidFill>
              </a:defRPr>
            </a:lvl4pPr>
            <a:lvl5pPr marL="6479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3452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46278" y="2349507"/>
            <a:ext cx="7850592" cy="2276928"/>
          </a:xfrm>
          <a:prstGeom prst="rect">
            <a:avLst/>
          </a:prstGeom>
        </p:spPr>
        <p:txBody>
          <a:bodyPr lIns="411407" tIns="25713" rIns="411407" bIns="25713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E482-8428-2A47-B310-0A94D5D2A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6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6" tIns="25713" rIns="51426" bIns="25713" anchor="ctr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6" tIns="25713" rIns="51426" bIns="25713" anchor="ctr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2349507"/>
            <a:ext cx="7850592" cy="2276928"/>
          </a:xfrm>
          <a:prstGeom prst="rect">
            <a:avLst/>
          </a:prstGeom>
        </p:spPr>
        <p:txBody>
          <a:bodyPr lIns="411407" tIns="25713" rIns="411407" bIns="25713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DAA1-B99F-1B47-9118-D4ADC997C7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6" tIns="25713" rIns="51426" bIns="25713" anchor="ctr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60F4-4FA4-EE41-8ADB-46C5B0D62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7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7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11964" y="3346451"/>
            <a:ext cx="103856" cy="2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7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9" y="5960533"/>
            <a:ext cx="1317625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5035729" y="2834929"/>
            <a:ext cx="3705368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6811964" y="3346451"/>
            <a:ext cx="103856" cy="2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10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9" y="5960533"/>
            <a:ext cx="1317625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7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11964" y="3346451"/>
            <a:ext cx="103856" cy="2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7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splunk_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9" y="5960533"/>
            <a:ext cx="1317625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5035729" y="2834929"/>
            <a:ext cx="3705368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6811964" y="3346451"/>
            <a:ext cx="103856" cy="2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9" y="5960533"/>
            <a:ext cx="1317625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0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195994" y="1607450"/>
            <a:ext cx="6810403" cy="4533635"/>
          </a:xfrm>
          <a:prstGeom prst="rect">
            <a:avLst/>
          </a:prstGeom>
        </p:spPr>
        <p:txBody>
          <a:bodyPr lIns="51426" tIns="25713" rIns="51426" bIns="25713"/>
          <a:lstStyle>
            <a:lvl1pPr marL="0" marR="0" indent="0" algn="l" defTabSz="816334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/>
            </a:lvl1pPr>
            <a:lvl2pPr marL="257130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2pPr>
            <a:lvl3pPr marL="553542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/>
            </a:lvl3pPr>
            <a:lvl4pPr marL="722283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07F48832-F29A-374C-9152-40F78534E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3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306930"/>
            <a:ext cx="8555969" cy="4742905"/>
          </a:xfrm>
          <a:prstGeom prst="rect">
            <a:avLst/>
          </a:prstGeom>
        </p:spPr>
        <p:txBody>
          <a:bodyPr lIns="51426" tIns="25713" rIns="51426" bIns="25713"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1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047581"/>
            <a:ext cx="9144000" cy="639705"/>
          </a:xfrm>
          <a:prstGeom prst="rect">
            <a:avLst/>
          </a:prstGeom>
        </p:spPr>
        <p:txBody>
          <a:bodyPr lIns="51426" tIns="25713" rIns="51426" bIns="25713"/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88836" y="1813618"/>
            <a:ext cx="8555969" cy="4216004"/>
          </a:xfrm>
          <a:prstGeom prst="rect">
            <a:avLst/>
          </a:prstGeom>
        </p:spPr>
        <p:txBody>
          <a:bodyPr lIns="51426" tIns="25713" rIns="51426" bIns="25713"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9C46-E965-504D-BC92-3B5C4E312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2"/>
            <a:ext cx="9143999" cy="1215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347"/>
            <a:ext cx="9144000" cy="619719"/>
          </a:xfrm>
          <a:prstGeom prst="rect">
            <a:avLst/>
          </a:prstGeom>
        </p:spPr>
        <p:txBody>
          <a:bodyPr lIns="51426" tIns="25713" rIns="51426" bIns="25713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76604" y="1669201"/>
            <a:ext cx="3734142" cy="671691"/>
          </a:xfrm>
          <a:prstGeom prst="rect">
            <a:avLst/>
          </a:prstGeom>
        </p:spPr>
        <p:txBody>
          <a:bodyPr lIns="51426" tIns="25713" rIns="51426" bIns="25713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544025" y="1669200"/>
            <a:ext cx="3939166" cy="661557"/>
          </a:xfrm>
          <a:prstGeom prst="rect">
            <a:avLst/>
          </a:prstGeom>
        </p:spPr>
        <p:txBody>
          <a:bodyPr lIns="51426" tIns="25713" rIns="51426" bIns="25713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37433" y="2334117"/>
            <a:ext cx="3664609" cy="3766387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779599" y="2336947"/>
            <a:ext cx="3738464" cy="3723023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7742-EA46-BF4A-86F0-743A3431F7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Left Subhead,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5" y="1215629"/>
            <a:ext cx="8134777" cy="725523"/>
          </a:xfrm>
          <a:prstGeom prst="rect">
            <a:avLst/>
          </a:prstGeom>
        </p:spPr>
        <p:txBody>
          <a:bodyPr lIns="51426" tIns="25713" rIns="51426" bIns="25713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393059" y="1908510"/>
            <a:ext cx="3953357" cy="4222396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5" y="1215629"/>
            <a:ext cx="8134777" cy="725523"/>
          </a:xfrm>
          <a:prstGeom prst="rect">
            <a:avLst/>
          </a:prstGeom>
        </p:spPr>
        <p:txBody>
          <a:bodyPr lIns="51426" tIns="25713" rIns="51426" bIns="25713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778708" y="1908510"/>
            <a:ext cx="3953357" cy="4222396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2349507"/>
            <a:ext cx="7850592" cy="2276928"/>
          </a:xfrm>
          <a:prstGeom prst="rect">
            <a:avLst/>
          </a:prstGeom>
        </p:spPr>
        <p:txBody>
          <a:bodyPr lIns="411407" tIns="25713" rIns="411407" bIns="25713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C919-B6C7-3543-A408-D77D9C7C5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771649"/>
            <a:ext cx="7835928" cy="3514725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RT-PPT-footer-blu-102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067"/>
            <a:ext cx="9156700" cy="5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127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633" tIns="40817" rIns="81633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913" y="6360585"/>
            <a:ext cx="385762" cy="342900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55" r:id="rId8"/>
    <p:sldLayoutId id="2147483748" r:id="rId9"/>
    <p:sldLayoutId id="2147483749" r:id="rId10"/>
    <p:sldLayoutId id="2147483750" r:id="rId11"/>
    <p:sldLayoutId id="2147483751" r:id="rId12"/>
    <p:sldLayoutId id="2147483756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815975" rtl="0" eaLnBrk="1" fontAlgn="base" hangingPunct="1">
        <a:spcBef>
          <a:spcPct val="0"/>
        </a:spcBef>
        <a:spcAft>
          <a:spcPct val="0"/>
        </a:spcAft>
        <a:defRPr sz="37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5588" indent="-255588" algn="l" defTabSz="815975" rtl="0" eaLnBrk="1" fontAlgn="base" hangingPunct="1">
        <a:spcBef>
          <a:spcPts val="675"/>
        </a:spcBef>
        <a:spcAft>
          <a:spcPct val="0"/>
        </a:spcAft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2925" indent="-285750" algn="l" defTabSz="815975" rtl="0" eaLnBrk="1" fontAlgn="base" hangingPunct="1">
        <a:spcBef>
          <a:spcPct val="0"/>
        </a:spcBef>
        <a:spcAft>
          <a:spcPct val="0"/>
        </a:spcAft>
        <a:buFont typeface="Calibri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1200" indent="-158750" algn="l" defTabSz="815975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SzPct val="100000"/>
        <a:buFont typeface="Wingdings 3" charset="0"/>
        <a:buChar char="ê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25513" indent="-204788" algn="l" defTabSz="815975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14375" indent="-66675" algn="l" defTabSz="815975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Font typeface="Wingdings 3" charset="0"/>
        <a:buChar char="ê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hyperlink" Target="http://www.iconarchive.com/show/security-icons-by-aha-soft/key-icon.html" TargetMode="External"/><Relationship Id="rId27" Type="http://schemas.openxmlformats.org/officeDocument/2006/relationships/image" Target="../media/image43.png"/><Relationship Id="rId28" Type="http://schemas.openxmlformats.org/officeDocument/2006/relationships/hyperlink" Target="http://www.google.com/url?sa=i&amp;source=images&amp;cd=&amp;cad=rja&amp;docid=UTzg3SQtqV89kM&amp;tbnid=6_0M1GOFEw6WoM:&amp;ved=&amp;url=http://www.mricons.com/show/notification-icons&amp;ei=Mjo6Ur6MLIW3qAH1-YDYCw&amp;psig=AFQjCNGaY9zg03vkoXLq6YbvOOQqUCuHQQ&amp;ust=1379634098778261" TargetMode="External"/><Relationship Id="rId29" Type="http://schemas.openxmlformats.org/officeDocument/2006/relationships/image" Target="../media/image44.png"/><Relationship Id="rId30" Type="http://schemas.openxmlformats.org/officeDocument/2006/relationships/hyperlink" Target="https://www.google.com/url?sa=i&amp;rct=j&amp;q=&amp;esrc=s&amp;frm=1&amp;source=images&amp;cd=&amp;cad=rja&amp;docid=pjfHJQonIy1JGM&amp;tbnid=N_9eT5EpLxjWgM:&amp;ved=0CAUQjRw&amp;url=https://www.iconfinder.com/icons/25389/breach_low_security_shield_icon&amp;ei=Lzw6UpKBMY61qAGI34Eo&amp;psig=AFQjCNE5vr3MHZWXH13rGJh-ekK2TNA4uw&amp;ust=1379634513388197" TargetMode="External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10" Type="http://schemas.openxmlformats.org/officeDocument/2006/relationships/hyperlink" Target="http://www.google.com/url?sa=i&amp;source=images&amp;cd=&amp;cad=rja&amp;docid=jBNn_0iMk5Qx9M&amp;tbnid=SbUAdPWMPBeBWM:&amp;ved=0CAgQjRwwAA&amp;url=http://www.webwinkelforum.nl/viewtopic.php?t=7677&amp;ei=2m8FUoifC4aMigK3rIBQ&amp;psig=AFQjCNHoc_8ppEGK-ZFXifecAYwcp7cBzA&amp;ust=1376174426245805" TargetMode="External"/><Relationship Id="rId11" Type="http://schemas.openxmlformats.org/officeDocument/2006/relationships/image" Target="../media/image28.jpe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hyperlink" Target="http://www.google.com/url?sa=i&amp;rct=j&amp;q=windows+image&amp;source=images&amp;cd=&amp;cad=rja&amp;docid=z3myVEI98mnMeM&amp;tbnid=HNR7NeVJvUk-4M:&amp;ved=0CAUQjRw&amp;url=http://calibre-ebook.com/download&amp;ei=mm8FUs3kCYe_igLupoHwDQ&amp;bvm=bv.50500085,d.cGE&amp;psig=AFQjCNHH3naLLWaYwHjBrfxvMl0XaMZUUg&amp;ust=137617435824265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www.google.com/url?sa=i&amp;source=images&amp;cd=&amp;cad=rja&amp;docid=jBNn_0iMk5Qx9M&amp;tbnid=SbUAdPWMPBeBWM:&amp;ved=0CAgQjRwwAA&amp;url=http://www.webwinkelforum.nl/viewtopic.php?t=7677&amp;ei=2m8FUoifC4aMigK3rIBQ&amp;psig=AFQjCNHoc_8ppEGK-ZFXifecAYwcp7cBzA&amp;ust=1376174426245805" TargetMode="External"/><Relationship Id="rId5" Type="http://schemas.openxmlformats.org/officeDocument/2006/relationships/image" Target="../media/image19.jpe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windows+image&amp;source=images&amp;cd=&amp;cad=rja&amp;docid=z3myVEI98mnMeM&amp;tbnid=HNR7NeVJvUk-4M:&amp;ved=0CAUQjRw&amp;url=http://calibre-ebook.com/download&amp;ei=mm8FUs3kCYe_igLupoHwDQ&amp;bvm=bv.50500085,d.cGE&amp;psig=AFQjCNHH3naLLWaYwHjBrfxvMl0XaMZUUg&amp;ust=137617435824265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gif"/><Relationship Id="rId14" Type="http://schemas.openxmlformats.org/officeDocument/2006/relationships/image" Target="../media/image71.png"/><Relationship Id="rId15" Type="http://schemas.openxmlformats.org/officeDocument/2006/relationships/image" Target="../media/image72.jpeg"/><Relationship Id="rId16" Type="http://schemas.openxmlformats.org/officeDocument/2006/relationships/hyperlink" Target="http://www.google.com/url?sa=i&amp;rct=j&amp;q=&amp;esrc=s&amp;frm=1&amp;source=images&amp;cd=&amp;cad=rja&amp;docid=5h5wEuI8LfJYwM&amp;tbnid=r0kCyy4Ope8nYM:&amp;ved=0CAUQjRw&amp;url=http://www.themommyinsider.com/2012/08/sears-icomfort-sertamattresses-twitterparty-830-1-2pm-ct/&amp;ei=VbonUuncBIGwiQKKs4GYAg&amp;bvm=bv.51773540,d.cGE&amp;psig=AFQjCNGQikFZ7Hrc7vlRxbezz2lfNsWEqA&amp;ust=1378421699179619" TargetMode="External"/><Relationship Id="rId17" Type="http://schemas.openxmlformats.org/officeDocument/2006/relationships/image" Target="../media/image73.jpe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plunk.com/" TargetMode="External"/><Relationship Id="rId3" Type="http://schemas.openxmlformats.org/officeDocument/2006/relationships/image" Target="../media/image61.jpe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hyperlink" Target="http://www.google.com/url?sa=i&amp;rct=j&amp;q=&amp;esrc=s&amp;frm=1&amp;source=images&amp;cd=&amp;cad=rja&amp;docid=4yXDVgz4qF6F1M&amp;tbnid=r0v36XTVsJOd5M:&amp;ved=0CAUQjRw&amp;url=http://swe.slc.engr.wisc.edu/regionals/sponsorship/sponsors.html&amp;ei=EbgnUqntJ5DOigKA9ID4AQ&amp;bvm=bv.51773540,d.cGE&amp;psig=AFQjCNFyfA-cD2LFbGD9931Ut_al63z69g&amp;ust=1378421132811785" TargetMode="External"/><Relationship Id="rId9" Type="http://schemas.openxmlformats.org/officeDocument/2006/relationships/image" Target="../media/image66.jpeg"/><Relationship Id="rId10" Type="http://schemas.openxmlformats.org/officeDocument/2006/relationships/image" Target="../media/image6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frm=1&amp;source=images&amp;cd=&amp;cad=rja&amp;docid=sC9fw9Mp_jLD9M&amp;tbnid=PugTWl9bVF4ntM:&amp;ved=0CAUQjRw&amp;url=http://ciaolunigiana.com/events-lunigiana-activities/calendar-icon/&amp;ei=YTYVUtnTPOniiwLAlYGYBg&amp;bvm=bv.50952593,bs.1,d.aWc&amp;psig=AFQjCNG0-vf2X_8ZJmNeIF3mv6Ys7rKI0A&amp;ust=1377208254693101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google.com/url?sa=i&amp;source=images&amp;cd=&amp;cad=rja&amp;docid=gm8FgcL8iynPOM&amp;tbnid=-Qr1VlWaZ4Q_QM:&amp;ved=0CAgQjRwwAA&amp;url=http://www.veryicon.com/icons/system/fresh-addon/funnel.html&amp;ei=ET86Uo2qEdKJrQGvx4HYAg&amp;psig=AFQjCNGfSD8WeIkUdfKKfK3AI7o3DnxZBA&amp;ust=1379635345377499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://www.google.com/url?sa=i&amp;rct=j&amp;q=&amp;esrc=s&amp;frm=1&amp;source=images&amp;cd=&amp;cad=rja&amp;docid=KrnbtSJRr7d96M&amp;tbnid=-VijKkkrHgQMXM:&amp;ved=0CAUQjRw&amp;url=http://sweetclipart.com/green-dollar-sign-735&amp;ei=dEI6UsaRGorrrAHq8YHQCQ&amp;psig=AFQjCNEQcZdZhrk3M4IlVxVZati_rKPJHA&amp;ust=1379636207307015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indows+image&amp;source=images&amp;cd=&amp;cad=rja&amp;docid=z3myVEI98mnMeM&amp;tbnid=HNR7NeVJvUk-4M:&amp;ved=0CAUQjRw&amp;url=http://calibre-ebook.com/download&amp;ei=mm8FUs3kCYe_igLupoHwDQ&amp;bvm=bv.50500085,d.cGE&amp;psig=AFQjCNHH3naLLWaYwHjBrfxvMl0XaMZUUg&amp;ust=1376174358242651" TargetMode="External"/><Relationship Id="rId4" Type="http://schemas.openxmlformats.org/officeDocument/2006/relationships/image" Target="../media/image18.jpeg"/><Relationship Id="rId5" Type="http://schemas.openxmlformats.org/officeDocument/2006/relationships/hyperlink" Target="http://www.google.com/url?sa=i&amp;source=images&amp;cd=&amp;cad=rja&amp;docid=jBNn_0iMk5Qx9M&amp;tbnid=SbUAdPWMPBeBWM:&amp;ved=0CAgQjRwwAA&amp;url=http://www.webwinkelforum.nl/viewtopic.php?t=7677&amp;ei=2m8FUoifC4aMigK3rIBQ&amp;psig=AFQjCNHoc_8ppEGK-ZFXifecAYwcp7cBzA&amp;ust=1376174426245805" TargetMode="External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6"/>
          <p:cNvSpPr>
            <a:spLocks noGrp="1"/>
          </p:cNvSpPr>
          <p:nvPr>
            <p:ph type="title"/>
          </p:nvPr>
        </p:nvSpPr>
        <p:spPr>
          <a:xfrm>
            <a:off x="4990374" y="2834929"/>
            <a:ext cx="3984293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Good Guys vs. Bad Guys</a:t>
            </a:r>
            <a:br>
              <a:rPr lang="en-US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Using Big Data to Counteract Advanced Threats</a:t>
            </a:r>
            <a:endParaRPr lang="en-US" sz="2400" dirty="0">
              <a:latin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53531" y="4482657"/>
            <a:ext cx="3697422" cy="650081"/>
          </a:xfrm>
        </p:spPr>
        <p:txBody>
          <a:bodyPr/>
          <a:lstStyle/>
          <a:p>
            <a:r>
              <a:rPr lang="en-US" dirty="0" smtClean="0"/>
              <a:t>Matt Gildenhorn, Splunk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4393972" y="6515101"/>
            <a:ext cx="385762" cy="342900"/>
          </a:xfrm>
          <a:prstGeom prst="rect">
            <a:avLst/>
          </a:prstGeom>
        </p:spPr>
        <p:txBody>
          <a:bodyPr lIns="91425" tIns="45712" rIns="91425" bIns="45712"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gray">
          <a:xfrm>
            <a:off x="3175" y="-84667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619" tIns="40810" rIns="81619" bIns="40810" numCol="1" anchor="ctr" anchorCtr="0" compatLnSpc="1">
            <a:prstTxWarp prst="textNoShape">
              <a:avLst/>
            </a:prstTxWarp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600" b="1" u="sng" dirty="0">
                <a:solidFill>
                  <a:schemeClr val="tx1"/>
                </a:solidFill>
                <a:cs typeface="Arial" panose="020B0604020202020204" pitchFamily="34" charset="0"/>
              </a:rPr>
              <a:t>Step 1:</a:t>
            </a:r>
            <a:r>
              <a:rPr 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Collect </a:t>
            </a:r>
            <a:r>
              <a:rPr lang="en-US" sz="3600" i="1" dirty="0">
                <a:solidFill>
                  <a:schemeClr val="tx1"/>
                </a:solidFill>
                <a:cs typeface="Arial" panose="020B0604020202020204" pitchFamily="34" charset="0"/>
              </a:rPr>
              <a:t>ALL</a:t>
            </a:r>
            <a:r>
              <a:rPr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 The Data in One Location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092" y="1016000"/>
            <a:ext cx="9105903" cy="5121824"/>
            <a:chOff x="84091" y="746284"/>
            <a:chExt cx="9105903" cy="3857084"/>
          </a:xfrm>
        </p:grpSpPr>
        <p:sp>
          <p:nvSpPr>
            <p:cNvPr id="36" name="Oval 306"/>
            <p:cNvSpPr>
              <a:spLocks noChangeArrowheads="1"/>
            </p:cNvSpPr>
            <p:nvPr/>
          </p:nvSpPr>
          <p:spPr bwMode="gray">
            <a:xfrm>
              <a:off x="84091" y="746284"/>
              <a:ext cx="9007953" cy="3857084"/>
            </a:xfrm>
            <a:prstGeom prst="round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31" tIns="45716" rIns="91431" bIns="45716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164"/>
            <p:cNvSpPr>
              <a:spLocks noChangeArrowheads="1"/>
            </p:cNvSpPr>
            <p:nvPr/>
          </p:nvSpPr>
          <p:spPr bwMode="gray">
            <a:xfrm>
              <a:off x="5403097" y="1416684"/>
              <a:ext cx="927100" cy="17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marL="276198" indent="-276198"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>
                  <a:latin typeface="Arial" panose="020B0604020202020204" pitchFamily="34" charset="0"/>
                </a:rPr>
                <a:t>Servers</a:t>
              </a:r>
            </a:p>
          </p:txBody>
        </p:sp>
        <p:pic>
          <p:nvPicPr>
            <p:cNvPr id="39" name="Picture 116" descr="image2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766953" y="975257"/>
              <a:ext cx="454662" cy="406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17" descr="image3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433771" y="1053080"/>
              <a:ext cx="274064" cy="322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19" descr="image4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5470552" y="803770"/>
              <a:ext cx="552881" cy="27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164"/>
            <p:cNvSpPr>
              <a:spLocks noChangeArrowheads="1"/>
            </p:cNvSpPr>
            <p:nvPr/>
          </p:nvSpPr>
          <p:spPr bwMode="gray">
            <a:xfrm>
              <a:off x="7500894" y="2685639"/>
              <a:ext cx="1689100" cy="33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Service</a:t>
              </a:r>
            </a:p>
            <a:p>
              <a:pPr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Desk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Rectangle 164"/>
            <p:cNvSpPr>
              <a:spLocks noChangeArrowheads="1"/>
            </p:cNvSpPr>
            <p:nvPr/>
          </p:nvSpPr>
          <p:spPr bwMode="gray">
            <a:xfrm>
              <a:off x="252107" y="3868179"/>
              <a:ext cx="1106487" cy="17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marL="276198" indent="-276198"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Storage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81421" y="3295546"/>
              <a:ext cx="647902" cy="529805"/>
              <a:chOff x="481421" y="3295546"/>
              <a:chExt cx="647902" cy="529805"/>
            </a:xfrm>
          </p:grpSpPr>
          <p:grpSp>
            <p:nvGrpSpPr>
              <p:cNvPr id="51" name="Group 232"/>
              <p:cNvGrpSpPr>
                <a:grpSpLocks/>
              </p:cNvGrpSpPr>
              <p:nvPr/>
            </p:nvGrpSpPr>
            <p:grpSpPr bwMode="auto">
              <a:xfrm>
                <a:off x="762496" y="3295546"/>
                <a:ext cx="303307" cy="414009"/>
                <a:chOff x="3724" y="3813"/>
                <a:chExt cx="191" cy="261"/>
              </a:xfrm>
            </p:grpSpPr>
            <p:sp>
              <p:nvSpPr>
                <p:cNvPr id="54" name="Can 45"/>
                <p:cNvSpPr>
                  <a:spLocks noChangeArrowheads="1"/>
                </p:cNvSpPr>
                <p:nvPr/>
              </p:nvSpPr>
              <p:spPr bwMode="gray">
                <a:xfrm>
                  <a:off x="3724" y="3981"/>
                  <a:ext cx="191" cy="93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F7F7F"/>
                    </a:gs>
                    <a:gs pos="100000">
                      <a:srgbClr val="BFBFBF"/>
                    </a:gs>
                  </a:gsLst>
                  <a:lin ang="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312"/>
                  <a:endParaRPr lang="en-US" sz="2400">
                    <a:latin typeface="Myriad Pro" charset="0"/>
                    <a:sym typeface="Myriad Pro" charset="0"/>
                  </a:endParaRPr>
                </a:p>
              </p:txBody>
            </p:sp>
            <p:sp>
              <p:nvSpPr>
                <p:cNvPr id="55" name="Can 46"/>
                <p:cNvSpPr>
                  <a:spLocks noChangeArrowheads="1"/>
                </p:cNvSpPr>
                <p:nvPr/>
              </p:nvSpPr>
              <p:spPr bwMode="gray">
                <a:xfrm>
                  <a:off x="3724" y="3897"/>
                  <a:ext cx="191" cy="93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F7F7F"/>
                    </a:gs>
                    <a:gs pos="100000">
                      <a:srgbClr val="BFBFBF"/>
                    </a:gs>
                  </a:gsLst>
                  <a:lin ang="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312"/>
                  <a:endParaRPr lang="en-US" sz="2400">
                    <a:latin typeface="Myriad Pro" charset="0"/>
                    <a:sym typeface="Myriad Pro" charset="0"/>
                  </a:endParaRPr>
                </a:p>
              </p:txBody>
            </p:sp>
            <p:sp>
              <p:nvSpPr>
                <p:cNvPr id="56" name="Can 47"/>
                <p:cNvSpPr>
                  <a:spLocks noChangeArrowheads="1"/>
                </p:cNvSpPr>
                <p:nvPr/>
              </p:nvSpPr>
              <p:spPr bwMode="gray">
                <a:xfrm>
                  <a:off x="3724" y="3813"/>
                  <a:ext cx="191" cy="93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7F7F7F"/>
                    </a:gs>
                    <a:gs pos="100000">
                      <a:srgbClr val="BFBFBF"/>
                    </a:gs>
                  </a:gsLst>
                  <a:lin ang="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312"/>
                  <a:endParaRPr lang="en-US" sz="2400">
                    <a:latin typeface="Myriad Pro" charset="0"/>
                    <a:sym typeface="Myriad Pro" charset="0"/>
                  </a:endParaRPr>
                </a:p>
              </p:txBody>
            </p:sp>
          </p:grpSp>
          <p:pic>
            <p:nvPicPr>
              <p:cNvPr id="52" name="Picture 114" descr="image79.pd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813312" y="3508102"/>
                <a:ext cx="316011" cy="317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73" descr="image29.pd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481421" y="3433549"/>
                <a:ext cx="322363" cy="33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" name="Rectangle 164"/>
            <p:cNvSpPr>
              <a:spLocks noChangeArrowheads="1"/>
            </p:cNvSpPr>
            <p:nvPr/>
          </p:nvSpPr>
          <p:spPr bwMode="gray">
            <a:xfrm>
              <a:off x="3910549" y="1410593"/>
              <a:ext cx="1258887" cy="17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marL="276198" indent="-276198"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>
                  <a:latin typeface="Arial" panose="020B0604020202020204" pitchFamily="34" charset="0"/>
                </a:rPr>
                <a:t>Desktops</a:t>
              </a:r>
            </a:p>
          </p:txBody>
        </p:sp>
        <p:pic>
          <p:nvPicPr>
            <p:cNvPr id="65" name="Picture 2" descr="http://calibre-ebook.com/site_media/img/windows_logo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034" y="888199"/>
              <a:ext cx="523369" cy="470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http://isociallocal.com/wp-content/uploads/2012/05/global-communications-icon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782" y="887632"/>
              <a:ext cx="577211" cy="461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056" y="971844"/>
              <a:ext cx="478307" cy="33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1802080" y="1370554"/>
              <a:ext cx="616918" cy="223612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Email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33631" y="1365351"/>
              <a:ext cx="522040" cy="223612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Web</a:t>
              </a:r>
            </a:p>
          </p:txBody>
        </p:sp>
        <p:sp>
          <p:nvSpPr>
            <p:cNvPr id="76" name="Rectangle 164"/>
            <p:cNvSpPr>
              <a:spLocks noChangeArrowheads="1"/>
            </p:cNvSpPr>
            <p:nvPr/>
          </p:nvSpPr>
          <p:spPr bwMode="gray">
            <a:xfrm>
              <a:off x="7459153" y="3769790"/>
              <a:ext cx="1689100" cy="33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Call </a:t>
              </a:r>
            </a:p>
            <a:p>
              <a:pPr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>
                  <a:latin typeface="Arial" panose="020B0604020202020204" pitchFamily="34" charset="0"/>
                </a:rPr>
                <a:t>R</a:t>
              </a:r>
              <a:r>
                <a:rPr lang="en-US" dirty="0" smtClean="0">
                  <a:latin typeface="Arial" panose="020B0604020202020204" pitchFamily="34" charset="0"/>
                </a:rPr>
                <a:t>ecords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868607" y="803770"/>
              <a:ext cx="682445" cy="479787"/>
              <a:chOff x="7868607" y="803770"/>
              <a:chExt cx="682445" cy="479787"/>
            </a:xfrm>
          </p:grpSpPr>
          <p:pic>
            <p:nvPicPr>
              <p:cNvPr id="78" name="Picture 232" descr="image19.pdf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7868607" y="803770"/>
                <a:ext cx="423751" cy="427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23" descr="image20.pdf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gray">
              <a:xfrm>
                <a:off x="8173327" y="921395"/>
                <a:ext cx="377725" cy="36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7840404" y="1366690"/>
              <a:ext cx="873298" cy="408278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Network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Flows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782" y="841868"/>
              <a:ext cx="842577" cy="64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91097" y="1419077"/>
              <a:ext cx="1466629" cy="223612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DHCP/ DNS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62" y="1980228"/>
              <a:ext cx="658091" cy="69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78146" y="2651771"/>
              <a:ext cx="1238885" cy="223612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Hypervisor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650286" y="2401928"/>
              <a:ext cx="1026921" cy="408278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Custom Apps</a:t>
              </a:r>
            </a:p>
          </p:txBody>
        </p:sp>
        <p:pic>
          <p:nvPicPr>
            <p:cNvPr id="94" name="Picture 93" descr="app-alt-orange-2x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220" y="2061594"/>
              <a:ext cx="513461" cy="366758"/>
            </a:xfrm>
            <a:prstGeom prst="rect">
              <a:avLst/>
            </a:prstGeom>
          </p:spPr>
        </p:pic>
        <p:sp>
          <p:nvSpPr>
            <p:cNvPr id="95" name="Rectangle 164"/>
            <p:cNvSpPr>
              <a:spLocks noChangeArrowheads="1"/>
            </p:cNvSpPr>
            <p:nvPr/>
          </p:nvSpPr>
          <p:spPr bwMode="gray">
            <a:xfrm>
              <a:off x="6650362" y="3789445"/>
              <a:ext cx="1062820" cy="4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" tIns="9144" rIns="9144" bIns="9144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Industrial Control / HVAC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97" name="Group 159"/>
            <p:cNvGrpSpPr/>
            <p:nvPr/>
          </p:nvGrpSpPr>
          <p:grpSpPr bwMode="gray">
            <a:xfrm>
              <a:off x="6821519" y="3410381"/>
              <a:ext cx="596724" cy="334321"/>
              <a:chOff x="12835057" y="6095999"/>
              <a:chExt cx="1998118" cy="1540835"/>
            </a:xfrm>
            <a:solidFill>
              <a:srgbClr val="3366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02" name="Rectangle 101"/>
              <p:cNvSpPr/>
              <p:nvPr/>
            </p:nvSpPr>
            <p:spPr bwMode="gray">
              <a:xfrm>
                <a:off x="12936698" y="7230437"/>
                <a:ext cx="1896477" cy="406397"/>
              </a:xfrm>
              <a:prstGeom prst="rect">
                <a:avLst/>
              </a:prstGeom>
              <a:solidFill>
                <a:schemeClr val="accent6">
                  <a:lumMod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gray">
              <a:xfrm>
                <a:off x="13952671" y="6959510"/>
                <a:ext cx="880504" cy="321728"/>
              </a:xfrm>
              <a:prstGeom prst="rect">
                <a:avLst/>
              </a:prstGeom>
              <a:solidFill>
                <a:srgbClr val="003868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gray">
              <a:xfrm>
                <a:off x="14088130" y="6824045"/>
                <a:ext cx="626522" cy="237064"/>
              </a:xfrm>
              <a:prstGeom prst="rect">
                <a:avLst/>
              </a:prstGeom>
              <a:solidFill>
                <a:schemeClr val="accent6">
                  <a:lumMod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gray">
              <a:xfrm>
                <a:off x="13055231" y="6502317"/>
                <a:ext cx="175757" cy="795855"/>
              </a:xfrm>
              <a:prstGeom prst="rect">
                <a:avLst/>
              </a:prstGeom>
              <a:solidFill>
                <a:srgbClr val="003868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gray">
              <a:xfrm>
                <a:off x="13334628" y="6502317"/>
                <a:ext cx="175757" cy="795855"/>
              </a:xfrm>
              <a:prstGeom prst="rect">
                <a:avLst/>
              </a:prstGeom>
              <a:solidFill>
                <a:schemeClr val="accent6">
                  <a:lumMod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gray">
              <a:xfrm>
                <a:off x="13614038" y="6502317"/>
                <a:ext cx="175757" cy="795855"/>
              </a:xfrm>
              <a:prstGeom prst="rect">
                <a:avLst/>
              </a:prstGeom>
              <a:solidFill>
                <a:schemeClr val="accent6">
                  <a:lumMod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8" name="Cloud 107"/>
              <p:cNvSpPr/>
              <p:nvPr/>
            </p:nvSpPr>
            <p:spPr bwMode="gray">
              <a:xfrm>
                <a:off x="13614018" y="6231386"/>
                <a:ext cx="152396" cy="660389"/>
              </a:xfrm>
              <a:prstGeom prst="cloud">
                <a:avLst/>
              </a:prstGeom>
              <a:solidFill>
                <a:srgbClr val="003868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09" name="Cloud 108"/>
              <p:cNvSpPr/>
              <p:nvPr/>
            </p:nvSpPr>
            <p:spPr bwMode="gray">
              <a:xfrm>
                <a:off x="13346890" y="6205986"/>
                <a:ext cx="131666" cy="660394"/>
              </a:xfrm>
              <a:prstGeom prst="cloud">
                <a:avLst/>
              </a:prstGeom>
              <a:solidFill>
                <a:srgbClr val="003868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10" name="Cloud 109"/>
              <p:cNvSpPr/>
              <p:nvPr/>
            </p:nvSpPr>
            <p:spPr bwMode="gray">
              <a:xfrm>
                <a:off x="13075967" y="6162351"/>
                <a:ext cx="131669" cy="831027"/>
              </a:xfrm>
              <a:prstGeom prst="cloud">
                <a:avLst/>
              </a:prstGeom>
              <a:solidFill>
                <a:schemeClr val="accent6">
                  <a:lumMod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11" name="Cloud 110"/>
              <p:cNvSpPr/>
              <p:nvPr/>
            </p:nvSpPr>
            <p:spPr bwMode="gray">
              <a:xfrm rot="16651916">
                <a:off x="13219289" y="5821546"/>
                <a:ext cx="224893" cy="844913"/>
              </a:xfrm>
              <a:prstGeom prst="cloud">
                <a:avLst/>
              </a:prstGeom>
              <a:solidFill>
                <a:schemeClr val="accent6">
                  <a:lumMod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gray">
              <a:xfrm>
                <a:off x="13580128" y="6189103"/>
                <a:ext cx="152395" cy="118533"/>
              </a:xfrm>
              <a:prstGeom prst="ellipse">
                <a:avLst/>
              </a:prstGeom>
              <a:solidFill>
                <a:srgbClr val="003868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gray">
              <a:xfrm>
                <a:off x="12868923" y="6163716"/>
                <a:ext cx="152395" cy="118533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gray">
              <a:xfrm>
                <a:off x="12835057" y="6095999"/>
                <a:ext cx="152395" cy="118533"/>
              </a:xfrm>
              <a:prstGeom prst="ellipse">
                <a:avLst/>
              </a:prstGeom>
              <a:solidFill>
                <a:srgbClr val="003868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312">
                  <a:defRPr/>
                </a:pPr>
                <a:endParaRPr lang="en-US" sz="2400">
                  <a:latin typeface="Myriad Pro" pitchFamily="-110" charset="0"/>
                  <a:sym typeface="Myriad Pro" pitchFamily="-110" charset="0"/>
                </a:endParaRPr>
              </a:p>
            </p:txBody>
          </p:sp>
        </p:grpSp>
        <p:grpSp>
          <p:nvGrpSpPr>
            <p:cNvPr id="98" name="Group 163"/>
            <p:cNvGrpSpPr>
              <a:grpSpLocks/>
            </p:cNvGrpSpPr>
            <p:nvPr/>
          </p:nvGrpSpPr>
          <p:grpSpPr bwMode="auto">
            <a:xfrm>
              <a:off x="6952734" y="3166375"/>
              <a:ext cx="614724" cy="359672"/>
              <a:chOff x="13659702" y="6442702"/>
              <a:chExt cx="614603" cy="363152"/>
            </a:xfrm>
          </p:grpSpPr>
          <p:pic>
            <p:nvPicPr>
              <p:cNvPr id="99" name="Picture 130" descr="image53.pdf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gray">
              <a:xfrm>
                <a:off x="13735869" y="6442702"/>
                <a:ext cx="225186" cy="226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130" descr="image53.pdf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gray">
              <a:xfrm>
                <a:off x="13930597" y="6459640"/>
                <a:ext cx="343708" cy="346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130" descr="image53.pdf"/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gray">
              <a:xfrm>
                <a:off x="13659702" y="6586653"/>
                <a:ext cx="151707" cy="15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5" name="Picture 264" descr="image14.pd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gray">
            <a:xfrm>
              <a:off x="8070368" y="2220209"/>
              <a:ext cx="438206" cy="43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393" y="2106210"/>
              <a:ext cx="519851" cy="55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Rectangle 164"/>
            <p:cNvSpPr>
              <a:spLocks noChangeArrowheads="1"/>
            </p:cNvSpPr>
            <p:nvPr/>
          </p:nvSpPr>
          <p:spPr bwMode="gray">
            <a:xfrm>
              <a:off x="1410554" y="2702573"/>
              <a:ext cx="1258887" cy="17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marL="276198" indent="-276198"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Badges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77" name="Picture 279" descr="aa_phone.pn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gray">
            <a:xfrm>
              <a:off x="8023161" y="3234179"/>
              <a:ext cx="545038" cy="507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23"/>
            <p:cNvGrpSpPr/>
            <p:nvPr/>
          </p:nvGrpSpPr>
          <p:grpSpPr>
            <a:xfrm>
              <a:off x="762919" y="961417"/>
              <a:ext cx="303377" cy="414204"/>
              <a:chOff x="762919" y="961417"/>
              <a:chExt cx="303377" cy="414204"/>
            </a:xfrm>
          </p:grpSpPr>
          <p:sp>
            <p:nvSpPr>
              <p:cNvPr id="83" name="Can 45"/>
              <p:cNvSpPr>
                <a:spLocks noChangeArrowheads="1"/>
              </p:cNvSpPr>
              <p:nvPr/>
            </p:nvSpPr>
            <p:spPr bwMode="gray">
              <a:xfrm>
                <a:off x="762919" y="1228031"/>
                <a:ext cx="303377" cy="14759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F7F7F"/>
                  </a:gs>
                  <a:gs pos="100000">
                    <a:srgbClr val="BFBFBF"/>
                  </a:gs>
                </a:gsLst>
                <a:lin ang="0" scaled="1"/>
              </a:gradFill>
              <a:ln w="1905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312"/>
                <a:endParaRPr lang="en-US" sz="2400">
                  <a:latin typeface="Myriad Pro" charset="0"/>
                  <a:sym typeface="Myriad Pro" charset="0"/>
                </a:endParaRPr>
              </a:p>
            </p:txBody>
          </p:sp>
          <p:sp>
            <p:nvSpPr>
              <p:cNvPr id="85" name="Can 46"/>
              <p:cNvSpPr>
                <a:spLocks noChangeArrowheads="1"/>
              </p:cNvSpPr>
              <p:nvPr/>
            </p:nvSpPr>
            <p:spPr bwMode="gray">
              <a:xfrm>
                <a:off x="762919" y="1094724"/>
                <a:ext cx="303377" cy="14759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F7F7F"/>
                  </a:gs>
                  <a:gs pos="100000">
                    <a:srgbClr val="BFBFBF"/>
                  </a:gs>
                </a:gsLst>
                <a:lin ang="0" scaled="1"/>
              </a:gradFill>
              <a:ln w="1905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312"/>
                <a:endParaRPr lang="en-US" sz="2400">
                  <a:latin typeface="Myriad Pro" charset="0"/>
                  <a:sym typeface="Myriad Pro" charset="0"/>
                </a:endParaRPr>
              </a:p>
            </p:txBody>
          </p:sp>
          <p:sp>
            <p:nvSpPr>
              <p:cNvPr id="86" name="Can 47"/>
              <p:cNvSpPr>
                <a:spLocks noChangeArrowheads="1"/>
              </p:cNvSpPr>
              <p:nvPr/>
            </p:nvSpPr>
            <p:spPr bwMode="gray">
              <a:xfrm>
                <a:off x="762919" y="961417"/>
                <a:ext cx="303377" cy="14759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F7F7F"/>
                  </a:gs>
                  <a:gs pos="100000">
                    <a:srgbClr val="BFBFBF"/>
                  </a:gs>
                </a:gsLst>
                <a:lin ang="0" scaled="1"/>
              </a:gradFill>
              <a:ln w="19050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312"/>
                <a:endParaRPr lang="en-US" sz="2400">
                  <a:latin typeface="Myriad Pro" charset="0"/>
                  <a:sym typeface="Myriad Pro" charset="0"/>
                </a:endParaRPr>
              </a:p>
            </p:txBody>
          </p:sp>
        </p:grpSp>
        <p:sp>
          <p:nvSpPr>
            <p:cNvPr id="87" name="Rectangle 164"/>
            <p:cNvSpPr>
              <a:spLocks noChangeArrowheads="1"/>
            </p:cNvSpPr>
            <p:nvPr/>
          </p:nvSpPr>
          <p:spPr bwMode="gray">
            <a:xfrm>
              <a:off x="158169" y="1415671"/>
              <a:ext cx="1689100" cy="17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Databases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31668" y="3399655"/>
              <a:ext cx="627724" cy="484033"/>
              <a:chOff x="1631668" y="3399655"/>
              <a:chExt cx="627724" cy="484033"/>
            </a:xfrm>
          </p:grpSpPr>
          <p:pic>
            <p:nvPicPr>
              <p:cNvPr id="116" name="Picture 269" descr="aa_ipone.png"/>
              <p:cNvPicPr>
                <a:picLocks noChangeAspect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gray">
              <a:xfrm>
                <a:off x="1631668" y="3399655"/>
                <a:ext cx="454302" cy="48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18" descr="ICN-iPad.png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9507" y="3493255"/>
                <a:ext cx="309885" cy="387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" name="Rectangle 164"/>
            <p:cNvSpPr>
              <a:spLocks noChangeArrowheads="1"/>
            </p:cNvSpPr>
            <p:nvPr/>
          </p:nvSpPr>
          <p:spPr bwMode="gray">
            <a:xfrm>
              <a:off x="1418928" y="3882872"/>
              <a:ext cx="1258887" cy="17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prstTxWarp prst="textNoShape">
                <a:avLst/>
              </a:prstTxWarp>
              <a:spAutoFit/>
            </a:bodyPr>
            <a:lstStyle/>
            <a:p>
              <a:pPr marL="276198" indent="-276198" algn="ctr">
                <a:lnSpc>
                  <a:spcPct val="85000"/>
                </a:lnSpc>
                <a:buClr>
                  <a:srgbClr val="669548"/>
                </a:buClr>
              </a:pPr>
              <a:r>
                <a:rPr lang="en-US" dirty="0" smtClean="0">
                  <a:latin typeface="Arial" panose="020B0604020202020204" pitchFamily="34" charset="0"/>
                </a:rPr>
                <a:t>Mobile</a:t>
              </a:r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84778" y="2438400"/>
            <a:ext cx="4061756" cy="3503075"/>
            <a:chOff x="2584778" y="1769770"/>
            <a:chExt cx="4061756" cy="2686336"/>
          </a:xfrm>
        </p:grpSpPr>
        <p:sp>
          <p:nvSpPr>
            <p:cNvPr id="21" name="Oval 306"/>
            <p:cNvSpPr>
              <a:spLocks noChangeArrowheads="1"/>
            </p:cNvSpPr>
            <p:nvPr/>
          </p:nvSpPr>
          <p:spPr bwMode="gray">
            <a:xfrm>
              <a:off x="2584778" y="1785111"/>
              <a:ext cx="3968581" cy="2670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1" tIns="45716" rIns="91431" bIns="45716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5" name="Picture 118" descr="image18.pdf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gray">
            <a:xfrm>
              <a:off x="2885572" y="2326098"/>
              <a:ext cx="442831" cy="25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28" descr="image34.pdf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gray">
            <a:xfrm>
              <a:off x="4370800" y="3312195"/>
              <a:ext cx="319733" cy="393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791268" y="3709449"/>
              <a:ext cx="970680" cy="408278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Intrusion 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Detection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6543" y="2626515"/>
              <a:ext cx="810680" cy="223612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Firewall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7604" y="3709004"/>
              <a:ext cx="1359361" cy="408278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Data Loss Prevention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20652" y="3693671"/>
              <a:ext cx="1110741" cy="408278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Anti-Malware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45630" y="2628283"/>
              <a:ext cx="1600904" cy="408278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Vulnerability</a:t>
              </a:r>
              <a:endParaRPr lang="en-US" dirty="0">
                <a:latin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S</a:t>
              </a:r>
              <a:r>
                <a:rPr lang="en-US" dirty="0" smtClean="0">
                  <a:latin typeface="Arial" panose="020B0604020202020204" pitchFamily="34" charset="0"/>
                </a:rPr>
                <a:t>cans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86726" y="1769770"/>
              <a:ext cx="2585580" cy="315945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sz="2400" b="1" i="1" u="sng" dirty="0" smtClean="0">
                  <a:latin typeface="Arial" panose="020B0604020202020204" pitchFamily="34" charset="0"/>
                </a:rPr>
                <a:t>Traditional SIEM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17348" y="2629055"/>
              <a:ext cx="1404293" cy="223612"/>
            </a:xfrm>
            <a:prstGeom prst="rect">
              <a:avLst/>
            </a:prstGeom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</a:rPr>
                <a:t>Authentication</a:t>
              </a:r>
            </a:p>
          </p:txBody>
        </p:sp>
      </p:grpSp>
      <p:pic>
        <p:nvPicPr>
          <p:cNvPr id="6" name="Picture 4" descr="key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9714">
            <a:off x="4028086" y="3091466"/>
            <a:ext cx="671863" cy="5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ricons.com/store/png/14602_14288_128_preferences_desktop_notification_bell_icon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92" y="4487333"/>
            <a:ext cx="489904" cy="4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1.iconfinder.com/data/icons/humano2/128x128/status/security-low.pn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99" y="4385734"/>
            <a:ext cx="648048" cy="6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ain-trans.png - Latest 19/Sep/13 10:53 AM - Tera Mendonca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87" y="3098973"/>
            <a:ext cx="1054579" cy="3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309940" y="6422231"/>
            <a:ext cx="3857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17509" indent="-160583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642325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899258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156186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1413118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1670048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1926977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2183907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8B6D1CB6-1363-2B4B-96E8-D86462197DDC}" type="slidenum">
              <a:rPr lang="en-US" sz="1100">
                <a:solidFill>
                  <a:srgbClr val="337A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sz="1100" dirty="0">
              <a:solidFill>
                <a:srgbClr val="337A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217709" y="-74388"/>
            <a:ext cx="9557657" cy="1143000"/>
          </a:xfrm>
        </p:spPr>
        <p:txBody>
          <a:bodyPr/>
          <a:lstStyle/>
          <a:p>
            <a:r>
              <a:rPr lang="en-US" sz="3600" dirty="0" smtClean="0"/>
              <a:t>Enrich Indexed Data with External Data</a:t>
            </a:r>
            <a:endParaRPr lang="en-US" alt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3194505" y="4376055"/>
            <a:ext cx="2593116" cy="1980296"/>
          </a:xfrm>
          <a:prstGeom prst="can">
            <a:avLst>
              <a:gd name="adj" fmla="val 1574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51389" tIns="25693" rIns="51389" bIns="25693"/>
          <a:lstStyle/>
          <a:p>
            <a:pPr>
              <a:defRPr/>
            </a:pPr>
            <a:endParaRPr lang="en-US"/>
          </a:p>
        </p:txBody>
      </p:sp>
      <p:pic>
        <p:nvPicPr>
          <p:cNvPr id="6" name="Picture 16" descr="do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0" y="3859157"/>
            <a:ext cx="2464801" cy="232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gray">
          <a:xfrm>
            <a:off x="7141346" y="4022011"/>
            <a:ext cx="1164476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>
                <a:latin typeface="+mj-lt"/>
              </a:rPr>
              <a:t>Geo-IP Mapping</a:t>
            </a:r>
            <a:endParaRPr lang="en-US" sz="1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gray">
          <a:xfrm>
            <a:off x="3385458" y="1564399"/>
            <a:ext cx="141668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>
                <a:latin typeface="+mj-lt"/>
              </a:rPr>
              <a:t>3</a:t>
            </a:r>
            <a:r>
              <a:rPr lang="en-US" sz="1800" b="1" baseline="30000" dirty="0" smtClean="0">
                <a:latin typeface="+mj-lt"/>
              </a:rPr>
              <a:t>rd</a:t>
            </a:r>
            <a:r>
              <a:rPr lang="en-US" sz="1800" b="1" dirty="0" smtClean="0">
                <a:latin typeface="+mj-lt"/>
              </a:rPr>
              <a:t>-party threat intel</a:t>
            </a:r>
            <a:endParaRPr lang="en-US" sz="1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398200" y="4480941"/>
            <a:ext cx="90287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>
                <a:latin typeface="+mj-lt"/>
              </a:rPr>
              <a:t>Asset Info</a:t>
            </a:r>
            <a:endParaRPr lang="en-US" sz="18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7759765" y="2161821"/>
            <a:ext cx="1445977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>
                <a:latin typeface="+mj-lt"/>
              </a:rPr>
              <a:t>Critical Network Segments / Honeypots</a:t>
            </a:r>
            <a:endParaRPr lang="en-US" sz="1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49" y="4859870"/>
            <a:ext cx="1311241" cy="96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110466" y="5122408"/>
            <a:ext cx="972356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4862336" y="1992782"/>
            <a:ext cx="503466" cy="580844"/>
            <a:chOff x="6985794" y="1828800"/>
            <a:chExt cx="688914" cy="864307"/>
          </a:xfrm>
        </p:grpSpPr>
        <p:pic>
          <p:nvPicPr>
            <p:cNvPr id="19" name="Picture 24" descr="3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985794" y="1828800"/>
              <a:ext cx="688914" cy="864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20" name="Picture 25" descr="1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7548" y="2111318"/>
              <a:ext cx="381000" cy="38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21" name="Picture 22" descr="3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14469" y="1715988"/>
            <a:ext cx="503464" cy="84257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4740815" y="1629949"/>
            <a:ext cx="503466" cy="580840"/>
            <a:chOff x="6330573" y="1201096"/>
            <a:chExt cx="688913" cy="864302"/>
          </a:xfrm>
        </p:grpSpPr>
        <p:pic>
          <p:nvPicPr>
            <p:cNvPr id="23" name="Picture 20" descr="3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330573" y="1201096"/>
              <a:ext cx="688913" cy="864302"/>
            </a:xfrm>
            <a:prstGeom prst="rect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24" name="Picture 21" descr="1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5023" y="1565494"/>
              <a:ext cx="381000" cy="38099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cxnSp>
        <p:nvCxnSpPr>
          <p:cNvPr id="25" name="Straight Arrow Connector 24"/>
          <p:cNvCxnSpPr/>
          <p:nvPr/>
        </p:nvCxnSpPr>
        <p:spPr>
          <a:xfrm>
            <a:off x="1737162" y="3414429"/>
            <a:ext cx="1358713" cy="1042740"/>
          </a:xfrm>
          <a:prstGeom prst="straightConnector1">
            <a:avLst/>
          </a:prstGeom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ake-it-do.com/wp-content/uploads/2010/08/honey-po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65" y="2227450"/>
            <a:ext cx="817766" cy="101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219904" y="2527714"/>
            <a:ext cx="1" cy="1125607"/>
          </a:xfrm>
          <a:prstGeom prst="straightConnector1">
            <a:avLst/>
          </a:prstGeom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marshall.edu/coe/images/Director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8" y="2517974"/>
            <a:ext cx="1139890" cy="80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5875096" y="5139897"/>
            <a:ext cx="1168276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93735" y="3127552"/>
            <a:ext cx="968866" cy="1326909"/>
          </a:xfrm>
          <a:prstGeom prst="straightConnector1">
            <a:avLst/>
          </a:prstGeom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gray">
          <a:xfrm>
            <a:off x="1206655" y="2680687"/>
            <a:ext cx="1164476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smtClean="0">
                <a:latin typeface="+mj-lt"/>
              </a:rPr>
              <a:t>Employee Info</a:t>
            </a:r>
            <a:endParaRPr lang="en-US" sz="1800" b="1" dirty="0">
              <a:latin typeface="+mj-lt"/>
            </a:endParaRPr>
          </a:p>
        </p:txBody>
      </p:sp>
      <p:sp>
        <p:nvSpPr>
          <p:cNvPr id="39" name="Can 45"/>
          <p:cNvSpPr>
            <a:spLocks noChangeArrowheads="1"/>
          </p:cNvSpPr>
          <p:nvPr/>
        </p:nvSpPr>
        <p:spPr bwMode="gray">
          <a:xfrm>
            <a:off x="576378" y="4561590"/>
            <a:ext cx="303377" cy="1575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F7F7F"/>
              </a:gs>
              <a:gs pos="100000">
                <a:srgbClr val="BFBFBF"/>
              </a:gs>
            </a:gsLst>
            <a:lin ang="0" scaled="1"/>
          </a:gradFill>
          <a:ln w="190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312"/>
            <a:endParaRPr lang="en-US" sz="2400">
              <a:latin typeface="Myriad Pro" charset="0"/>
              <a:sym typeface="Myriad Pro" charset="0"/>
            </a:endParaRPr>
          </a:p>
        </p:txBody>
      </p:sp>
      <p:sp>
        <p:nvSpPr>
          <p:cNvPr id="40" name="Can 46"/>
          <p:cNvSpPr>
            <a:spLocks noChangeArrowheads="1"/>
          </p:cNvSpPr>
          <p:nvPr/>
        </p:nvSpPr>
        <p:spPr bwMode="gray">
          <a:xfrm>
            <a:off x="593311" y="4530836"/>
            <a:ext cx="303377" cy="1967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F7F7F"/>
              </a:gs>
              <a:gs pos="100000">
                <a:srgbClr val="BFBFBF"/>
              </a:gs>
            </a:gsLst>
            <a:lin ang="0" scaled="1"/>
          </a:gradFill>
          <a:ln w="190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312"/>
            <a:endParaRPr lang="en-US" sz="2400">
              <a:latin typeface="Myriad Pro" charset="0"/>
              <a:sym typeface="Myriad Pro" charset="0"/>
            </a:endParaRPr>
          </a:p>
        </p:txBody>
      </p:sp>
      <p:sp>
        <p:nvSpPr>
          <p:cNvPr id="41" name="Can 47"/>
          <p:cNvSpPr>
            <a:spLocks noChangeArrowheads="1"/>
          </p:cNvSpPr>
          <p:nvPr/>
        </p:nvSpPr>
        <p:spPr bwMode="gray">
          <a:xfrm>
            <a:off x="576378" y="4206104"/>
            <a:ext cx="303377" cy="15751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F7F7F"/>
              </a:gs>
              <a:gs pos="100000">
                <a:srgbClr val="BFBFBF"/>
              </a:gs>
            </a:gsLst>
            <a:lin ang="0" scaled="1"/>
          </a:gradFill>
          <a:ln w="190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312"/>
            <a:endParaRPr lang="en-US" sz="2400">
              <a:latin typeface="Myriad Pro" charset="0"/>
              <a:sym typeface="Myriad Pro" charset="0"/>
            </a:endParaRPr>
          </a:p>
        </p:txBody>
      </p:sp>
      <p:pic>
        <p:nvPicPr>
          <p:cNvPr id="44" name="Picture 114" descr="image79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750121" y="4490994"/>
            <a:ext cx="316011" cy="33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3" descr="image29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>
            <a:off x="908126" y="4198509"/>
            <a:ext cx="322363" cy="3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datacenter-black-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2" y="4724123"/>
            <a:ext cx="448205" cy="669675"/>
          </a:xfrm>
          <a:prstGeom prst="rect">
            <a:avLst/>
          </a:prstGeom>
        </p:spPr>
      </p:pic>
      <p:pic>
        <p:nvPicPr>
          <p:cNvPr id="49" name="Picture 48" descr="laptop-black-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6" y="4781128"/>
            <a:ext cx="597042" cy="5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Step </a:t>
            </a:r>
            <a:r>
              <a:rPr lang="en-US" b="1" u="sng" dirty="0"/>
              <a:t>2:</a:t>
            </a:r>
            <a:r>
              <a:rPr lang="en-US" b="1" dirty="0"/>
              <a:t> </a:t>
            </a:r>
            <a:r>
              <a:rPr lang="en-US" dirty="0"/>
              <a:t>Identify Threat </a:t>
            </a:r>
            <a:r>
              <a:rPr lang="en-US" dirty="0" smtClean="0"/>
              <a:t>Activity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3" y="1659467"/>
            <a:ext cx="1543698" cy="260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815918" y="1606322"/>
            <a:ext cx="7178181" cy="45254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What’s </a:t>
            </a:r>
            <a:r>
              <a:rPr lang="en-US" dirty="0"/>
              <a:t>the </a:t>
            </a:r>
            <a:r>
              <a:rPr lang="en-US" dirty="0" smtClean="0"/>
              <a:t>M.O. </a:t>
            </a:r>
            <a:r>
              <a:rPr lang="en-US" dirty="0"/>
              <a:t>of the attacker? (think like a criminal)</a:t>
            </a:r>
          </a:p>
          <a:p>
            <a:r>
              <a:rPr lang="en-US" dirty="0"/>
              <a:t>What/who are the most critical assets and employees?</a:t>
            </a:r>
          </a:p>
          <a:p>
            <a:r>
              <a:rPr lang="en-US" dirty="0"/>
              <a:t>What </a:t>
            </a:r>
            <a:r>
              <a:rPr lang="en-US" dirty="0" smtClean="0"/>
              <a:t>minute patterns/correlations in </a:t>
            </a:r>
            <a:r>
              <a:rPr lang="en-US" dirty="0"/>
              <a:t>‘normal’ IT activities would represent ‘abnormal’ activity?</a:t>
            </a:r>
          </a:p>
          <a:p>
            <a:r>
              <a:rPr lang="en-US" dirty="0"/>
              <a:t>What in my environment is different/new/changed?</a:t>
            </a:r>
          </a:p>
          <a:p>
            <a:r>
              <a:rPr lang="en-US" dirty="0"/>
              <a:t>What is rarely seen or standard deviations off the norm?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4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84" dirty="0" smtClean="0">
                <a:ea typeface="MS PGothic" charset="0"/>
                <a:cs typeface="Arial" panose="020B0604020202020204" pitchFamily="34" charset="0"/>
              </a:rPr>
              <a:t>Big </a:t>
            </a:r>
            <a:r>
              <a:rPr lang="en-US" sz="4000" spc="-84" dirty="0">
                <a:ea typeface="MS PGothic" charset="0"/>
                <a:cs typeface="Arial" panose="020B0604020202020204" pitchFamily="34" charset="0"/>
              </a:rPr>
              <a:t>Data </a:t>
            </a:r>
            <a:r>
              <a:rPr lang="en-US" sz="4000" spc="-84" dirty="0" smtClean="0">
                <a:ea typeface="MS PGothic" charset="0"/>
                <a:cs typeface="Arial" panose="020B0604020202020204" pitchFamily="34" charset="0"/>
              </a:rPr>
              <a:t>Solution</a:t>
            </a:r>
            <a:endParaRPr lang="en-US" altLang="en-US" sz="4000" dirty="0" smtClean="0">
              <a:cs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91873" y="1414941"/>
            <a:ext cx="3088663" cy="625555"/>
          </a:xfrm>
          <a:prstGeom prst="roundRect">
            <a:avLst/>
          </a:prstGeom>
          <a:solidFill>
            <a:srgbClr val="00A9E1">
              <a:alpha val="6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51389" tIns="25693" rIns="51389" bIns="25693" anchor="ctr" anchorCtr="1"/>
          <a:lstStyle/>
          <a:p>
            <a:pPr defTabSz="513860">
              <a:defRPr/>
            </a:pPr>
            <a:r>
              <a:rPr lang="en-US" dirty="0" smtClean="0">
                <a:latin typeface="Arial" panose="020B0604020202020204" pitchFamily="34" charset="0"/>
                <a:ea typeface="ヒラギノ角ゴ ProN W3" pitchFamily="-110" charset="-128"/>
                <a:sym typeface="Myriad Pro" pitchFamily="-110" charset="0"/>
              </a:rPr>
              <a:t>Big Data Architecture</a:t>
            </a:r>
            <a:endParaRPr lang="en-US" u="sng" dirty="0">
              <a:latin typeface="Arial" panose="020B0604020202020204" pitchFamily="34" charset="0"/>
              <a:ea typeface="ヒラギノ角ゴ ProN W3" pitchFamily="-110" charset="-128"/>
              <a:sym typeface="Myriad Pro" pitchFamily="-110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8784" y="5422231"/>
            <a:ext cx="2799370" cy="37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389" tIns="25693" rIns="51389" bIns="25693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Data Inclusion Model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254235" y="2465316"/>
            <a:ext cx="3193837" cy="2479217"/>
          </a:xfrm>
          <a:prstGeom prst="can">
            <a:avLst>
              <a:gd name="adj" fmla="val 1574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51389" tIns="25693" rIns="51389" bIns="25693"/>
          <a:lstStyle/>
          <a:p>
            <a:pPr>
              <a:defRPr/>
            </a:pPr>
            <a:endParaRPr lang="en-US"/>
          </a:p>
        </p:txBody>
      </p:sp>
      <p:pic>
        <p:nvPicPr>
          <p:cNvPr id="9" name="Picture 16" descr="do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4" y="2192533"/>
            <a:ext cx="3035797" cy="25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8"/>
          <p:cNvSpPr>
            <a:spLocks noChangeArrowheads="1"/>
          </p:cNvSpPr>
          <p:nvPr/>
        </p:nvSpPr>
        <p:spPr bwMode="auto">
          <a:xfrm rot="1013926">
            <a:off x="526554" y="3441498"/>
            <a:ext cx="2801862" cy="750093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389" tIns="25693" rIns="51389" bIns="25693"/>
          <a:lstStyle/>
          <a:p>
            <a:pPr defTabSz="513860"/>
            <a:endParaRPr lang="en-US" sz="1300">
              <a:solidFill>
                <a:srgbClr val="FFFFFF"/>
              </a:solidFill>
              <a:latin typeface="Myriad Pro" charset="0"/>
              <a:sym typeface="Myriad Pro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603343" y="2856905"/>
            <a:ext cx="365189" cy="1273969"/>
          </a:xfrm>
          <a:prstGeom prst="ellipse">
            <a:avLst/>
          </a:prstGeom>
          <a:noFill/>
          <a:ln w="730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389" tIns="25693" rIns="51389" bIns="25693"/>
          <a:lstStyle/>
          <a:p>
            <a:pPr defTabSz="513860"/>
            <a:endParaRPr lang="en-US" sz="1300">
              <a:solidFill>
                <a:srgbClr val="FFFFFF"/>
              </a:solidFill>
              <a:latin typeface="Myriad Pro" charset="0"/>
              <a:sym typeface="Myriad Pro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438962" y="1779424"/>
            <a:ext cx="5717138" cy="30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389" tIns="25693" rIns="51389" bIns="25693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285750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original data from any source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database schema to limit investigations/detection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Lookups against external data sources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&amp; reporting flexibility</a:t>
            </a:r>
          </a:p>
          <a:p>
            <a:pPr marL="76598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Advanced correlations  </a:t>
            </a:r>
          </a:p>
          <a:p>
            <a:pPr marL="76598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Math/statistics to baseline and find outliers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indexing and alerting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“Known” and “Unknown” threat detection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Scales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horizontally to 100 TB+ a day on commodity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H/W</a:t>
            </a: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product, UI,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datastore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233" indent="-285750" eaLnBrk="1" hangingPunct="1">
              <a:buClr>
                <a:srgbClr val="337AB9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4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</a:t>
            </a:r>
            <a:r>
              <a:rPr lang="en-US" dirty="0"/>
              <a:t>Data </a:t>
            </a:r>
            <a:r>
              <a:rPr lang="en-US" dirty="0" smtClean="0"/>
              <a:t>Solutions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61925" y="2974564"/>
            <a:ext cx="8755062" cy="150857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Flat file </a:t>
            </a:r>
            <a:r>
              <a:rPr lang="en-US" dirty="0" err="1" smtClean="0"/>
              <a:t>datastore</a:t>
            </a:r>
            <a:r>
              <a:rPr lang="en-US" dirty="0" smtClean="0"/>
              <a:t> (not database), </a:t>
            </a:r>
            <a:r>
              <a:rPr lang="en-US" dirty="0"/>
              <a:t>distributed search, commodity H/W</a:t>
            </a:r>
          </a:p>
          <a:p>
            <a:r>
              <a:rPr lang="en-US" dirty="0"/>
              <a:t>More than a </a:t>
            </a:r>
            <a:r>
              <a:rPr lang="en-US" dirty="0" smtClean="0"/>
              <a:t>SIEM; can use outside security/compliance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72392" y="6278957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logo_splunk_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5" y="1866923"/>
            <a:ext cx="2882472" cy="9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pentahoadmin.files.wordpress.com/2010/08/hadoopelephant_rgb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52" y="1879599"/>
            <a:ext cx="2845435" cy="7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161925" y="4316001"/>
            <a:ext cx="8915400" cy="1337731"/>
          </a:xfrm>
          <a:prstGeom prst="rightArrow">
            <a:avLst>
              <a:gd name="adj1" fmla="val 50806"/>
              <a:gd name="adj2" fmla="val 62537"/>
            </a:avLst>
          </a:prstGeom>
          <a:solidFill>
            <a:srgbClr val="396B99"/>
          </a:solidFill>
          <a:ln>
            <a:noFill/>
          </a:ln>
          <a:extLst/>
        </p:spPr>
        <p:txBody>
          <a:bodyPr wrap="none" lIns="51426" tIns="25713" rIns="51426" bIns="25713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Incident investigations/forensics,  custom reporting,  correlations,  APT detection,  fraud detection 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74" y="4483140"/>
            <a:ext cx="1323009" cy="927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17" tIns="25709" rIns="51417" bIns="2570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0018" y="-45353"/>
            <a:ext cx="843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MS PGothic" charset="0"/>
                <a:cs typeface="Arial" panose="020B0604020202020204" pitchFamily="34" charset="0"/>
              </a:rPr>
              <a:t>Sample Correlation of </a:t>
            </a:r>
            <a:r>
              <a:rPr lang="en-US" i="1" dirty="0">
                <a:solidFill>
                  <a:schemeClr val="tx1"/>
                </a:solidFill>
                <a:ea typeface="MS PGothic" charset="0"/>
                <a:cs typeface="Arial" panose="020B0604020202020204" pitchFamily="34" charset="0"/>
              </a:rPr>
              <a:t>Unknown</a:t>
            </a:r>
            <a:r>
              <a:rPr lang="en-US" dirty="0">
                <a:solidFill>
                  <a:schemeClr val="tx1"/>
                </a:solidFill>
                <a:ea typeface="MS PGothic" charset="0"/>
                <a:cs typeface="Arial" panose="020B0604020202020204" pitchFamily="34" charset="0"/>
              </a:rPr>
              <a:t> Threats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959" y="2827409"/>
            <a:ext cx="7279866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2013-08-09 16:21:38 10.11.36.29 98483 148 TCP_HIT 200 200 0 622 - - OBSERVED GET </a:t>
            </a:r>
            <a:r>
              <a:rPr lang="en-US" sz="1200" dirty="0" smtClean="0">
                <a:latin typeface="Arial" panose="020B0604020202020204" pitchFamily="34" charset="0"/>
              </a:rPr>
              <a:t>www.neverbeenseenbefore.com  HTTP/1.1 </a:t>
            </a:r>
            <a:r>
              <a:rPr lang="en-US" sz="1200" dirty="0">
                <a:latin typeface="Arial" panose="020B0604020202020204" pitchFamily="34" charset="0"/>
              </a:rPr>
              <a:t>0 </a:t>
            </a:r>
            <a:r>
              <a:rPr lang="en-US" sz="1200" dirty="0" smtClean="0">
                <a:latin typeface="Arial" panose="020B0604020202020204" pitchFamily="34" charset="0"/>
              </a:rPr>
              <a:t>"Mozilla/4.0 </a:t>
            </a:r>
            <a:r>
              <a:rPr lang="en-US" sz="1200" dirty="0">
                <a:latin typeface="Arial" panose="020B0604020202020204" pitchFamily="34" charset="0"/>
              </a:rPr>
              <a:t>(compatible; MSIE 6.0; Windows NT 5.1; SV1; .NET CLR 2.0.50727; </a:t>
            </a:r>
            <a:r>
              <a:rPr lang="en-US" sz="1200" dirty="0" smtClean="0">
                <a:latin typeface="Arial" panose="020B0604020202020204" pitchFamily="34" charset="0"/>
              </a:rPr>
              <a:t>InfoPath.1</a:t>
            </a:r>
            <a:r>
              <a:rPr lang="en-US" sz="1200" dirty="0">
                <a:latin typeface="Arial" panose="020B0604020202020204" pitchFamily="34" charset="0"/>
              </a:rPr>
              <a:t>; MS-RTC LM 8</a:t>
            </a:r>
            <a:r>
              <a:rPr lang="en-US" sz="1200" dirty="0" smtClean="0">
                <a:latin typeface="Arial" panose="020B0604020202020204" pitchFamily="34" charset="0"/>
              </a:rPr>
              <a:t>;.</a:t>
            </a:r>
            <a:r>
              <a:rPr lang="en-US" sz="1200" dirty="0">
                <a:latin typeface="Arial" panose="020B0604020202020204" pitchFamily="34" charset="0"/>
              </a:rPr>
              <a:t>NET CLR 3.0.4506.2152; </a:t>
            </a:r>
            <a:r>
              <a:rPr lang="en-US" sz="1200" dirty="0" smtClean="0">
                <a:latin typeface="Arial" panose="020B0604020202020204" pitchFamily="34" charset="0"/>
              </a:rPr>
              <a:t>) User </a:t>
            </a:r>
            <a:r>
              <a:rPr lang="en-US" sz="1200" dirty="0">
                <a:latin typeface="Arial" panose="020B0604020202020204" pitchFamily="34" charset="0"/>
              </a:rPr>
              <a:t>John Doe</a:t>
            </a:r>
            <a:r>
              <a:rPr lang="en-US" sz="1200" dirty="0" smtClean="0">
                <a:latin typeface="Arial" panose="020B0604020202020204" pitchFamily="34" charset="0"/>
              </a:rPr>
              <a:t>," </a:t>
            </a:r>
            <a:endParaRPr lang="en-US" sz="1200" dirty="0">
              <a:latin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796" y="4253495"/>
            <a:ext cx="7115959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08/09/2013 16:23:51.0128event_status="(0)The operation completed successfully. "pid=1300 process_image</a:t>
            </a:r>
            <a:r>
              <a:rPr lang="en-US" sz="1200" dirty="0" smtClean="0">
                <a:latin typeface="Arial" panose="020B0604020202020204" pitchFamily="34" charset="0"/>
              </a:rPr>
              <a:t>="\John Doe\Device\HarddiskVolume1\Windows\System32\neverseenbefore.exe“ registry_type ="</a:t>
            </a:r>
            <a:r>
              <a:rPr lang="en-US" sz="1200" dirty="0">
                <a:latin typeface="Arial" panose="020B0604020202020204" pitchFamily="34" charset="0"/>
              </a:rPr>
              <a:t>CreateKey"key_path="\REGISTRY\MACHINE\SOFTWARE\Microsoft\Windows </a:t>
            </a:r>
            <a:r>
              <a:rPr lang="en-US" sz="1200" dirty="0" smtClean="0">
                <a:latin typeface="Arial" panose="020B0604020202020204" pitchFamily="34" charset="0"/>
              </a:rPr>
              <a:t>NT\CurrentVersion\ Printers Print\Providers\ John Doe-PC\Printers\{}\ NeverSeenbefore" data_type""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3112" y="1424398"/>
            <a:ext cx="7115959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</a:rPr>
              <a:t>2013-08-09T12:40:25.475Z</a:t>
            </a:r>
            <a:r>
              <a:rPr lang="en-US" sz="1200" dirty="0">
                <a:latin typeface="Arial" panose="020B0604020202020204" pitchFamily="34" charset="0"/>
              </a:rPr>
              <a:t>,,exch-hub-den-01,,exch-mbx-cup-00,,,STOREDRIVER,DELIVER,79426</a:t>
            </a:r>
            <a:r>
              <a:rPr lang="en-US" sz="1200" dirty="0" smtClean="0">
                <a:latin typeface="Arial" panose="020B0604020202020204" pitchFamily="34" charset="0"/>
              </a:rPr>
              <a:t>,&lt;20130809050115.18154.11234@acme.com</a:t>
            </a:r>
            <a:r>
              <a:rPr lang="en-US" sz="1050" dirty="0" smtClean="0">
                <a:latin typeface="Arial" panose="020B0604020202020204" pitchFamily="34" charset="0"/>
              </a:rPr>
              <a:t>&gt;,johndoe@acme.com</a:t>
            </a:r>
            <a:r>
              <a:rPr lang="en-US" sz="1200" dirty="0" smtClean="0">
                <a:latin typeface="Arial" panose="020B0604020202020204" pitchFamily="34" charset="0"/>
              </a:rPr>
              <a:t>,,</a:t>
            </a:r>
            <a:r>
              <a:rPr lang="en-US" sz="1200" dirty="0">
                <a:latin typeface="Arial" panose="020B0604020202020204" pitchFamily="34" charset="0"/>
              </a:rPr>
              <a:t>685191,1</a:t>
            </a:r>
            <a:r>
              <a:rPr lang="en-US" sz="1200" dirty="0" smtClean="0">
                <a:latin typeface="Arial" panose="020B0604020202020204" pitchFamily="34" charset="0"/>
              </a:rPr>
              <a:t>,,,John Doe </a:t>
            </a:r>
            <a:r>
              <a:rPr lang="en-US" sz="1200" dirty="0">
                <a:latin typeface="Arial" panose="020B0604020202020204" pitchFamily="34" charset="0"/>
              </a:rPr>
              <a:t>hacker@neverseenbefore.com </a:t>
            </a:r>
            <a:r>
              <a:rPr lang="en-US" sz="1200" dirty="0" smtClean="0">
                <a:latin typeface="Arial" panose="020B0604020202020204" pitchFamily="34" charset="0"/>
              </a:rPr>
              <a:t>, Please </a:t>
            </a:r>
            <a:r>
              <a:rPr lang="en-US" sz="1200" dirty="0">
                <a:latin typeface="Arial" panose="020B0604020202020204" pitchFamily="34" charset="0"/>
              </a:rPr>
              <a:t>open this attachment with payroll </a:t>
            </a:r>
            <a:r>
              <a:rPr lang="en-US" sz="1200" dirty="0" smtClean="0">
                <a:latin typeface="Arial" panose="020B0604020202020204" pitchFamily="34" charset="0"/>
              </a:rPr>
              <a:t>information,, </a:t>
            </a:r>
            <a:r>
              <a:rPr lang="en-US" sz="1200" dirty="0">
                <a:latin typeface="Arial" panose="020B0604020202020204" pitchFamily="34" charset="0"/>
              </a:rPr>
              <a:t>,2013-08-09T22:40:24.975Z</a:t>
            </a:r>
            <a:endParaRPr 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9" name="Trapezoid 8"/>
          <p:cNvSpPr/>
          <p:nvPr/>
        </p:nvSpPr>
        <p:spPr bwMode="gray">
          <a:xfrm rot="16200000">
            <a:off x="899323" y="4324217"/>
            <a:ext cx="1341120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rapezoid 9"/>
          <p:cNvSpPr/>
          <p:nvPr/>
        </p:nvSpPr>
        <p:spPr bwMode="gray">
          <a:xfrm rot="16200000">
            <a:off x="948090" y="2987585"/>
            <a:ext cx="1243584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rapezoid 10"/>
          <p:cNvSpPr/>
          <p:nvPr/>
        </p:nvSpPr>
        <p:spPr bwMode="gray">
          <a:xfrm rot="16200000">
            <a:off x="1354186" y="5396899"/>
            <a:ext cx="431395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gray">
          <a:xfrm>
            <a:off x="242505" y="4856382"/>
            <a:ext cx="962937" cy="3874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Endpoint Logs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230783" y="3673131"/>
            <a:ext cx="1087985" cy="2212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Web Proxy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gray">
          <a:xfrm>
            <a:off x="-4756" y="2363375"/>
            <a:ext cx="1575994" cy="2212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Email Server</a:t>
            </a:r>
          </a:p>
        </p:txBody>
      </p:sp>
      <p:sp>
        <p:nvSpPr>
          <p:cNvPr id="17" name="Trapezoid 16"/>
          <p:cNvSpPr/>
          <p:nvPr/>
        </p:nvSpPr>
        <p:spPr bwMode="gray">
          <a:xfrm rot="16200000">
            <a:off x="948091" y="1689304"/>
            <a:ext cx="1243584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04485" y="5622391"/>
            <a:ext cx="7115959" cy="23659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</a:rPr>
              <a:t>All three occurring within a 24-hour period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2899810" y="872226"/>
            <a:ext cx="4245732" cy="328927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/>
            <a:r>
              <a:rPr lang="en-US" sz="1800" b="1" u="sng" dirty="0" smtClean="0">
                <a:latin typeface="Arial" panose="020B0604020202020204" pitchFamily="34" charset="0"/>
              </a:rPr>
              <a:t>Example Correlation - </a:t>
            </a:r>
            <a:r>
              <a:rPr lang="en-US" sz="1800" b="1" u="sng" dirty="0" err="1" smtClean="0">
                <a:latin typeface="Arial" panose="020B0604020202020204" pitchFamily="34" charset="0"/>
              </a:rPr>
              <a:t>Spearphishing</a:t>
            </a:r>
            <a:endParaRPr lang="en-US" sz="1800" b="1" u="sng" dirty="0" smtClean="0">
              <a:latin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36980" y="2644324"/>
            <a:ext cx="7195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36980" y="4012649"/>
            <a:ext cx="7195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16923" y="5408351"/>
            <a:ext cx="7195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calibre-ebook.com/site_media/img/windows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" y="4398639"/>
            <a:ext cx="523369" cy="4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isociallocal.com/wp-content/uploads/2012/05/global-communications-ic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0" y="3036169"/>
            <a:ext cx="818368" cy="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8" y="1828800"/>
            <a:ext cx="726528" cy="49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46414" y="1251286"/>
            <a:ext cx="6710648" cy="4002119"/>
            <a:chOff x="1946414" y="938464"/>
            <a:chExt cx="6710648" cy="3001589"/>
          </a:xfrm>
        </p:grpSpPr>
        <p:sp>
          <p:nvSpPr>
            <p:cNvPr id="27" name="Rounded Rectangle 26"/>
            <p:cNvSpPr/>
            <p:nvPr/>
          </p:nvSpPr>
          <p:spPr>
            <a:xfrm>
              <a:off x="7609267" y="1219910"/>
              <a:ext cx="766383" cy="219155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482850" y="1366382"/>
              <a:ext cx="1600201" cy="207756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57806" y="3319147"/>
              <a:ext cx="1575011" cy="237356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559743" y="938464"/>
              <a:ext cx="1097319" cy="231809"/>
              <a:chOff x="5266856" y="1424970"/>
              <a:chExt cx="1097319" cy="231809"/>
            </a:xfrm>
          </p:grpSpPr>
          <p:sp>
            <p:nvSpPr>
              <p:cNvPr id="49" name="Rounded Rectangle 48"/>
              <p:cNvSpPr/>
              <p:nvPr/>
            </p:nvSpPr>
            <p:spPr bwMode="gray">
              <a:xfrm>
                <a:off x="5321290" y="1428179"/>
                <a:ext cx="973694" cy="228600"/>
              </a:xfrm>
              <a:prstGeom prst="roundRect">
                <a:avLst>
                  <a:gd name="adj" fmla="val 23367"/>
                </a:avLst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 bwMode="gray">
              <a:xfrm>
                <a:off x="5266856" y="1424970"/>
                <a:ext cx="1097319" cy="1384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</a:rPr>
                  <a:t>User Name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295033" y="2741633"/>
              <a:ext cx="1097319" cy="231809"/>
              <a:chOff x="4845950" y="1487866"/>
              <a:chExt cx="1097319" cy="231809"/>
            </a:xfrm>
          </p:grpSpPr>
          <p:sp>
            <p:nvSpPr>
              <p:cNvPr id="47" name="Rounded Rectangle 46"/>
              <p:cNvSpPr/>
              <p:nvPr/>
            </p:nvSpPr>
            <p:spPr bwMode="gray">
              <a:xfrm>
                <a:off x="4900384" y="1491075"/>
                <a:ext cx="973694" cy="228600"/>
              </a:xfrm>
              <a:prstGeom prst="roundRect">
                <a:avLst>
                  <a:gd name="adj" fmla="val 23367"/>
                </a:avLst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 bwMode="gray">
              <a:xfrm>
                <a:off x="4845950" y="1487866"/>
                <a:ext cx="1097319" cy="1384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</a:rPr>
                  <a:t>User Name</a:t>
                </a: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7830614" y="2407901"/>
              <a:ext cx="779990" cy="189247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816146" y="1696465"/>
              <a:ext cx="2198664" cy="228600"/>
              <a:chOff x="4349703" y="2155295"/>
              <a:chExt cx="1097319" cy="228600"/>
            </a:xfrm>
          </p:grpSpPr>
          <p:sp>
            <p:nvSpPr>
              <p:cNvPr id="45" name="Rounded Rectangle 44"/>
              <p:cNvSpPr/>
              <p:nvPr/>
            </p:nvSpPr>
            <p:spPr bwMode="gray">
              <a:xfrm>
                <a:off x="4407290" y="2155295"/>
                <a:ext cx="973694" cy="228600"/>
              </a:xfrm>
              <a:prstGeom prst="roundRect">
                <a:avLst>
                  <a:gd name="adj" fmla="val 23367"/>
                </a:avLst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 bwMode="gray">
              <a:xfrm>
                <a:off x="4349703" y="2155295"/>
                <a:ext cx="1097319" cy="138500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</a:rPr>
                  <a:t>Rarely seen email domain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67615" y="2055403"/>
              <a:ext cx="1687538" cy="228665"/>
              <a:chOff x="4685210" y="2627256"/>
              <a:chExt cx="1687538" cy="228665"/>
            </a:xfrm>
          </p:grpSpPr>
          <p:sp>
            <p:nvSpPr>
              <p:cNvPr id="43" name="Rounded Rectangle 42"/>
              <p:cNvSpPr/>
              <p:nvPr/>
            </p:nvSpPr>
            <p:spPr bwMode="gray">
              <a:xfrm>
                <a:off x="4685210" y="2627321"/>
                <a:ext cx="1687538" cy="228600"/>
              </a:xfrm>
              <a:prstGeom prst="roundRect">
                <a:avLst>
                  <a:gd name="adj" fmla="val 23367"/>
                </a:avLst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 bwMode="gray">
              <a:xfrm>
                <a:off x="4710611" y="2627256"/>
                <a:ext cx="1633331" cy="1384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</a:rPr>
                  <a:t>Rarely visited web site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99962" y="3056497"/>
              <a:ext cx="1097319" cy="231809"/>
              <a:chOff x="4918520" y="1393525"/>
              <a:chExt cx="1097319" cy="231809"/>
            </a:xfrm>
          </p:grpSpPr>
          <p:sp>
            <p:nvSpPr>
              <p:cNvPr id="41" name="Rounded Rectangle 40"/>
              <p:cNvSpPr/>
              <p:nvPr/>
            </p:nvSpPr>
            <p:spPr bwMode="gray">
              <a:xfrm>
                <a:off x="4972954" y="1396734"/>
                <a:ext cx="973694" cy="228600"/>
              </a:xfrm>
              <a:prstGeom prst="roundRect">
                <a:avLst>
                  <a:gd name="adj" fmla="val 23367"/>
                </a:avLst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 bwMode="gray">
              <a:xfrm>
                <a:off x="4918520" y="1393525"/>
                <a:ext cx="1097319" cy="1384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</a:rPr>
                  <a:t>User Name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3178295" y="3341490"/>
              <a:ext cx="711870" cy="195121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946414" y="2276963"/>
              <a:ext cx="2233700" cy="181731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906534" y="3705568"/>
              <a:ext cx="1712850" cy="234485"/>
              <a:chOff x="5142401" y="4046480"/>
              <a:chExt cx="1712850" cy="234485"/>
            </a:xfrm>
          </p:grpSpPr>
          <p:sp>
            <p:nvSpPr>
              <p:cNvPr id="39" name="Rounded Rectangle 38"/>
              <p:cNvSpPr/>
              <p:nvPr/>
            </p:nvSpPr>
            <p:spPr bwMode="gray">
              <a:xfrm>
                <a:off x="5167713" y="4052365"/>
                <a:ext cx="1687538" cy="228600"/>
              </a:xfrm>
              <a:prstGeom prst="roundRect">
                <a:avLst>
                  <a:gd name="adj" fmla="val 23367"/>
                </a:avLst>
              </a:pr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 bwMode="gray">
              <a:xfrm>
                <a:off x="5142401" y="4046480"/>
                <a:ext cx="1633331" cy="1384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</a:rPr>
                  <a:t>Rarely seen service</a:t>
                </a: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3" y="5547203"/>
            <a:ext cx="545893" cy="5314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46569" y="1561112"/>
            <a:ext cx="4237187" cy="2464091"/>
            <a:chOff x="4046568" y="1170834"/>
            <a:chExt cx="4237187" cy="1848068"/>
          </a:xfrm>
        </p:grpSpPr>
        <p:sp>
          <p:nvSpPr>
            <p:cNvPr id="53" name="Rounded Rectangle 52"/>
            <p:cNvSpPr/>
            <p:nvPr/>
          </p:nvSpPr>
          <p:spPr bwMode="gray">
            <a:xfrm rot="5400000">
              <a:off x="7475496" y="1933374"/>
              <a:ext cx="1570800" cy="45719"/>
            </a:xfrm>
            <a:prstGeom prst="roundRect">
              <a:avLst/>
            </a:prstGeom>
            <a:solidFill>
              <a:srgbClr val="00B05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 bwMode="gray">
            <a:xfrm rot="21342557" flipV="1">
              <a:off x="4046568" y="2973183"/>
              <a:ext cx="3285720" cy="45719"/>
            </a:xfrm>
            <a:prstGeom prst="roundRect">
              <a:avLst/>
            </a:prstGeom>
            <a:solidFill>
              <a:srgbClr val="00B05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34400" y="1871134"/>
            <a:ext cx="103856" cy="298149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28050" y="1811867"/>
            <a:ext cx="103856" cy="298149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9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Fingerprints </a:t>
            </a:r>
            <a:r>
              <a:rPr lang="en-US" dirty="0"/>
              <a:t>of an Advanced </a:t>
            </a:r>
            <a:r>
              <a:rPr lang="en-US" dirty="0" smtClean="0"/>
              <a:t>Threat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63852"/>
              </p:ext>
            </p:extLst>
          </p:nvPr>
        </p:nvGraphicFramePr>
        <p:xfrm>
          <a:off x="254001" y="1100667"/>
          <a:ext cx="8635999" cy="5055903"/>
        </p:xfrm>
        <a:graphic>
          <a:graphicData uri="http://schemas.openxmlformats.org/drawingml/2006/table">
            <a:tbl>
              <a:tblPr/>
              <a:tblGrid>
                <a:gridCol w="3991308"/>
                <a:gridCol w="2627729"/>
                <a:gridCol w="1043991"/>
                <a:gridCol w="972971"/>
              </a:tblGrid>
              <a:tr h="577195"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ヒラギノ角ゴ ProN W3" charset="-128"/>
                        </a:rPr>
                        <a:t>What to Look For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ヒラギノ角ゴ ProN W3" charset="-128"/>
                      </a:endParaRPr>
                    </a:p>
                  </a:txBody>
                  <a:tcPr marL="51430" marR="51430" marT="34291" marB="34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ヒラギノ角ゴ ProN W3" charset="-128"/>
                        </a:rPr>
                        <a:t>Why</a:t>
                      </a:r>
                    </a:p>
                  </a:txBody>
                  <a:tcPr marL="51430" marR="51430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ヒラギノ角ゴ ProN W3" charset="-128"/>
                        </a:rPr>
                        <a:t>Data Source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ヒラギノ角ゴ ProN W3" charset="-128"/>
                      </a:endParaRPr>
                    </a:p>
                  </a:txBody>
                  <a:tcPr marL="51430" marR="51430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ヒラギノ角ゴ ProN W3" charset="-128"/>
                          <a:cs typeface="+mn-cs"/>
                        </a:rPr>
                        <a:t>Attack Phase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ヒラギノ角ゴ ProN W3" charset="-128"/>
                      </a:endParaRPr>
                    </a:p>
                  </a:txBody>
                  <a:tcPr marL="51430" marR="51430" marT="34291" marB="342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F86"/>
                    </a:solidFill>
                  </a:tcPr>
                </a:tc>
              </a:tr>
              <a:tr h="467253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 seen registry, service, DLL.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they fail hash checks.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Malware or remote access toolkit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door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85030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creation or privilege escalation without corresponding IT service desk ticket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admin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AD/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 Desk logs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 movement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76142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non-IT machine logging directly into multiple servers. Or chained logins.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accessing multiple machines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/asset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 movement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76142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single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employee: Badges in at one location, then logs in countries away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Stealing credentials</a:t>
                      </a:r>
                    </a:p>
                    <a:p>
                      <a:pPr algn="l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Badge/ VPN/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gathering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85030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makes 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tandard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deviations more data requests from file server with confidential data than normal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Gathering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confidential data for theft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gathering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76142"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deviations larger traffic flows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DNS) from a host to a given IP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Exfiltration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info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NetFlow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Exfiltration</a:t>
                      </a:r>
                    </a:p>
                  </a:txBody>
                  <a:tcPr marL="51430" marR="51430" marT="34291" marB="342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Step </a:t>
            </a:r>
            <a:r>
              <a:rPr lang="en-US" b="1" u="sng" dirty="0"/>
              <a:t>3:</a:t>
            </a:r>
            <a:r>
              <a:rPr lang="en-US" b="1" dirty="0"/>
              <a:t> </a:t>
            </a:r>
            <a:r>
              <a:rPr lang="en-US" dirty="0"/>
              <a:t>Remediate and </a:t>
            </a:r>
            <a:r>
              <a:rPr lang="en-US" dirty="0" smtClean="0"/>
              <a:t>Automate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14339" y="1365252"/>
            <a:ext cx="8308975" cy="45254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Where else in my environment do I see the “Indicators of Compromise” (IOC)?</a:t>
            </a:r>
          </a:p>
          <a:p>
            <a:r>
              <a:rPr lang="en-US" dirty="0"/>
              <a:t>Remediate infected machines</a:t>
            </a:r>
          </a:p>
          <a:p>
            <a:r>
              <a:rPr lang="en-US" dirty="0"/>
              <a:t>Fix weaknesses, including employee education</a:t>
            </a:r>
          </a:p>
          <a:p>
            <a:r>
              <a:rPr lang="en-US" dirty="0"/>
              <a:t>Turn IOC into a real-time search for future </a:t>
            </a:r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Realities…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14339" y="1568457"/>
            <a:ext cx="8308975" cy="374377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Big </a:t>
            </a:r>
            <a:r>
              <a:rPr lang="en-US" dirty="0"/>
              <a:t>Data is only as good as the data </a:t>
            </a:r>
            <a:r>
              <a:rPr lang="en-US" dirty="0" smtClean="0"/>
              <a:t>in it and </a:t>
            </a:r>
            <a:r>
              <a:rPr lang="en-US" dirty="0"/>
              <a:t>people behind the UI</a:t>
            </a:r>
          </a:p>
          <a:p>
            <a:r>
              <a:rPr lang="en-US" dirty="0" smtClean="0"/>
              <a:t>Put </a:t>
            </a:r>
            <a:r>
              <a:rPr lang="en-US" dirty="0"/>
              <a:t>math and statistics to work for you</a:t>
            </a:r>
          </a:p>
          <a:p>
            <a:r>
              <a:rPr lang="en-US" dirty="0"/>
              <a:t>Encourage IT Security creativity and thinking outside the box</a:t>
            </a:r>
          </a:p>
          <a:p>
            <a:r>
              <a:rPr lang="en-US" dirty="0"/>
              <a:t>Fine tuning needed; always will be false </a:t>
            </a:r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he40by40.com/wp-content/uploads/2012/08/no-easy-butt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34" y="4114799"/>
            <a:ext cx="1501775" cy="14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3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54014" y="1403122"/>
            <a:ext cx="7178181" cy="4525433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Data in 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Remediate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Presentation Template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408939" y="2543386"/>
            <a:ext cx="914400" cy="961813"/>
          </a:xfrm>
          <a:prstGeom prst="mathEqual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4630419" y="2584700"/>
            <a:ext cx="914400" cy="961813"/>
          </a:xfrm>
          <a:prstGeom prst="mathPlus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1789976" y="2509520"/>
            <a:ext cx="1852385" cy="1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975" fontAlgn="base">
              <a:spcAft>
                <a:spcPct val="0"/>
              </a:spcAft>
              <a:buFont typeface="Arial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Scare them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6328956" y="2540672"/>
            <a:ext cx="1852385" cy="1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6" tIns="25713" rIns="51426" bIns="25713" numCol="1" anchor="t" anchorCtr="0" compatLnSpc="1">
            <a:prstTxWarp prst="textNoShape">
              <a:avLst/>
            </a:prstTxWarp>
          </a:bodyPr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975" fontAlgn="base">
              <a:spcAft>
                <a:spcPct val="0"/>
              </a:spcAft>
              <a:buFontTx/>
              <a:buNone/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Unscare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2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About Splunk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356282" y="1200760"/>
            <a:ext cx="8580398" cy="25632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Big Data platform for ingesting machine data; </a:t>
            </a:r>
            <a:r>
              <a:rPr lang="en-US" dirty="0" smtClean="0"/>
              <a:t>desktop to 100</a:t>
            </a:r>
            <a:r>
              <a:rPr lang="en-US" dirty="0"/>
              <a:t>+ TB/day</a:t>
            </a:r>
          </a:p>
          <a:p>
            <a:r>
              <a:rPr lang="en-US" dirty="0"/>
              <a:t>Many use cases within </a:t>
            </a:r>
            <a:r>
              <a:rPr lang="en-US" dirty="0" smtClean="0"/>
              <a:t>security; also outside security</a:t>
            </a:r>
            <a:endParaRPr lang="en-US" dirty="0"/>
          </a:p>
          <a:p>
            <a:r>
              <a:rPr lang="en-US" dirty="0" smtClean="0"/>
              <a:t>Over 8000 </a:t>
            </a:r>
            <a:r>
              <a:rPr lang="en-US" dirty="0"/>
              <a:t>customers total; </a:t>
            </a:r>
            <a:r>
              <a:rPr lang="en-US" dirty="0" smtClean="0"/>
              <a:t>Thousands of </a:t>
            </a:r>
            <a:r>
              <a:rPr lang="en-US" dirty="0"/>
              <a:t>security </a:t>
            </a:r>
            <a:r>
              <a:rPr lang="en-US" dirty="0" smtClean="0"/>
              <a:t>customers</a:t>
            </a:r>
            <a:endParaRPr lang="en-US" dirty="0"/>
          </a:p>
          <a:p>
            <a:r>
              <a:rPr lang="en-US" dirty="0"/>
              <a:t>Free download and tutorial at </a:t>
            </a:r>
            <a:r>
              <a:rPr lang="en-US" dirty="0" smtClean="0">
                <a:hlinkClick r:id="rId2"/>
              </a:rPr>
              <a:t>www.splunk.com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http://www.nachi.org/images10-2/US-Department-of-Energy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26" y="3166531"/>
            <a:ext cx="971038" cy="9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20" y="4968516"/>
            <a:ext cx="1841500" cy="5400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77" y="3793205"/>
            <a:ext cx="1094268" cy="6989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25" y="4787538"/>
            <a:ext cx="1447800" cy="4920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08" y="4854714"/>
            <a:ext cx="1668795" cy="33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swe.slc.engr.wisc.edu/regionals/logos/sponsorpage/bechte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76" y="3716860"/>
            <a:ext cx="833780" cy="66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upload.wikimedia.org/wikipedia/commons/2/25/Nasa-logo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83" y="4813890"/>
            <a:ext cx="1156694" cy="9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29" y="3798556"/>
            <a:ext cx="2254394" cy="5245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4" y="3229808"/>
            <a:ext cx="3348038" cy="2070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images1.wikia.nocookie.net/__cb20070824222855/uncyclopedia/images/9/93/Fbi_logo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7" y="4239441"/>
            <a:ext cx="1357362" cy="13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5" y="4222086"/>
            <a:ext cx="1821478" cy="2700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areaagla.memberlodge.org/Resources/Pictures/UB_logo_color_r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02" y="3399805"/>
            <a:ext cx="1588484" cy="4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www.themommyinsider.com/wp-content/uploads/2011/12/Sears_logo_2011-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5498136"/>
            <a:ext cx="1300650" cy="40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9" y="5533649"/>
            <a:ext cx="1350037" cy="2886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57" y="4615968"/>
            <a:ext cx="580373" cy="3434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2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29188" y="1852084"/>
            <a:ext cx="3708400" cy="36322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7882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29188" y="1852084"/>
            <a:ext cx="3924526" cy="36322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Thank You!</a:t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mattg@splunk.com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Presentation Template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0" y="2891437"/>
            <a:ext cx="914400" cy="1003230"/>
          </a:xfrm>
          <a:prstGeom prst="mathEqual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922553" y="1335088"/>
            <a:ext cx="1852385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6" tIns="25713" rIns="51426" bIns="25713" numCol="1" anchor="t" anchorCtr="0" compatLnSpc="1">
            <a:prstTxWarp prst="textNoShape">
              <a:avLst/>
            </a:prstTxWarp>
          </a:bodyPr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975" fontAlgn="base">
              <a:spcAft>
                <a:spcPct val="0"/>
              </a:spcAft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746520" y="1093187"/>
            <a:ext cx="1852385" cy="11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6" tIns="25713" rIns="51426" bIns="25713" numCol="1" anchor="t" anchorCtr="0" compatLnSpc="1">
            <a:prstTxWarp prst="textNoShape">
              <a:avLst/>
            </a:prstTxWarp>
          </a:bodyPr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975" fontAlgn="base">
              <a:spcAft>
                <a:spcPct val="0"/>
              </a:spcAft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Threats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4040420" y="2969133"/>
            <a:ext cx="914400" cy="1003230"/>
          </a:xfrm>
          <a:prstGeom prst="mathPlus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 bwMode="auto">
          <a:xfrm>
            <a:off x="5353248" y="2696503"/>
            <a:ext cx="3193837" cy="2332698"/>
          </a:xfrm>
          <a:prstGeom prst="can">
            <a:avLst>
              <a:gd name="adj" fmla="val 1574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51389" tIns="25693" rIns="51389" bIns="25693"/>
          <a:lstStyle/>
          <a:p>
            <a:pPr>
              <a:defRPr/>
            </a:pPr>
            <a:endParaRPr lang="en-US"/>
          </a:p>
        </p:txBody>
      </p:sp>
      <p:pic>
        <p:nvPicPr>
          <p:cNvPr id="10" name="Picture 16" descr="do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7" y="2423721"/>
            <a:ext cx="3035797" cy="248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76" y="2423720"/>
            <a:ext cx="2236472" cy="248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8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Comes the Scary Part…..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05" y="1540932"/>
            <a:ext cx="3575504" cy="36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48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Threats Are Hard to </a:t>
            </a:r>
            <a:r>
              <a:rPr lang="en-US" dirty="0" smtClean="0"/>
              <a:t>Detect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7531" y="1472652"/>
            <a:ext cx="1468752" cy="1468108"/>
          </a:xfrm>
          <a:prstGeom prst="roundRect">
            <a:avLst>
              <a:gd name="adj" fmla="val 7409"/>
            </a:avLst>
          </a:prstGeom>
          <a:solidFill>
            <a:schemeClr val="bg1"/>
          </a:solidFill>
          <a:ln w="825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05" tIns="45651" rIns="91305" bIns="4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7531" y="3804269"/>
            <a:ext cx="1468752" cy="1468108"/>
          </a:xfrm>
          <a:prstGeom prst="roundRect">
            <a:avLst>
              <a:gd name="adj" fmla="val 7409"/>
            </a:avLst>
          </a:prstGeom>
          <a:solidFill>
            <a:schemeClr val="bg1"/>
          </a:solidFill>
          <a:ln w="825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79400" dist="38100" dir="270000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05" tIns="45651" rIns="91305" bIns="456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7"/>
          <p:cNvSpPr txBox="1">
            <a:spLocks/>
          </p:cNvSpPr>
          <p:nvPr/>
        </p:nvSpPr>
        <p:spPr bwMode="gray">
          <a:xfrm>
            <a:off x="1919000" y="1529830"/>
            <a:ext cx="2704861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  <a:t>100% </a:t>
            </a:r>
            <a:r>
              <a:rPr lang="en-US" sz="4400" kern="0" dirty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  <a:t/>
            </a:r>
            <a:br>
              <a:rPr lang="en-US" sz="4400" kern="0" dirty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Valid credentials </a:t>
            </a:r>
            <a:b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were used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 bwMode="gray">
          <a:xfrm>
            <a:off x="1919001" y="3736036"/>
            <a:ext cx="2704861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  <a:t>40 </a:t>
            </a:r>
            <a:endParaRPr lang="en-US" sz="3600" b="1" kern="0" dirty="0">
              <a:solidFill>
                <a:srgbClr val="005F86"/>
              </a:solidFill>
              <a:latin typeface="Arial" panose="020B0604020202020204" pitchFamily="34" charset="0"/>
              <a:ea typeface="+mj-ea"/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Average # of systems accessed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7"/>
          <p:cNvSpPr txBox="1">
            <a:spLocks/>
          </p:cNvSpPr>
          <p:nvPr/>
        </p:nvSpPr>
        <p:spPr bwMode="gray">
          <a:xfrm>
            <a:off x="6472388" y="1529830"/>
            <a:ext cx="2704861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  <a:t>243</a:t>
            </a:r>
            <a:r>
              <a:rPr lang="en-US" sz="4000" kern="0" dirty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  <a:t/>
            </a:r>
            <a:br>
              <a:rPr lang="en-US" sz="4000" kern="0" dirty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Median # of days </a:t>
            </a:r>
            <a:b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before detection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US" sz="1800" b="1" kern="0" dirty="0">
              <a:solidFill>
                <a:srgbClr val="005F8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7"/>
          <p:cNvSpPr txBox="1">
            <a:spLocks/>
          </p:cNvSpPr>
          <p:nvPr/>
        </p:nvSpPr>
        <p:spPr bwMode="gray">
          <a:xfrm>
            <a:off x="6472389" y="3736036"/>
            <a:ext cx="2704861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005F86"/>
                </a:solidFill>
                <a:latin typeface="Arial" panose="020B0604020202020204" pitchFamily="34" charset="0"/>
                <a:ea typeface="+mj-ea"/>
              </a:rPr>
              <a:t>63%</a:t>
            </a: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victims were notified by external entity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9" y="5694404"/>
            <a:ext cx="8978016" cy="23659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</a:rPr>
              <a:t>Source: Mandiant M-Trends Report 2012 and 2013</a:t>
            </a:r>
            <a:endParaRPr lang="en-US" sz="1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44" y="3841777"/>
            <a:ext cx="1298718" cy="133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://ciaolunigiana.com/wp-content/uploads/2012/07/Calendar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19" y="1423405"/>
            <a:ext cx="1489075" cy="15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4" y="1998336"/>
            <a:ext cx="1330091" cy="6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o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71" y="3761435"/>
            <a:ext cx="567814" cy="1024419"/>
          </a:xfrm>
          <a:prstGeom prst="rect">
            <a:avLst/>
          </a:prstGeom>
        </p:spPr>
      </p:pic>
      <p:pic>
        <p:nvPicPr>
          <p:cNvPr id="18" name="Picture 17" descr="ho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46" y="4040835"/>
            <a:ext cx="567814" cy="1024419"/>
          </a:xfrm>
          <a:prstGeom prst="rect">
            <a:avLst/>
          </a:prstGeom>
        </p:spPr>
      </p:pic>
      <p:pic>
        <p:nvPicPr>
          <p:cNvPr id="19" name="Picture 18" descr="ho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546" y="4307535"/>
            <a:ext cx="567814" cy="10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4309940" y="6422231"/>
            <a:ext cx="3857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17509" indent="-160583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642325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899258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156186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1413118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1670048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1926977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2183907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8B6D1CB6-1363-2B4B-96E8-D86462197DDC}" type="slidenum">
              <a:rPr lang="en-US" sz="1000">
                <a:solidFill>
                  <a:srgbClr val="337AB9"/>
                </a:solidFill>
              </a:rPr>
              <a:pPr eaLnBrk="1" hangingPunct="1"/>
              <a:t>6</a:t>
            </a:fld>
            <a:endParaRPr lang="en-US" sz="1000" dirty="0">
              <a:solidFill>
                <a:srgbClr val="337AB9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017" y="1451419"/>
            <a:ext cx="1448668" cy="3882581"/>
          </a:xfrm>
          <a:prstGeom prst="roundRect">
            <a:avLst/>
          </a:prstGeom>
          <a:gradFill flip="none" rotWithShape="0">
            <a:gsLst>
              <a:gs pos="100000">
                <a:srgbClr val="00A9E1">
                  <a:alpha val="49804"/>
                </a:srgbClr>
              </a:gs>
              <a:gs pos="35000">
                <a:srgbClr val="005F86">
                  <a:alpha val="95000"/>
                </a:srgbClr>
              </a:gs>
            </a:gsLst>
            <a:lin ang="16200000" scaled="0"/>
            <a:tileRect/>
          </a:gra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0" y="2845391"/>
            <a:ext cx="877700" cy="89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http://www.veryicon.com/icon/png/System/Fresh%20Addon/Funne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5" y="1671726"/>
            <a:ext cx="860358" cy="9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http://sweetclipart.com/multisite/sweetclipart/files/money_us_dollar_gree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6" y="4054024"/>
            <a:ext cx="554716" cy="10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  <a:cs typeface="Calibri" charset="0"/>
              </a:rPr>
              <a:t>Traditional SIEMs Miss The Threats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4294967295"/>
          </p:nvPr>
        </p:nvSpPr>
        <p:spPr>
          <a:xfrm>
            <a:off x="2136481" y="1570481"/>
            <a:ext cx="6684693" cy="3606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" charset="0"/>
              </a:rPr>
              <a:t>Limited </a:t>
            </a:r>
            <a:r>
              <a:rPr lang="en-US" dirty="0">
                <a:latin typeface="Calibri" charset="0"/>
              </a:rPr>
              <a:t>view of security threats. Difficult to collect all data sources. </a:t>
            </a:r>
            <a:r>
              <a:rPr lang="en-US" dirty="0" smtClean="0">
                <a:latin typeface="Calibri" charset="0"/>
              </a:rPr>
              <a:t>Datastore w/schema.</a:t>
            </a:r>
            <a:endParaRPr lang="en-US" dirty="0" smtClean="0"/>
          </a:p>
          <a:p>
            <a:r>
              <a:rPr lang="en-US" dirty="0">
                <a:latin typeface="Calibri" charset="0"/>
              </a:rPr>
              <a:t>Inflexible search/reporting hampers investigations and threat detection</a:t>
            </a:r>
          </a:p>
          <a:p>
            <a:r>
              <a:rPr lang="en-US" dirty="0" smtClean="0">
                <a:latin typeface="Calibri" charset="0"/>
              </a:rPr>
              <a:t>Scale/speed </a:t>
            </a:r>
            <a:r>
              <a:rPr lang="en-US" dirty="0">
                <a:latin typeface="Calibri" charset="0"/>
              </a:rPr>
              <a:t>issues impede ability to </a:t>
            </a:r>
            <a:r>
              <a:rPr lang="en-US" dirty="0" smtClean="0">
                <a:latin typeface="Calibri" charset="0"/>
              </a:rPr>
              <a:t>do fast </a:t>
            </a:r>
            <a:r>
              <a:rPr lang="en-US" dirty="0">
                <a:latin typeface="Calibri" charset="0"/>
              </a:rPr>
              <a:t>analytics</a:t>
            </a:r>
          </a:p>
          <a:p>
            <a:r>
              <a:rPr lang="en-US" dirty="0" smtClean="0">
                <a:latin typeface="Calibri" charset="0"/>
              </a:rPr>
              <a:t>Difficult </a:t>
            </a:r>
            <a:r>
              <a:rPr lang="en-US" dirty="0">
                <a:latin typeface="Calibri" charset="0"/>
              </a:rPr>
              <a:t>to deploy and manage; often multiple products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9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7018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Better Defensive Cybersecurity Tools Needed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80865" y="6515101"/>
            <a:ext cx="38576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17509" indent="-160583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642325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899258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156186" indent="-128465" eaLnBrk="0" hangingPunct="0"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1413118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1670048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1926977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2183907" indent="-128465" defTabSz="455873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fld id="{9BD34E87-54C4-4847-BA60-7D083880BF4F}" type="slidenum">
              <a:rPr lang="en-US" sz="1000">
                <a:solidFill>
                  <a:schemeClr val="bg1"/>
                </a:solidFill>
              </a:rPr>
              <a:pPr eaLnBrk="1" hangingPunct="1"/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4098" name="Picture 2" descr="https://skitch-img.s3.amazonaws.com/20091230-gfk9ws7iq6tp8hx1t1crtt82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" y="914824"/>
            <a:ext cx="4381500" cy="357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.123rf.com/400wm/400/400/server/server1204/server120400114/13080858-magnifying-glass-on-the-background-of-a-binary-co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84" y="3227857"/>
            <a:ext cx="4170680" cy="29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earchengineland.com/figz/wp-content/seloads/2011/03/spee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54" y="869279"/>
            <a:ext cx="3188760" cy="34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5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Comes The Solution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56351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2963825" y="2763697"/>
            <a:ext cx="3193837" cy="2451770"/>
          </a:xfrm>
          <a:prstGeom prst="can">
            <a:avLst>
              <a:gd name="adj" fmla="val 1574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51389" tIns="25693" rIns="51389" bIns="25693"/>
          <a:lstStyle/>
          <a:p>
            <a:pPr>
              <a:defRPr/>
            </a:pPr>
            <a:endParaRPr lang="en-US"/>
          </a:p>
        </p:txBody>
      </p:sp>
      <p:pic>
        <p:nvPicPr>
          <p:cNvPr id="7" name="Picture 16" descr="do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54" y="2490915"/>
            <a:ext cx="3035797" cy="25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ltGray">
          <a:xfrm>
            <a:off x="3398180" y="1370522"/>
            <a:ext cx="2291112" cy="10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3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6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3387" y="90111"/>
            <a:ext cx="84328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ea typeface="MS PGothic" charset="0"/>
                <a:cs typeface="Arial" panose="020B0604020202020204" pitchFamily="34" charset="0"/>
              </a:rPr>
              <a:t>Machine Data /  Logs are Big Data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38601" y="6375703"/>
            <a:ext cx="1050925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403F56-AE57-404A-8296-C308E5B02DCE}" type="slidenum">
              <a:rPr lang="en-US" altLang="en-US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303" y="1014769"/>
            <a:ext cx="7279866" cy="975258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2013-08-09 16:21:38 10.11.36.29 98483 148 TCP_HIT 200 200 0 622 - - OBSERVED GET </a:t>
            </a:r>
            <a:r>
              <a:rPr lang="en-US" sz="1200" dirty="0" smtClean="0">
                <a:latin typeface="Arial" panose="020B0604020202020204" pitchFamily="34" charset="0"/>
              </a:rPr>
              <a:t>www.neverbeenseenbefore.com  HTTP/1.1 </a:t>
            </a:r>
            <a:r>
              <a:rPr lang="en-US" sz="1200" dirty="0">
                <a:latin typeface="Arial" panose="020B0604020202020204" pitchFamily="34" charset="0"/>
              </a:rPr>
              <a:t>0 </a:t>
            </a:r>
            <a:r>
              <a:rPr lang="en-US" sz="1200" dirty="0" smtClean="0">
                <a:latin typeface="Arial" panose="020B0604020202020204" pitchFamily="34" charset="0"/>
              </a:rPr>
              <a:t>"Mozilla/4.0 </a:t>
            </a:r>
            <a:r>
              <a:rPr lang="en-US" sz="1200" dirty="0">
                <a:latin typeface="Arial" panose="020B0604020202020204" pitchFamily="34" charset="0"/>
              </a:rPr>
              <a:t>(compatible; MSIE 6.0; Windows NT 5.1; SV1; .NET CLR 2.0.50727; </a:t>
            </a:r>
            <a:r>
              <a:rPr lang="en-US" sz="1200" dirty="0" smtClean="0">
                <a:latin typeface="Arial" panose="020B0604020202020204" pitchFamily="34" charset="0"/>
              </a:rPr>
              <a:t>InfoPath.1</a:t>
            </a:r>
            <a:r>
              <a:rPr lang="en-US" sz="1200" dirty="0">
                <a:latin typeface="Arial" panose="020B0604020202020204" pitchFamily="34" charset="0"/>
              </a:rPr>
              <a:t>; MS-RTC LM 8; .NET CLR 1.1.4322; .NET CLR 3.0.4506.2152; </a:t>
            </a:r>
            <a:r>
              <a:rPr lang="en-US" sz="1200" dirty="0" smtClean="0">
                <a:latin typeface="Arial" panose="020B0604020202020204" pitchFamily="34" charset="0"/>
              </a:rPr>
              <a:t>) </a:t>
            </a:r>
            <a:r>
              <a:rPr lang="en-US" sz="1200" dirty="0">
                <a:latin typeface="Arial" panose="020B0604020202020204" pitchFamily="34" charset="0"/>
              </a:rPr>
              <a:t>User John Doe</a:t>
            </a:r>
            <a:r>
              <a:rPr lang="en-US" sz="1200" dirty="0" smtClean="0">
                <a:latin typeface="Arial" panose="020B0604020202020204" pitchFamily="34" charset="0"/>
              </a:rPr>
              <a:t>," </a:t>
            </a:r>
            <a:endParaRPr lang="en-US" sz="1200" dirty="0">
              <a:latin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5246" y="3534301"/>
            <a:ext cx="7115959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08/09/2013 16:23:51.0128event_status="(0)The operation completed successfully. "pid=1300 process_image</a:t>
            </a:r>
            <a:r>
              <a:rPr lang="en-US" sz="1200" dirty="0" smtClean="0">
                <a:latin typeface="Arial" panose="020B0604020202020204" pitchFamily="34" charset="0"/>
              </a:rPr>
              <a:t>="\John Doe\Device\HarddiskVolume1\Windows\System32\neverseenbefore.exe“ registry_type ="</a:t>
            </a:r>
            <a:r>
              <a:rPr lang="en-US" sz="1200" dirty="0">
                <a:latin typeface="Arial" panose="020B0604020202020204" pitchFamily="34" charset="0"/>
              </a:rPr>
              <a:t>CreateKey"key_path="\REGISTRY\MACHINE\SOFTWARE\Microsoft\Windows </a:t>
            </a:r>
            <a:r>
              <a:rPr lang="en-US" sz="1200" dirty="0" smtClean="0">
                <a:latin typeface="Arial" panose="020B0604020202020204" pitchFamily="34" charset="0"/>
              </a:rPr>
              <a:t>NT\CurrentVersion\ Printers Print\Providers\ John Doe-PC\Printers\{}\ NeverSeenbefore" data_type""</a:t>
            </a:r>
          </a:p>
        </p:txBody>
      </p:sp>
      <p:sp>
        <p:nvSpPr>
          <p:cNvPr id="9" name="Trapezoid 8"/>
          <p:cNvSpPr/>
          <p:nvPr/>
        </p:nvSpPr>
        <p:spPr bwMode="gray">
          <a:xfrm rot="16200000">
            <a:off x="834639" y="2540605"/>
            <a:ext cx="1341120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rapezoid 9"/>
          <p:cNvSpPr/>
          <p:nvPr/>
        </p:nvSpPr>
        <p:spPr bwMode="gray">
          <a:xfrm rot="16200000">
            <a:off x="905177" y="1300733"/>
            <a:ext cx="1243584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 bwMode="gray">
          <a:xfrm>
            <a:off x="144622" y="4205205"/>
            <a:ext cx="962937" cy="3874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Endpoint Logs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87870" y="1986279"/>
            <a:ext cx="1087985" cy="2212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Web Proxy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pic>
        <p:nvPicPr>
          <p:cNvPr id="16" name="Picture 2" descr="http://calibre-ebook.com/site_media/img/windows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5" y="3708282"/>
            <a:ext cx="523369" cy="4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sociallocal.com/wp-content/uploads/2012/05/global-communications-ic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7" y="1294798"/>
            <a:ext cx="818368" cy="69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03254" y="4809223"/>
            <a:ext cx="7115959" cy="1159924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Aug </a:t>
            </a:r>
            <a:r>
              <a:rPr lang="en-US" sz="1200" dirty="0" smtClean="0">
                <a:latin typeface="Arial" panose="020B0604020202020204" pitchFamily="34" charset="0"/>
              </a:rPr>
              <a:t>08 </a:t>
            </a:r>
            <a:r>
              <a:rPr lang="en-US" sz="1200" dirty="0">
                <a:latin typeface="Arial" panose="020B0604020202020204" pitchFamily="34" charset="0"/>
              </a:rPr>
              <a:t>06:09:13 acmesep01.acmetech.com Aug 09 06:17:24 SymantecServer acmesep01: Virus found,Computer name: ACME-002,Source: Real Time Scan,Risk name: </a:t>
            </a:r>
            <a:r>
              <a:rPr lang="en-US" sz="1200" dirty="0" err="1" smtClean="0">
                <a:latin typeface="Arial" panose="020B0604020202020204" pitchFamily="34" charset="0"/>
              </a:rPr>
              <a:t>Hackertool</a:t>
            </a:r>
            <a:r>
              <a:rPr lang="en-US" sz="1200" dirty="0" err="1">
                <a:latin typeface="Arial" panose="020B0604020202020204" pitchFamily="34" charset="0"/>
              </a:rPr>
              <a:t>.</a:t>
            </a:r>
            <a:r>
              <a:rPr lang="en-US" sz="1200" dirty="0" err="1" smtClean="0">
                <a:latin typeface="Arial" panose="020B0604020202020204" pitchFamily="34" charset="0"/>
              </a:rPr>
              <a:t>rootkit,Occurrences</a:t>
            </a:r>
            <a:r>
              <a:rPr lang="en-US" sz="1200" dirty="0">
                <a:latin typeface="Arial" panose="020B0604020202020204" pitchFamily="34" charset="0"/>
              </a:rPr>
              <a:t>: 1,C:/Documents and Settings/smithe/Local Settings/Temp/evil.tmp,"""",Actual action: Quarantined,Requested action: </a:t>
            </a:r>
            <a:r>
              <a:rPr lang="en-US" sz="1200" dirty="0" smtClean="0">
                <a:latin typeface="Arial" panose="020B0604020202020204" pitchFamily="34" charset="0"/>
              </a:rPr>
              <a:t>Cleaned, time</a:t>
            </a:r>
            <a:r>
              <a:rPr lang="en-US" sz="1200" dirty="0">
                <a:latin typeface="Arial" panose="020B0604020202020204" pitchFamily="34" charset="0"/>
              </a:rPr>
              <a:t>: 2009-01-23 03:19:12,Inserted: 2009-01-23 03:20:12,End: 2009-01-23 03:19:12,Domain: Default,Group: My Company\ACME Remote,Server: acmesep01,User: smithe,Source computer:  ,Source IP: </a:t>
            </a:r>
            <a:r>
              <a:rPr lang="en-US" sz="1200" dirty="0" smtClean="0">
                <a:latin typeface="Arial" panose="020B0604020202020204" pitchFamily="34" charset="0"/>
              </a:rPr>
              <a:t>10.11.36.20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0997" y="2154487"/>
            <a:ext cx="7115959" cy="790592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</a:rPr>
              <a:t>20130806041221.000000Caption=ACME-2975EB\Administrator Description=Built-in </a:t>
            </a:r>
            <a:r>
              <a:rPr lang="en-US" sz="1200" dirty="0">
                <a:latin typeface="Arial" panose="020B0604020202020204" pitchFamily="34" charset="0"/>
              </a:rPr>
              <a:t>account for administering the </a:t>
            </a:r>
            <a:r>
              <a:rPr lang="en-US" sz="1200" dirty="0" smtClean="0">
                <a:latin typeface="Arial" panose="020B0604020202020204" pitchFamily="34" charset="0"/>
              </a:rPr>
              <a:t>computer/domainDomain=ACME-2975EB InstallDate=NULLLocalAccount =</a:t>
            </a:r>
            <a:r>
              <a:rPr lang="en-US" sz="1200" dirty="0">
                <a:latin typeface="Arial" panose="020B0604020202020204" pitchFamily="34" charset="0"/>
              </a:rPr>
              <a:t> IP: 10.11.36.20 </a:t>
            </a:r>
            <a:r>
              <a:rPr lang="en-US" sz="1200" dirty="0" smtClean="0">
                <a:latin typeface="Arial" panose="020B0604020202020204" pitchFamily="34" charset="0"/>
              </a:rPr>
              <a:t> TrueName=Administrator SID =S-1-5-21-1715567821-926492609-725345543 500SIDType=1 Status=Degradedwmi_ type=UserAccounts</a:t>
            </a:r>
          </a:p>
        </p:txBody>
      </p:sp>
      <p:pic>
        <p:nvPicPr>
          <p:cNvPr id="21" name="Picture 2" descr="http://images.all-free-download.com/images/graphiclarge/red_shield_42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1" y="5029200"/>
            <a:ext cx="687922" cy="7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rapezoid 21"/>
          <p:cNvSpPr/>
          <p:nvPr/>
        </p:nvSpPr>
        <p:spPr bwMode="gray">
          <a:xfrm rot="16200000">
            <a:off x="818384" y="5021013"/>
            <a:ext cx="1243584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 bwMode="gray">
          <a:xfrm>
            <a:off x="79306" y="5781670"/>
            <a:ext cx="1087985" cy="2212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Anti-virus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gray">
          <a:xfrm>
            <a:off x="-161312" y="2906932"/>
            <a:ext cx="1575994" cy="221205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panose="020B0604020202020204" pitchFamily="34" charset="0"/>
              </a:rPr>
              <a:t>Authentications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2" y="2499163"/>
            <a:ext cx="845772" cy="45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rapezoid 25"/>
          <p:cNvSpPr/>
          <p:nvPr/>
        </p:nvSpPr>
        <p:spPr bwMode="gray">
          <a:xfrm rot="16200000">
            <a:off x="852801" y="3800140"/>
            <a:ext cx="1243584" cy="666456"/>
          </a:xfrm>
          <a:prstGeom prst="trapezoid">
            <a:avLst>
              <a:gd name="adj" fmla="val 100933"/>
            </a:avLst>
          </a:prstGeom>
          <a:gradFill>
            <a:gsLst>
              <a:gs pos="0">
                <a:schemeClr val="accent2">
                  <a:alpha val="38000"/>
                </a:schemeClr>
              </a:gs>
              <a:gs pos="50000">
                <a:schemeClr val="accent2">
                  <a:lumMod val="60000"/>
                  <a:lumOff val="4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lunk_Corporate_PPT_Template_2013">
  <a:themeElements>
    <a:clrScheme name="Splunk Test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5F5F5F"/>
      </a:accent1>
      <a:accent2>
        <a:srgbClr val="00A9E1"/>
      </a:accent2>
      <a:accent3>
        <a:srgbClr val="65A637"/>
      </a:accent3>
      <a:accent4>
        <a:srgbClr val="C0C0C0"/>
      </a:accent4>
      <a:accent5>
        <a:srgbClr val="005F86"/>
      </a:accent5>
      <a:accent6>
        <a:srgbClr val="F2A900"/>
      </a:accent6>
      <a:hlink>
        <a:srgbClr val="00A9FF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>
              <a:lumMod val="50000"/>
              <a:lumOff val="5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txDef>
      <a:spPr/>
      <a:bodyPr lIns="51426" tIns="25713" rIns="51426" bIns="25713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12900</TotalTime>
  <Words>1929</Words>
  <Application>Microsoft Macintosh PowerPoint</Application>
  <PresentationFormat>On-screen Show (4:3)</PresentationFormat>
  <Paragraphs>223</Paragraphs>
  <Slides>22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Splunk_Corporate_PPT_Template_2013</vt:lpstr>
      <vt:lpstr>Good Guys vs. Bad Guys Using Big Data to Counteract Advanced Threats</vt:lpstr>
      <vt:lpstr>Security Presentation Template</vt:lpstr>
      <vt:lpstr>Security Presentation Template</vt:lpstr>
      <vt:lpstr>Here Comes the Scary Part…..</vt:lpstr>
      <vt:lpstr>Advanced Threats Are Hard to Detect</vt:lpstr>
      <vt:lpstr>Traditional SIEMs Miss The Threats</vt:lpstr>
      <vt:lpstr>Better Defensive Cybersecurity Tools Needed</vt:lpstr>
      <vt:lpstr>Here Comes The Solution</vt:lpstr>
      <vt:lpstr>Machine Data /  Logs are Big Data</vt:lpstr>
      <vt:lpstr>PowerPoint Presentation</vt:lpstr>
      <vt:lpstr>Enrich Indexed Data with External Data</vt:lpstr>
      <vt:lpstr>Step 2: Identify Threat Activity</vt:lpstr>
      <vt:lpstr>Big Data Solution</vt:lpstr>
      <vt:lpstr>Big Data Solutions</vt:lpstr>
      <vt:lpstr>Sample Correlation of Unknown Threats</vt:lpstr>
      <vt:lpstr>Fingerprints of an Advanced Threat</vt:lpstr>
      <vt:lpstr>Step 3: Remediate and Automate</vt:lpstr>
      <vt:lpstr>Security Realities…</vt:lpstr>
      <vt:lpstr>Recap</vt:lpstr>
      <vt:lpstr>About Splunk</vt:lpstr>
      <vt:lpstr>Questions?</vt:lpstr>
      <vt:lpstr>Thank You!  mattg@splunk.com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Serrano</dc:creator>
  <cp:lastModifiedBy>Megan Price</cp:lastModifiedBy>
  <cp:revision>305</cp:revision>
  <dcterms:created xsi:type="dcterms:W3CDTF">2011-03-03T00:36:28Z</dcterms:created>
  <dcterms:modified xsi:type="dcterms:W3CDTF">2014-11-18T19:21:17Z</dcterms:modified>
</cp:coreProperties>
</file>