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57" r:id="rId2"/>
    <p:sldId id="258" r:id="rId3"/>
    <p:sldId id="259" r:id="rId4"/>
    <p:sldId id="260" r:id="rId5"/>
    <p:sldId id="261" r:id="rId6"/>
    <p:sldId id="262" r:id="rId7"/>
    <p:sldId id="263" r:id="rId8"/>
    <p:sldId id="264" r:id="rId9"/>
    <p:sldId id="265"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7" d="100"/>
          <a:sy n="77" d="100"/>
        </p:scale>
        <p:origin x="-2096"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CC4A7B-FC96-4B27-91DC-9F1135571E0D}" type="doc">
      <dgm:prSet loTypeId="urn:microsoft.com/office/officeart/2005/8/layout/arrow5" loCatId="process" qsTypeId="urn:microsoft.com/office/officeart/2005/8/quickstyle/simple1" qsCatId="simple" csTypeId="urn:microsoft.com/office/officeart/2005/8/colors/accent1_2" csCatId="accent1" phldr="1"/>
      <dgm:spPr/>
      <dgm:t>
        <a:bodyPr/>
        <a:lstStyle/>
        <a:p>
          <a:endParaRPr lang="en-US"/>
        </a:p>
      </dgm:t>
    </dgm:pt>
    <dgm:pt modelId="{975BBA6C-4FDF-4A9C-8884-4DC82AA0714B}">
      <dgm:prSet phldrT="[Text]" custT="1"/>
      <dgm:spPr>
        <a:solidFill>
          <a:schemeClr val="accent2"/>
        </a:solidFill>
      </dgm:spPr>
      <dgm:t>
        <a:bodyPr/>
        <a:lstStyle/>
        <a:p>
          <a:r>
            <a:rPr lang="en-US" sz="2000" b="1" dirty="0" smtClean="0"/>
            <a:t>Source of the Breach</a:t>
          </a:r>
          <a:endParaRPr lang="en-US" sz="2000" b="1" dirty="0"/>
        </a:p>
      </dgm:t>
    </dgm:pt>
    <dgm:pt modelId="{75AAC106-87EC-488B-AFB2-4C65824DA444}" type="parTrans" cxnId="{05BE0B9D-1216-49C2-B2FE-B100308E9CA4}">
      <dgm:prSet/>
      <dgm:spPr/>
      <dgm:t>
        <a:bodyPr/>
        <a:lstStyle/>
        <a:p>
          <a:endParaRPr lang="en-US" sz="1600"/>
        </a:p>
      </dgm:t>
    </dgm:pt>
    <dgm:pt modelId="{D989D903-A368-406C-AB4C-A1751A4CC947}" type="sibTrans" cxnId="{05BE0B9D-1216-49C2-B2FE-B100308E9CA4}">
      <dgm:prSet/>
      <dgm:spPr/>
      <dgm:t>
        <a:bodyPr/>
        <a:lstStyle/>
        <a:p>
          <a:endParaRPr lang="en-US" sz="1600"/>
        </a:p>
      </dgm:t>
    </dgm:pt>
    <dgm:pt modelId="{4AE88EAD-63A6-4F29-B769-6606A3B53F83}">
      <dgm:prSet phldrT="[Text]" custT="1"/>
      <dgm:spPr/>
      <dgm:t>
        <a:bodyPr/>
        <a:lstStyle/>
        <a:p>
          <a:r>
            <a:rPr lang="en-US" sz="2000" b="1" dirty="0" smtClean="0"/>
            <a:t>Type of Breach</a:t>
          </a:r>
          <a:endParaRPr lang="en-US" sz="2000" b="1" dirty="0"/>
        </a:p>
      </dgm:t>
    </dgm:pt>
    <dgm:pt modelId="{B4067811-C46E-4AD8-A515-1839EE0E1AD3}" type="parTrans" cxnId="{86C01965-7667-4BDC-988D-62C202AC81E4}">
      <dgm:prSet/>
      <dgm:spPr/>
      <dgm:t>
        <a:bodyPr/>
        <a:lstStyle/>
        <a:p>
          <a:endParaRPr lang="en-US" sz="1600"/>
        </a:p>
      </dgm:t>
    </dgm:pt>
    <dgm:pt modelId="{A6FCE38C-8830-4AEA-A2A9-AD586CD2788D}" type="sibTrans" cxnId="{86C01965-7667-4BDC-988D-62C202AC81E4}">
      <dgm:prSet/>
      <dgm:spPr/>
      <dgm:t>
        <a:bodyPr/>
        <a:lstStyle/>
        <a:p>
          <a:endParaRPr lang="en-US" sz="1600"/>
        </a:p>
      </dgm:t>
    </dgm:pt>
    <dgm:pt modelId="{32B58329-5CC3-4489-A86B-271239F15EF2}" type="pres">
      <dgm:prSet presAssocID="{CECC4A7B-FC96-4B27-91DC-9F1135571E0D}" presName="diagram" presStyleCnt="0">
        <dgm:presLayoutVars>
          <dgm:dir/>
          <dgm:resizeHandles val="exact"/>
        </dgm:presLayoutVars>
      </dgm:prSet>
      <dgm:spPr/>
      <dgm:t>
        <a:bodyPr/>
        <a:lstStyle/>
        <a:p>
          <a:endParaRPr lang="en-US"/>
        </a:p>
      </dgm:t>
    </dgm:pt>
    <dgm:pt modelId="{AA66620C-208E-4A60-AEBA-F0033D2FCF8E}" type="pres">
      <dgm:prSet presAssocID="{975BBA6C-4FDF-4A9C-8884-4DC82AA0714B}" presName="arrow" presStyleLbl="node1" presStyleIdx="0" presStyleCnt="2" custScaleY="73282" custRadScaleRad="113207">
        <dgm:presLayoutVars>
          <dgm:bulletEnabled val="1"/>
        </dgm:presLayoutVars>
      </dgm:prSet>
      <dgm:spPr/>
      <dgm:t>
        <a:bodyPr/>
        <a:lstStyle/>
        <a:p>
          <a:endParaRPr lang="en-US"/>
        </a:p>
      </dgm:t>
    </dgm:pt>
    <dgm:pt modelId="{29A71E04-2AEE-478E-9F3D-9C79006E45E0}" type="pres">
      <dgm:prSet presAssocID="{4AE88EAD-63A6-4F29-B769-6606A3B53F83}" presName="arrow" presStyleLbl="node1" presStyleIdx="1" presStyleCnt="2" custScaleY="73282" custRadScaleRad="131482">
        <dgm:presLayoutVars>
          <dgm:bulletEnabled val="1"/>
        </dgm:presLayoutVars>
      </dgm:prSet>
      <dgm:spPr/>
      <dgm:t>
        <a:bodyPr/>
        <a:lstStyle/>
        <a:p>
          <a:endParaRPr lang="en-US"/>
        </a:p>
      </dgm:t>
    </dgm:pt>
  </dgm:ptLst>
  <dgm:cxnLst>
    <dgm:cxn modelId="{AE847F6B-5B6D-364C-9210-F2E9F16F5051}" type="presOf" srcId="{CECC4A7B-FC96-4B27-91DC-9F1135571E0D}" destId="{32B58329-5CC3-4489-A86B-271239F15EF2}" srcOrd="0" destOrd="0" presId="urn:microsoft.com/office/officeart/2005/8/layout/arrow5"/>
    <dgm:cxn modelId="{05BE0B9D-1216-49C2-B2FE-B100308E9CA4}" srcId="{CECC4A7B-FC96-4B27-91DC-9F1135571E0D}" destId="{975BBA6C-4FDF-4A9C-8884-4DC82AA0714B}" srcOrd="0" destOrd="0" parTransId="{75AAC106-87EC-488B-AFB2-4C65824DA444}" sibTransId="{D989D903-A368-406C-AB4C-A1751A4CC947}"/>
    <dgm:cxn modelId="{830602E1-E7B2-A341-A8DE-BB2EA18B8321}" type="presOf" srcId="{975BBA6C-4FDF-4A9C-8884-4DC82AA0714B}" destId="{AA66620C-208E-4A60-AEBA-F0033D2FCF8E}" srcOrd="0" destOrd="0" presId="urn:microsoft.com/office/officeart/2005/8/layout/arrow5"/>
    <dgm:cxn modelId="{86C01965-7667-4BDC-988D-62C202AC81E4}" srcId="{CECC4A7B-FC96-4B27-91DC-9F1135571E0D}" destId="{4AE88EAD-63A6-4F29-B769-6606A3B53F83}" srcOrd="1" destOrd="0" parTransId="{B4067811-C46E-4AD8-A515-1839EE0E1AD3}" sibTransId="{A6FCE38C-8830-4AEA-A2A9-AD586CD2788D}"/>
    <dgm:cxn modelId="{0E009567-B871-774B-9F05-3E0223FB9498}" type="presOf" srcId="{4AE88EAD-63A6-4F29-B769-6606A3B53F83}" destId="{29A71E04-2AEE-478E-9F3D-9C79006E45E0}" srcOrd="0" destOrd="0" presId="urn:microsoft.com/office/officeart/2005/8/layout/arrow5"/>
    <dgm:cxn modelId="{C76F3F3B-F36C-904E-8F67-A31E5A297E35}" type="presParOf" srcId="{32B58329-5CC3-4489-A86B-271239F15EF2}" destId="{AA66620C-208E-4A60-AEBA-F0033D2FCF8E}" srcOrd="0" destOrd="0" presId="urn:microsoft.com/office/officeart/2005/8/layout/arrow5"/>
    <dgm:cxn modelId="{9829F55D-1770-A443-BE14-B13AEFB20A99}" type="presParOf" srcId="{32B58329-5CC3-4489-A86B-271239F15EF2}" destId="{29A71E04-2AEE-478E-9F3D-9C79006E45E0}" srcOrd="1" destOrd="0" presId="urn:microsoft.com/office/officeart/2005/8/layout/arrow5"/>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66620C-208E-4A60-AEBA-F0033D2FCF8E}">
      <dsp:nvSpPr>
        <dsp:cNvPr id="0" name=""/>
        <dsp:cNvSpPr/>
      </dsp:nvSpPr>
      <dsp:spPr>
        <a:xfrm rot="16200000">
          <a:off x="-164757" y="412803"/>
          <a:ext cx="2374106" cy="1739792"/>
        </a:xfrm>
        <a:prstGeom prst="downArrow">
          <a:avLst>
            <a:gd name="adj1" fmla="val 50000"/>
            <a:gd name="adj2" fmla="val 35000"/>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smtClean="0"/>
            <a:t>Source of the Breach</a:t>
          </a:r>
          <a:endParaRPr lang="en-US" sz="2000" b="1" kern="1200" dirty="0"/>
        </a:p>
      </dsp:txBody>
      <dsp:txXfrm rot="5400000">
        <a:off x="152401" y="689172"/>
        <a:ext cx="1435328" cy="1187053"/>
      </dsp:txXfrm>
    </dsp:sp>
    <dsp:sp modelId="{29A71E04-2AEE-478E-9F3D-9C79006E45E0}">
      <dsp:nvSpPr>
        <dsp:cNvPr id="0" name=""/>
        <dsp:cNvSpPr/>
      </dsp:nvSpPr>
      <dsp:spPr>
        <a:xfrm rot="5400000">
          <a:off x="2819850" y="412803"/>
          <a:ext cx="2374106" cy="1739792"/>
        </a:xfrm>
        <a:prstGeom prst="down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smtClean="0"/>
            <a:t>Type of Breach</a:t>
          </a:r>
          <a:endParaRPr lang="en-US" sz="2000" b="1" kern="1200" dirty="0"/>
        </a:p>
      </dsp:txBody>
      <dsp:txXfrm rot="-5400000">
        <a:off x="3441472" y="689173"/>
        <a:ext cx="1435328" cy="1187053"/>
      </dsp:txXfrm>
    </dsp:sp>
  </dsp:spTree>
</dsp:drawing>
</file>

<file path=ppt/diagrams/layout1.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E8B036E-729A-9E40-B632-AFFBF67322EC}" type="datetimeFigureOut">
              <a:rPr lang="en-US" smtClean="0"/>
              <a:t>11/19/14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7C6D12-B98A-6A41-845B-D515CE820509}" type="slidenum">
              <a:rPr lang="en-US" smtClean="0"/>
              <a:t>‹#›</a:t>
            </a:fld>
            <a:endParaRPr lang="en-US"/>
          </a:p>
        </p:txBody>
      </p:sp>
    </p:spTree>
    <p:extLst>
      <p:ext uri="{BB962C8B-B14F-4D97-AF65-F5344CB8AC3E}">
        <p14:creationId xmlns:p14="http://schemas.microsoft.com/office/powerpoint/2010/main" val="14282853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p>
            <a:fld id="{A4D1E3BF-73E0-47CC-8EC2-0C5F8AF06E30}" type="slidenum">
              <a:rPr lang="en-US">
                <a:solidFill>
                  <a:prstClr val="black"/>
                </a:solidFill>
              </a:rPr>
              <a:pPr/>
              <a:t>2</a:t>
            </a:fld>
            <a:endParaRPr lang="en-US" dirty="0">
              <a:solidFill>
                <a:prstClr val="black"/>
              </a:solidFill>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p:spPr>
        <p:txBody>
          <a:bodyPr/>
          <a:lstStyle/>
          <a:p>
            <a:pPr eaLnBrk="1" hangingPunct="1"/>
            <a:endParaRPr lang="en-US" dirty="0" smtClean="0">
              <a:latin typeface="Arial" charset="0"/>
              <a:ea typeface="ＭＳ Ｐゴシック"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0A0E73-4567-4EAC-B1A7-F722652B96AF}" type="slidenum">
              <a:rPr lang="en-US">
                <a:solidFill>
                  <a:prstClr val="black"/>
                </a:solidFill>
              </a:rPr>
              <a:pPr/>
              <a:t>3</a:t>
            </a:fld>
            <a:endParaRPr lang="en-US" dirty="0">
              <a:solidFill>
                <a:prstClr val="black"/>
              </a:solidFill>
            </a:endParaRPr>
          </a:p>
        </p:txBody>
      </p:sp>
      <p:sp>
        <p:nvSpPr>
          <p:cNvPr id="15362" name="Rectangle 2"/>
          <p:cNvSpPr>
            <a:spLocks noGrp="1" noRot="1" noChangeAspect="1" noChangeArrowheads="1" noTextEdit="1"/>
          </p:cNvSpPr>
          <p:nvPr>
            <p:ph type="sldImg"/>
          </p:nvPr>
        </p:nvSpPr>
        <p:spPr>
          <a:xfrm>
            <a:off x="1154163" y="685448"/>
            <a:ext cx="4549674" cy="3428805"/>
          </a:xfrm>
          <a:solidFill>
            <a:srgbClr val="FFFFFF"/>
          </a:solidFill>
          <a:ln/>
        </p:spPr>
      </p:sp>
      <p:sp>
        <p:nvSpPr>
          <p:cNvPr id="15363" name="Rectangle 3"/>
          <p:cNvSpPr txBox="1">
            <a:spLocks noGrp="1" noChangeArrowheads="1"/>
          </p:cNvSpPr>
          <p:nvPr>
            <p:ph type="body" idx="1"/>
          </p:nvPr>
        </p:nvSpPr>
        <p:spPr>
          <a:xfrm>
            <a:off x="914400" y="4343402"/>
            <a:ext cx="5029200" cy="4114800"/>
          </a:xfrm>
          <a:ln/>
        </p:spPr>
        <p:txBody>
          <a:bodyPr wrap="none" anchor="ct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YOU must assume that the breach will happen - n</a:t>
            </a:r>
            <a:r>
              <a:rPr lang="en-US" dirty="0" smtClean="0"/>
              <a:t>o organization/agency/department is immune.</a:t>
            </a:r>
            <a:r>
              <a:rPr lang="en-US" baseline="0" dirty="0" smtClean="0"/>
              <a:t>  In fact, m</a:t>
            </a:r>
            <a:r>
              <a:rPr lang="en-US" dirty="0" smtClean="0"/>
              <a:t>any of the companies we use everyday and trust with our data are being breached.</a:t>
            </a:r>
          </a:p>
          <a:p>
            <a:endParaRPr lang="en-US" dirty="0" smtClean="0"/>
          </a:p>
          <a:p>
            <a:r>
              <a:rPr lang="en-US" dirty="0" smtClean="0"/>
              <a:t>This the number of data records that were lost or stolen so far in 2014.</a:t>
            </a:r>
            <a:r>
              <a:rPr lang="en-US" baseline="0" dirty="0" smtClean="0"/>
              <a:t> </a:t>
            </a:r>
            <a:r>
              <a:rPr lang="en-US" dirty="0" smtClean="0"/>
              <a:t>The numbers</a:t>
            </a:r>
            <a:r>
              <a:rPr lang="en-US" baseline="0" dirty="0" smtClean="0"/>
              <a:t> are </a:t>
            </a:r>
            <a:r>
              <a:rPr lang="en-US" dirty="0" smtClean="0"/>
              <a:t>based on the SafeNet Breach Level Index, which compiles all publicly available information on data breaches – not only in the US but globally.</a:t>
            </a:r>
          </a:p>
          <a:p>
            <a:endParaRPr lang="en-US" dirty="0" smtClean="0"/>
          </a:p>
        </p:txBody>
      </p:sp>
      <p:sp>
        <p:nvSpPr>
          <p:cNvPr id="4" name="Slide Number Placeholder 3"/>
          <p:cNvSpPr>
            <a:spLocks noGrp="1"/>
          </p:cNvSpPr>
          <p:nvPr>
            <p:ph type="sldNum" sz="quarter" idx="10"/>
          </p:nvPr>
        </p:nvSpPr>
        <p:spPr/>
        <p:txBody>
          <a:bodyPr/>
          <a:lstStyle/>
          <a:p>
            <a:fld id="{5463F1E8-1242-49F0-8BA8-D3AB0E244AA6}"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37204054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b="1" dirty="0">
                <a:solidFill>
                  <a:schemeClr val="accent2"/>
                </a:solidFill>
              </a:rPr>
              <a:t>State Sponsored Attackers</a:t>
            </a:r>
          </a:p>
          <a:p>
            <a:pPr marL="281092" indent="-281092">
              <a:buClr>
                <a:schemeClr val="accent1"/>
              </a:buClr>
              <a:buFont typeface="Wingdings" panose="05000000000000000000" pitchFamily="2" charset="2"/>
              <a:buChar char="§"/>
            </a:pPr>
            <a:r>
              <a:rPr lang="en-US" dirty="0" smtClean="0"/>
              <a:t>Make up 4% of the breaches </a:t>
            </a:r>
          </a:p>
          <a:p>
            <a:pPr marL="281092" indent="-281092">
              <a:buClr>
                <a:schemeClr val="accent1"/>
              </a:buClr>
              <a:buFont typeface="Wingdings" panose="05000000000000000000" pitchFamily="2" charset="2"/>
              <a:buChar char="§"/>
            </a:pPr>
            <a:r>
              <a:rPr lang="en-US" dirty="0" smtClean="0"/>
              <a:t>44 incidents globally YTD</a:t>
            </a:r>
          </a:p>
          <a:p>
            <a:pPr marL="281092" indent="-281092">
              <a:buClr>
                <a:schemeClr val="accent1"/>
              </a:buClr>
              <a:buFont typeface="Wingdings" panose="05000000000000000000" pitchFamily="2" charset="2"/>
              <a:buChar char="§"/>
            </a:pPr>
            <a:r>
              <a:rPr lang="en-US" dirty="0" smtClean="0"/>
              <a:t>Prime target locations:</a:t>
            </a:r>
          </a:p>
          <a:p>
            <a:pPr marL="730840" lvl="1" indent="-281092">
              <a:buClr>
                <a:schemeClr val="accent1"/>
              </a:buClr>
              <a:buFont typeface="Wingdings" panose="05000000000000000000" pitchFamily="2" charset="2"/>
              <a:buChar char="§"/>
            </a:pPr>
            <a:r>
              <a:rPr lang="en-US" dirty="0" smtClean="0"/>
              <a:t>Israel</a:t>
            </a:r>
          </a:p>
          <a:p>
            <a:pPr marL="730840" lvl="1" indent="-281092">
              <a:buClr>
                <a:schemeClr val="accent1"/>
              </a:buClr>
              <a:buFont typeface="Wingdings" panose="05000000000000000000" pitchFamily="2" charset="2"/>
              <a:buChar char="§"/>
            </a:pPr>
            <a:r>
              <a:rPr lang="en-US" dirty="0" smtClean="0"/>
              <a:t>US </a:t>
            </a:r>
          </a:p>
          <a:p>
            <a:pPr marL="1180588" lvl="2" indent="-281092">
              <a:buClr>
                <a:schemeClr val="accent1"/>
              </a:buClr>
              <a:buFont typeface="Wingdings" panose="05000000000000000000" pitchFamily="2" charset="2"/>
              <a:buChar char="§"/>
            </a:pPr>
            <a:r>
              <a:rPr lang="en-US" dirty="0" smtClean="0"/>
              <a:t>Examples: Lockheed Martin, CENTCOM, US Gov Websites</a:t>
            </a:r>
          </a:p>
          <a:p>
            <a:pPr marL="730840" lvl="1" indent="-281092">
              <a:buClr>
                <a:schemeClr val="accent1"/>
              </a:buClr>
              <a:buFont typeface="Wingdings" panose="05000000000000000000" pitchFamily="2" charset="2"/>
              <a:buChar char="§"/>
            </a:pPr>
            <a:r>
              <a:rPr lang="en-US" dirty="0" smtClean="0"/>
              <a:t>European countries</a:t>
            </a:r>
          </a:p>
          <a:p>
            <a:pPr marL="281092" indent="-281092">
              <a:buClr>
                <a:schemeClr val="accent1"/>
              </a:buClr>
              <a:buFont typeface="Wingdings" panose="05000000000000000000" pitchFamily="2" charset="2"/>
              <a:buChar char="§"/>
            </a:pPr>
            <a:r>
              <a:rPr lang="en-US" dirty="0" smtClean="0"/>
              <a:t>Prime motive: nuisance &amp; existential data</a:t>
            </a:r>
          </a:p>
          <a:p>
            <a:endParaRPr lang="en-US" dirty="0" smtClean="0"/>
          </a:p>
          <a:p>
            <a:endParaRPr lang="en-US" dirty="0" smtClean="0"/>
          </a:p>
          <a:p>
            <a:r>
              <a:rPr lang="en-US" sz="2000" b="1" dirty="0">
                <a:solidFill>
                  <a:schemeClr val="accent2"/>
                </a:solidFill>
              </a:rPr>
              <a:t>Malicious  Outsiders </a:t>
            </a:r>
          </a:p>
          <a:p>
            <a:endParaRPr lang="en-US" b="1" dirty="0" smtClean="0">
              <a:solidFill>
                <a:schemeClr val="accent2"/>
              </a:solidFill>
            </a:endParaRPr>
          </a:p>
          <a:p>
            <a:pPr marL="281092" indent="-281092">
              <a:buClr>
                <a:schemeClr val="accent1"/>
              </a:buClr>
              <a:buFont typeface="Wingdings" panose="05000000000000000000" pitchFamily="2" charset="2"/>
              <a:buChar char="§"/>
            </a:pPr>
            <a:r>
              <a:rPr lang="en-US" dirty="0" smtClean="0"/>
              <a:t>Responsible for more than half of the attacks reported YTD</a:t>
            </a:r>
          </a:p>
          <a:p>
            <a:pPr marL="281092" indent="-281092">
              <a:buClr>
                <a:schemeClr val="accent1"/>
              </a:buClr>
              <a:buFont typeface="Wingdings" panose="05000000000000000000" pitchFamily="2" charset="2"/>
              <a:buChar char="§"/>
            </a:pPr>
            <a:r>
              <a:rPr lang="en-US" dirty="0" smtClean="0"/>
              <a:t>616 incidents globally</a:t>
            </a:r>
          </a:p>
          <a:p>
            <a:pPr marL="281092" indent="-281092">
              <a:buClr>
                <a:schemeClr val="accent1"/>
              </a:buClr>
              <a:buFont typeface="Wingdings" panose="05000000000000000000" pitchFamily="2" charset="2"/>
              <a:buChar char="§"/>
            </a:pPr>
            <a:r>
              <a:rPr lang="en-US" dirty="0" smtClean="0"/>
              <a:t>1.4B records breached in the last 6 months</a:t>
            </a:r>
          </a:p>
          <a:p>
            <a:pPr marL="281092" indent="-281092">
              <a:buClr>
                <a:schemeClr val="accent1"/>
              </a:buClr>
              <a:buFont typeface="Wingdings" panose="05000000000000000000" pitchFamily="2" charset="2"/>
              <a:buChar char="§"/>
            </a:pPr>
            <a:r>
              <a:rPr lang="en-US" dirty="0" smtClean="0"/>
              <a:t>Prime motives: </a:t>
            </a:r>
          </a:p>
          <a:p>
            <a:pPr marL="730840" lvl="1" indent="-281092">
              <a:buClr>
                <a:schemeClr val="accent1"/>
              </a:buClr>
              <a:buFont typeface="Wingdings" panose="05000000000000000000" pitchFamily="2" charset="2"/>
              <a:buChar char="§"/>
            </a:pPr>
            <a:r>
              <a:rPr lang="en-US" dirty="0" smtClean="0"/>
              <a:t>Account access</a:t>
            </a:r>
          </a:p>
          <a:p>
            <a:pPr marL="730840" lvl="1" indent="-281092">
              <a:buClr>
                <a:schemeClr val="accent1"/>
              </a:buClr>
              <a:buFont typeface="Wingdings" panose="05000000000000000000" pitchFamily="2" charset="2"/>
              <a:buChar char="§"/>
            </a:pPr>
            <a:r>
              <a:rPr lang="en-US" dirty="0" smtClean="0"/>
              <a:t>Identity theft</a:t>
            </a:r>
          </a:p>
          <a:p>
            <a:pPr marL="730840" lvl="1" indent="-281092">
              <a:buClr>
                <a:schemeClr val="accent1"/>
              </a:buClr>
              <a:buFont typeface="Wingdings" panose="05000000000000000000" pitchFamily="2" charset="2"/>
              <a:buChar char="§"/>
            </a:pPr>
            <a:r>
              <a:rPr lang="en-US" dirty="0" smtClean="0"/>
              <a:t>Financial access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5463F1E8-1242-49F0-8BA8-D3AB0E244AA6}"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17315498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47">
              <a:defRPr/>
            </a:pPr>
            <a:r>
              <a:rPr lang="en-US" dirty="0" smtClean="0"/>
              <a:t>Before</a:t>
            </a:r>
            <a:r>
              <a:rPr lang="en-US" baseline="0" dirty="0" smtClean="0"/>
              <a:t> we get into the how, lets make sure you understand the new reality of data protection. </a:t>
            </a:r>
            <a:r>
              <a:rPr lang="en-US" dirty="0" smtClean="0"/>
              <a:t>New technologies – like the cloud, mobility, virtualization – and the consumerization of IT are transforming how applications and services are delivered and how data and information is accessed.</a:t>
            </a:r>
          </a:p>
          <a:p>
            <a:pPr defTabSz="914247">
              <a:defRPr/>
            </a:pPr>
            <a:endParaRPr lang="en-US" baseline="0" dirty="0" smtClean="0"/>
          </a:p>
          <a:p>
            <a:pPr defTabSz="914247">
              <a:defRPr/>
            </a:pPr>
            <a:r>
              <a:rPr lang="en-US" baseline="0" dirty="0" smtClean="0"/>
              <a:t>Perimeter security used to be enough. It used to be good enough to put up a big wall around your sensitive information and encrypt that data between gated sites. That is no longer the case. Data is in more places than ever before and our enemies are not obvious. The only way to be truly certain that your data is safe is to encrypt the data itself wherever it resides. At SafeNet we have coined the phrase “securing the breach”. Organizations have to accept that their “perimeter” security can and will be breached at some point – but if the data behind the walls is encrypted, the breach is inconvenient, not detrimental. </a:t>
            </a:r>
            <a:endParaRPr lang="en-US" dirty="0"/>
          </a:p>
        </p:txBody>
      </p:sp>
      <p:sp>
        <p:nvSpPr>
          <p:cNvPr id="4" name="Slide Number Placeholder 3"/>
          <p:cNvSpPr>
            <a:spLocks noGrp="1"/>
          </p:cNvSpPr>
          <p:nvPr>
            <p:ph type="sldNum" sz="quarter" idx="10"/>
          </p:nvPr>
        </p:nvSpPr>
        <p:spPr/>
        <p:txBody>
          <a:bodyPr/>
          <a:lstStyle/>
          <a:p>
            <a:fld id="{6547E429-D0C2-4160-9F00-E96003196CFD}"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925399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47">
              <a:defRPr/>
            </a:pPr>
            <a:r>
              <a:rPr lang="en-US" dirty="0" smtClean="0"/>
              <a:t>An</a:t>
            </a:r>
            <a:r>
              <a:rPr lang="en-US" baseline="0" dirty="0" smtClean="0"/>
              <a:t> organization has to consider three factors when building a comprehensive data protection strategy. First, where does their sensitive data live? There is customer and employee data residing typically in databases, financial information in file servers, and back-up in storage networks. Then there is enterprise data sitting in the cloud – associated with applications such as SFDC.  At least in physical data centers, enterprises are aware of where the data is…but as data centers get virtualized and move to cloud, the enterprises fear losing control over their sensitive data. But, in all scenarios, the bottom line is that organizations have to be able to encrypt their data: structured, unstructured, virtualized or cloud. </a:t>
            </a:r>
          </a:p>
          <a:p>
            <a:pPr defTabSz="914247">
              <a:defRPr/>
            </a:pPr>
            <a:endParaRPr lang="en-US" baseline="0" dirty="0" smtClean="0"/>
          </a:p>
          <a:p>
            <a:pPr defTabSz="914247">
              <a:defRPr/>
            </a:pPr>
            <a:r>
              <a:rPr lang="en-US" baseline="0" dirty="0" smtClean="0"/>
              <a:t>Corollary to encryption is key management – your encryption can easily be undermined if you don’t have strong key management. Key management is a complex problem – strength of the keys, rollover policies – all depending upon the type of application or data you are encrypting.  </a:t>
            </a:r>
          </a:p>
          <a:p>
            <a:pPr defTabSz="914247">
              <a:defRPr/>
            </a:pPr>
            <a:endParaRPr lang="en-US" baseline="0" dirty="0" smtClean="0"/>
          </a:p>
          <a:p>
            <a:pPr defTabSz="914247">
              <a:defRPr/>
            </a:pPr>
            <a:r>
              <a:rPr lang="en-US" baseline="0" dirty="0" smtClean="0"/>
              <a:t>And finally, it is not just about encryption, you still have to control who has access to what application, data. Compliance mandates require clear separation of duty – which plays into strong authentication and authorization implementations within the enterprise.</a:t>
            </a:r>
            <a:endParaRPr lang="en-US" dirty="0" smtClean="0"/>
          </a:p>
          <a:p>
            <a:endParaRPr lang="en-US" dirty="0"/>
          </a:p>
        </p:txBody>
      </p:sp>
      <p:sp>
        <p:nvSpPr>
          <p:cNvPr id="4" name="Slide Number Placeholder 3"/>
          <p:cNvSpPr>
            <a:spLocks noGrp="1"/>
          </p:cNvSpPr>
          <p:nvPr>
            <p:ph type="sldNum" sz="quarter" idx="10"/>
          </p:nvPr>
        </p:nvSpPr>
        <p:spPr/>
        <p:txBody>
          <a:bodyPr/>
          <a:lstStyle/>
          <a:p>
            <a:fld id="{6547E429-D0C2-4160-9F00-E96003196CFD}"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18108209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Taking all of</a:t>
            </a:r>
            <a:r>
              <a:rPr lang="en-US" baseline="0" dirty="0" smtClean="0"/>
              <a:t> these vulnerability points into consideration, </a:t>
            </a:r>
            <a:r>
              <a:rPr lang="en-US" dirty="0" smtClean="0"/>
              <a:t>there are three steps that every company should adopt into their strategy</a:t>
            </a:r>
            <a:r>
              <a:rPr lang="en-US" baseline="0" dirty="0" smtClean="0"/>
              <a:t> </a:t>
            </a:r>
            <a:r>
              <a:rPr lang="en-US" dirty="0" smtClean="0"/>
              <a:t>to mitigate the overall</a:t>
            </a:r>
            <a:r>
              <a:rPr lang="en-US" baseline="0" dirty="0" smtClean="0"/>
              <a:t> </a:t>
            </a:r>
            <a:r>
              <a:rPr lang="en-US" dirty="0" smtClean="0"/>
              <a:t>cost and adverse consequences that result from a security breach. </a:t>
            </a:r>
          </a:p>
          <a:p>
            <a:endParaRPr lang="en-US" dirty="0" smtClean="0"/>
          </a:p>
          <a:p>
            <a:pPr marL="168655" lvl="2" indent="-168655" defTabSz="899495" eaLnBrk="0" fontAlgn="base" hangingPunct="0">
              <a:spcBef>
                <a:spcPct val="30000"/>
              </a:spcBef>
              <a:spcAft>
                <a:spcPct val="0"/>
              </a:spcAft>
              <a:buFont typeface="Arial" pitchFamily="34" charset="0"/>
              <a:buChar char="•"/>
              <a:defRPr/>
            </a:pPr>
            <a:r>
              <a:rPr lang="en-US" dirty="0" smtClean="0"/>
              <a:t> 01</a:t>
            </a:r>
            <a:r>
              <a:rPr lang="en-US" baseline="0" dirty="0" smtClean="0"/>
              <a:t> - </a:t>
            </a:r>
            <a:r>
              <a:rPr lang="en-US" dirty="0" smtClean="0"/>
              <a:t>Encrypt all sensitive data at rest and in motion. Decide where encryption should be employed, factoring in threat  </a:t>
            </a:r>
            <a:br>
              <a:rPr lang="en-US" dirty="0" smtClean="0"/>
            </a:br>
            <a:r>
              <a:rPr lang="en-US" dirty="0" smtClean="0"/>
              <a:t> levels, characteristics of the data and current infrastructure.  </a:t>
            </a:r>
          </a:p>
          <a:p>
            <a:pPr marL="231120" indent="-231120"/>
            <a:endParaRPr lang="en-US" dirty="0" smtClean="0"/>
          </a:p>
          <a:p>
            <a:pPr marL="231120" indent="-231120" defTabSz="899495" eaLnBrk="0" fontAlgn="base" hangingPunct="0">
              <a:spcBef>
                <a:spcPct val="30000"/>
              </a:spcBef>
              <a:spcAft>
                <a:spcPct val="0"/>
              </a:spcAft>
              <a:buFontTx/>
              <a:buChar char="•"/>
              <a:defRPr/>
            </a:pPr>
            <a:r>
              <a:rPr lang="en-US" dirty="0" smtClean="0"/>
              <a:t>02</a:t>
            </a:r>
            <a:r>
              <a:rPr lang="en-US" baseline="0" dirty="0" smtClean="0"/>
              <a:t> - S</a:t>
            </a:r>
            <a:r>
              <a:rPr lang="en-US" dirty="0" smtClean="0"/>
              <a:t>ecurely manage and</a:t>
            </a:r>
            <a:r>
              <a:rPr lang="en-US" baseline="0" dirty="0" smtClean="0"/>
              <a:t> </a:t>
            </a:r>
            <a:r>
              <a:rPr lang="en-US" dirty="0" smtClean="0"/>
              <a:t>store all of your encryption keys.</a:t>
            </a:r>
            <a:r>
              <a:rPr lang="en-US" baseline="0" dirty="0" smtClean="0"/>
              <a:t> A crypto management platform factors in key management - including,</a:t>
            </a:r>
            <a:r>
              <a:rPr lang="en-US" dirty="0" smtClean="0"/>
              <a:t> rotating, deleting and creating keys,</a:t>
            </a:r>
            <a:r>
              <a:rPr lang="en-US" baseline="0" dirty="0" smtClean="0"/>
              <a:t> as well as provides </a:t>
            </a:r>
            <a:r>
              <a:rPr lang="en-US" dirty="0" smtClean="0"/>
              <a:t>an additional trust anchor for encryption keys using Hardware Security Modules (HSMs).</a:t>
            </a:r>
          </a:p>
          <a:p>
            <a:pPr defTabSz="899495" eaLnBrk="0" fontAlgn="base" hangingPunct="0">
              <a:spcBef>
                <a:spcPct val="30000"/>
              </a:spcBef>
              <a:spcAft>
                <a:spcPct val="0"/>
              </a:spcAft>
              <a:defRPr/>
            </a:pPr>
            <a:endParaRPr lang="en-US" baseline="0" dirty="0" smtClean="0"/>
          </a:p>
          <a:p>
            <a:pPr marL="231120" indent="-231120"/>
            <a:r>
              <a:rPr lang="en-US" dirty="0" smtClean="0"/>
              <a:t>03 - Control user access. Establish your authentication strategy</a:t>
            </a:r>
            <a:r>
              <a:rPr lang="en-US" baseline="0" dirty="0" smtClean="0"/>
              <a:t> to p</a:t>
            </a:r>
            <a:r>
              <a:rPr lang="en-US" dirty="0" smtClean="0"/>
              <a:t>rotect user identities while ensuring that only authorized users have access to the systems, data and applications they are entitled.</a:t>
            </a:r>
          </a:p>
          <a:p>
            <a:endParaRPr lang="en-US" dirty="0" smtClean="0"/>
          </a:p>
          <a:p>
            <a:r>
              <a:rPr lang="en-US" dirty="0" smtClean="0"/>
              <a:t>By implementing each of these three steps into your IT</a:t>
            </a:r>
            <a:r>
              <a:rPr lang="en-US" baseline="0" dirty="0" smtClean="0"/>
              <a:t> </a:t>
            </a:r>
            <a:r>
              <a:rPr lang="en-US" dirty="0" smtClean="0"/>
              <a:t>infrastructure, you can effectively prepare for a breach, and avoid falling victim to one.</a:t>
            </a:r>
            <a:endParaRPr lang="en-US" dirty="0"/>
          </a:p>
        </p:txBody>
      </p:sp>
      <p:sp>
        <p:nvSpPr>
          <p:cNvPr id="4" name="Slide Number Placeholder 3"/>
          <p:cNvSpPr>
            <a:spLocks noGrp="1"/>
          </p:cNvSpPr>
          <p:nvPr>
            <p:ph type="sldNum" sz="quarter" idx="10"/>
          </p:nvPr>
        </p:nvSpPr>
        <p:spPr/>
        <p:txBody>
          <a:bodyPr/>
          <a:lstStyle/>
          <a:p>
            <a:fld id="{6547E429-D0C2-4160-9F00-E96003196CFD}"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18108209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811275D-1607-F74C-B310-7F58839E010B}" type="datetimeFigureOut">
              <a:rPr lang="en-US" smtClean="0"/>
              <a:t>11/19/14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B97A1-F188-5945-90EF-43483E275708}" type="slidenum">
              <a:rPr lang="en-US" smtClean="0"/>
              <a:t>‹#›</a:t>
            </a:fld>
            <a:endParaRPr lang="en-US"/>
          </a:p>
        </p:txBody>
      </p:sp>
    </p:spTree>
    <p:extLst>
      <p:ext uri="{BB962C8B-B14F-4D97-AF65-F5344CB8AC3E}">
        <p14:creationId xmlns:p14="http://schemas.microsoft.com/office/powerpoint/2010/main" val="2117036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11275D-1607-F74C-B310-7F58839E010B}" type="datetimeFigureOut">
              <a:rPr lang="en-US" smtClean="0"/>
              <a:t>11/19/14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B97A1-F188-5945-90EF-43483E275708}" type="slidenum">
              <a:rPr lang="en-US" smtClean="0"/>
              <a:t>‹#›</a:t>
            </a:fld>
            <a:endParaRPr lang="en-US"/>
          </a:p>
        </p:txBody>
      </p:sp>
    </p:spTree>
    <p:extLst>
      <p:ext uri="{BB962C8B-B14F-4D97-AF65-F5344CB8AC3E}">
        <p14:creationId xmlns:p14="http://schemas.microsoft.com/office/powerpoint/2010/main" val="42418637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11275D-1607-F74C-B310-7F58839E010B}" type="datetimeFigureOut">
              <a:rPr lang="en-US" smtClean="0"/>
              <a:t>11/19/14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B97A1-F188-5945-90EF-43483E275708}" type="slidenum">
              <a:rPr lang="en-US" smtClean="0"/>
              <a:t>‹#›</a:t>
            </a:fld>
            <a:endParaRPr lang="en-US"/>
          </a:p>
        </p:txBody>
      </p:sp>
    </p:spTree>
    <p:extLst>
      <p:ext uri="{BB962C8B-B14F-4D97-AF65-F5344CB8AC3E}">
        <p14:creationId xmlns:p14="http://schemas.microsoft.com/office/powerpoint/2010/main" val="894437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11275D-1607-F74C-B310-7F58839E010B}" type="datetimeFigureOut">
              <a:rPr lang="en-US" smtClean="0"/>
              <a:t>11/19/14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B97A1-F188-5945-90EF-43483E275708}" type="slidenum">
              <a:rPr lang="en-US" smtClean="0"/>
              <a:t>‹#›</a:t>
            </a:fld>
            <a:endParaRPr lang="en-US"/>
          </a:p>
        </p:txBody>
      </p:sp>
    </p:spTree>
    <p:extLst>
      <p:ext uri="{BB962C8B-B14F-4D97-AF65-F5344CB8AC3E}">
        <p14:creationId xmlns:p14="http://schemas.microsoft.com/office/powerpoint/2010/main" val="950915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811275D-1607-F74C-B310-7F58839E010B}" type="datetimeFigureOut">
              <a:rPr lang="en-US" smtClean="0"/>
              <a:t>11/19/14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B97A1-F188-5945-90EF-43483E275708}" type="slidenum">
              <a:rPr lang="en-US" smtClean="0"/>
              <a:t>‹#›</a:t>
            </a:fld>
            <a:endParaRPr lang="en-US"/>
          </a:p>
        </p:txBody>
      </p:sp>
    </p:spTree>
    <p:extLst>
      <p:ext uri="{BB962C8B-B14F-4D97-AF65-F5344CB8AC3E}">
        <p14:creationId xmlns:p14="http://schemas.microsoft.com/office/powerpoint/2010/main" val="3841409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811275D-1607-F74C-B310-7F58839E010B}" type="datetimeFigureOut">
              <a:rPr lang="en-US" smtClean="0"/>
              <a:t>11/19/14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B97A1-F188-5945-90EF-43483E275708}" type="slidenum">
              <a:rPr lang="en-US" smtClean="0"/>
              <a:t>‹#›</a:t>
            </a:fld>
            <a:endParaRPr lang="en-US"/>
          </a:p>
        </p:txBody>
      </p:sp>
    </p:spTree>
    <p:extLst>
      <p:ext uri="{BB962C8B-B14F-4D97-AF65-F5344CB8AC3E}">
        <p14:creationId xmlns:p14="http://schemas.microsoft.com/office/powerpoint/2010/main" val="1680520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811275D-1607-F74C-B310-7F58839E010B}" type="datetimeFigureOut">
              <a:rPr lang="en-US" smtClean="0"/>
              <a:t>11/19/14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B97A1-F188-5945-90EF-43483E275708}" type="slidenum">
              <a:rPr lang="en-US" smtClean="0"/>
              <a:t>‹#›</a:t>
            </a:fld>
            <a:endParaRPr lang="en-US"/>
          </a:p>
        </p:txBody>
      </p:sp>
    </p:spTree>
    <p:extLst>
      <p:ext uri="{BB962C8B-B14F-4D97-AF65-F5344CB8AC3E}">
        <p14:creationId xmlns:p14="http://schemas.microsoft.com/office/powerpoint/2010/main" val="2410981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811275D-1607-F74C-B310-7F58839E010B}" type="datetimeFigureOut">
              <a:rPr lang="en-US" smtClean="0"/>
              <a:t>11/19/14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B97A1-F188-5945-90EF-43483E275708}" type="slidenum">
              <a:rPr lang="en-US" smtClean="0"/>
              <a:t>‹#›</a:t>
            </a:fld>
            <a:endParaRPr lang="en-US"/>
          </a:p>
        </p:txBody>
      </p:sp>
    </p:spTree>
    <p:extLst>
      <p:ext uri="{BB962C8B-B14F-4D97-AF65-F5344CB8AC3E}">
        <p14:creationId xmlns:p14="http://schemas.microsoft.com/office/powerpoint/2010/main" val="848058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11275D-1607-F74C-B310-7F58839E010B}" type="datetimeFigureOut">
              <a:rPr lang="en-US" smtClean="0"/>
              <a:t>11/19/14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B97A1-F188-5945-90EF-43483E275708}" type="slidenum">
              <a:rPr lang="en-US" smtClean="0"/>
              <a:t>‹#›</a:t>
            </a:fld>
            <a:endParaRPr lang="en-US"/>
          </a:p>
        </p:txBody>
      </p:sp>
    </p:spTree>
    <p:extLst>
      <p:ext uri="{BB962C8B-B14F-4D97-AF65-F5344CB8AC3E}">
        <p14:creationId xmlns:p14="http://schemas.microsoft.com/office/powerpoint/2010/main" val="28060953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11275D-1607-F74C-B310-7F58839E010B}" type="datetimeFigureOut">
              <a:rPr lang="en-US" smtClean="0"/>
              <a:t>11/19/14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B97A1-F188-5945-90EF-43483E275708}" type="slidenum">
              <a:rPr lang="en-US" smtClean="0"/>
              <a:t>‹#›</a:t>
            </a:fld>
            <a:endParaRPr lang="en-US"/>
          </a:p>
        </p:txBody>
      </p:sp>
    </p:spTree>
    <p:extLst>
      <p:ext uri="{BB962C8B-B14F-4D97-AF65-F5344CB8AC3E}">
        <p14:creationId xmlns:p14="http://schemas.microsoft.com/office/powerpoint/2010/main" val="31962666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11275D-1607-F74C-B310-7F58839E010B}" type="datetimeFigureOut">
              <a:rPr lang="en-US" smtClean="0"/>
              <a:t>11/19/14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B97A1-F188-5945-90EF-43483E275708}" type="slidenum">
              <a:rPr lang="en-US" smtClean="0"/>
              <a:t>‹#›</a:t>
            </a:fld>
            <a:endParaRPr lang="en-US"/>
          </a:p>
        </p:txBody>
      </p:sp>
    </p:spTree>
    <p:extLst>
      <p:ext uri="{BB962C8B-B14F-4D97-AF65-F5344CB8AC3E}">
        <p14:creationId xmlns:p14="http://schemas.microsoft.com/office/powerpoint/2010/main" val="94002580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11275D-1607-F74C-B310-7F58839E010B}" type="datetimeFigureOut">
              <a:rPr lang="en-US" smtClean="0"/>
              <a:t>11/19/14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2B97A1-F188-5945-90EF-43483E275708}" type="slidenum">
              <a:rPr lang="en-US" smtClean="0"/>
              <a:t>‹#›</a:t>
            </a:fld>
            <a:endParaRPr lang="en-US"/>
          </a:p>
        </p:txBody>
      </p:sp>
    </p:spTree>
    <p:extLst>
      <p:ext uri="{BB962C8B-B14F-4D97-AF65-F5344CB8AC3E}">
        <p14:creationId xmlns:p14="http://schemas.microsoft.com/office/powerpoint/2010/main" val="3837858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2.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png"/><Relationship Id="rId5"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1" Type="http://schemas.openxmlformats.org/officeDocument/2006/relationships/diagramData" Target="../diagrams/data1.xml"/><Relationship Id="rId12" Type="http://schemas.openxmlformats.org/officeDocument/2006/relationships/diagramLayout" Target="../diagrams/layout1.xml"/><Relationship Id="rId13" Type="http://schemas.openxmlformats.org/officeDocument/2006/relationships/diagramQuickStyle" Target="../diagrams/quickStyle1.xml"/><Relationship Id="rId14" Type="http://schemas.openxmlformats.org/officeDocument/2006/relationships/diagramColors" Target="../diagrams/colors1.xml"/><Relationship Id="rId15" Type="http://schemas.microsoft.com/office/2007/relationships/diagramDrawing" Target="../diagrams/drawing1.xml"/><Relationship Id="rId16" Type="http://schemas.openxmlformats.org/officeDocument/2006/relationships/image" Target="../media/image15.png"/><Relationship Id="rId17"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11.png"/><Relationship Id="rId8" Type="http://schemas.openxmlformats.org/officeDocument/2006/relationships/image" Target="../media/image12.png"/><Relationship Id="rId9" Type="http://schemas.openxmlformats.org/officeDocument/2006/relationships/image" Target="../media/image13.png"/><Relationship Id="rId10"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23.png"/><Relationship Id="rId8"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3" Type="http://schemas.openxmlformats.org/officeDocument/2006/relationships/image" Target="../media/image25.jpg"/><Relationship Id="rId4" Type="http://schemas.openxmlformats.org/officeDocument/2006/relationships/image" Target="../media/image26.jp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Xs And Os pattern.jpg"/>
          <p:cNvPicPr>
            <a:picLocks noChangeAspect="1"/>
          </p:cNvPicPr>
          <p:nvPr/>
        </p:nvPicPr>
        <p:blipFill rotWithShape="1">
          <a:blip r:embed="rId2" cstate="print">
            <a:extLst>
              <a:ext uri="{28A0092B-C50C-407E-A947-70E740481C1C}">
                <a14:useLocalDpi xmlns:a14="http://schemas.microsoft.com/office/drawing/2010/main" val="0"/>
              </a:ext>
            </a:extLst>
          </a:blip>
          <a:srcRect t="15274" r="2087" b="12271"/>
          <a:stretch/>
        </p:blipFill>
        <p:spPr>
          <a:xfrm>
            <a:off x="0" y="0"/>
            <a:ext cx="9144000" cy="6858000"/>
          </a:xfrm>
          <a:prstGeom prst="rect">
            <a:avLst/>
          </a:prstGeom>
        </p:spPr>
      </p:pic>
      <p:sp>
        <p:nvSpPr>
          <p:cNvPr id="2" name="Title 1"/>
          <p:cNvSpPr>
            <a:spLocks noGrp="1"/>
          </p:cNvSpPr>
          <p:nvPr>
            <p:ph type="title"/>
          </p:nvPr>
        </p:nvSpPr>
        <p:spPr>
          <a:xfrm>
            <a:off x="0" y="0"/>
            <a:ext cx="9144000" cy="1176457"/>
          </a:xfrm>
          <a:solidFill>
            <a:srgbClr val="32B55F"/>
          </a:solidFill>
          <a:ln w="12700" cmpd="sng">
            <a:solidFill>
              <a:schemeClr val="tx1"/>
            </a:solidFill>
          </a:ln>
        </p:spPr>
        <p:txBody>
          <a:bodyPr/>
          <a:lstStyle/>
          <a:p>
            <a:r>
              <a:rPr lang="en-US" b="1" dirty="0" smtClean="0">
                <a:latin typeface="Tahoma"/>
                <a:cs typeface="Tahoma"/>
              </a:rPr>
              <a:t>SPEAKER BLITZ</a:t>
            </a:r>
            <a:endParaRPr lang="en-US" b="1" dirty="0">
              <a:latin typeface="Tahoma"/>
              <a:cs typeface="Tahoma"/>
            </a:endParaRPr>
          </a:p>
        </p:txBody>
      </p:sp>
      <p:sp>
        <p:nvSpPr>
          <p:cNvPr id="5" name="Subtitle 2"/>
          <p:cNvSpPr txBox="1">
            <a:spLocks/>
          </p:cNvSpPr>
          <p:nvPr/>
        </p:nvSpPr>
        <p:spPr>
          <a:xfrm>
            <a:off x="1238420" y="4459371"/>
            <a:ext cx="6667160" cy="1886068"/>
          </a:xfrm>
          <a:prstGeom prst="rect">
            <a:avLst/>
          </a:prstGeom>
          <a:solidFill>
            <a:schemeClr val="bg1">
              <a:alpha val="89000"/>
            </a:schemeClr>
          </a:solidFill>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b="1" dirty="0" smtClean="0">
                <a:latin typeface="Tahoma"/>
                <a:cs typeface="Tahoma"/>
              </a:rPr>
              <a:t>GINA SCINTA</a:t>
            </a:r>
          </a:p>
          <a:p>
            <a:pPr marL="0" indent="0" algn="ctr">
              <a:buNone/>
            </a:pPr>
            <a:r>
              <a:rPr lang="en-US" dirty="0" smtClean="0">
                <a:latin typeface="Tahoma"/>
                <a:cs typeface="Tahoma"/>
              </a:rPr>
              <a:t>Senior Solutions Architect</a:t>
            </a:r>
          </a:p>
          <a:p>
            <a:pPr marL="0" indent="0" algn="ctr">
              <a:buNone/>
            </a:pPr>
            <a:r>
              <a:rPr lang="en-US" dirty="0" err="1" smtClean="0">
                <a:latin typeface="Tahoma"/>
                <a:cs typeface="Tahoma"/>
              </a:rPr>
              <a:t>SafeNet</a:t>
            </a:r>
            <a:endParaRPr lang="en-US" dirty="0">
              <a:latin typeface="Tahoma"/>
              <a:cs typeface="Tahoma"/>
            </a:endParaRPr>
          </a:p>
        </p:txBody>
      </p:sp>
      <p:sp>
        <p:nvSpPr>
          <p:cNvPr id="7" name="Rectangle 6"/>
          <p:cNvSpPr/>
          <p:nvPr/>
        </p:nvSpPr>
        <p:spPr>
          <a:xfrm>
            <a:off x="1238420" y="1979436"/>
            <a:ext cx="6667160" cy="1531262"/>
          </a:xfrm>
          <a:prstGeom prst="rect">
            <a:avLst/>
          </a:prstGeom>
          <a:solidFill>
            <a:schemeClr val="lt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3" name="Picture 2" descr="SafeNet_logo_with_tagline_cmyk_print.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74" y="-130718"/>
            <a:ext cx="9144000" cy="5916706"/>
          </a:xfrm>
          <a:prstGeom prst="rect">
            <a:avLst/>
          </a:prstGeom>
        </p:spPr>
      </p:pic>
    </p:spTree>
    <p:extLst>
      <p:ext uri="{BB962C8B-B14F-4D97-AF65-F5344CB8AC3E}">
        <p14:creationId xmlns:p14="http://schemas.microsoft.com/office/powerpoint/2010/main" val="68834138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228600" y="-4764"/>
            <a:ext cx="9767126" cy="67166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315" name="Rectangle 5"/>
          <p:cNvSpPr>
            <a:spLocks noGrp="1" noChangeArrowheads="1"/>
          </p:cNvSpPr>
          <p:nvPr>
            <p:ph type="subTitle" idx="1"/>
          </p:nvPr>
        </p:nvSpPr>
        <p:spPr>
          <a:xfrm>
            <a:off x="457200" y="5114925"/>
            <a:ext cx="4495800" cy="1743075"/>
          </a:xfrm>
          <a:noFill/>
        </p:spPr>
        <p:txBody>
          <a:bodyPr/>
          <a:lstStyle/>
          <a:p>
            <a:pPr marL="0" indent="0" eaLnBrk="1" hangingPunct="1">
              <a:spcBef>
                <a:spcPct val="0"/>
              </a:spcBef>
              <a:spcAft>
                <a:spcPct val="0"/>
              </a:spcAft>
            </a:pPr>
            <a:endParaRPr lang="en-US" sz="1600" b="1" dirty="0" smtClean="0"/>
          </a:p>
          <a:p>
            <a:pPr marL="0" indent="0" eaLnBrk="1" hangingPunct="1">
              <a:spcBef>
                <a:spcPct val="0"/>
              </a:spcBef>
              <a:spcAft>
                <a:spcPct val="0"/>
              </a:spcAft>
            </a:pPr>
            <a:endParaRPr lang="en-US" sz="1200" dirty="0" smtClean="0"/>
          </a:p>
          <a:p>
            <a:pPr marL="0" indent="0" eaLnBrk="1" hangingPunct="1">
              <a:spcBef>
                <a:spcPct val="0"/>
              </a:spcBef>
              <a:spcAft>
                <a:spcPct val="0"/>
              </a:spcAft>
            </a:pPr>
            <a:endParaRPr lang="en-US" sz="1200" dirty="0" smtClean="0"/>
          </a:p>
          <a:p>
            <a:pPr marL="0" indent="0" eaLnBrk="1" hangingPunct="1">
              <a:spcBef>
                <a:spcPct val="0"/>
              </a:spcBef>
              <a:spcAft>
                <a:spcPct val="0"/>
              </a:spcAft>
            </a:pPr>
            <a:endParaRPr lang="en-US" sz="1200" dirty="0" smtClean="0"/>
          </a:p>
        </p:txBody>
      </p:sp>
      <p:sp>
        <p:nvSpPr>
          <p:cNvPr id="2" name="TextBox 1"/>
          <p:cNvSpPr txBox="1"/>
          <p:nvPr/>
        </p:nvSpPr>
        <p:spPr>
          <a:xfrm>
            <a:off x="381000" y="4590871"/>
            <a:ext cx="3627916" cy="1015663"/>
          </a:xfrm>
          <a:prstGeom prst="rect">
            <a:avLst/>
          </a:prstGeom>
          <a:noFill/>
        </p:spPr>
        <p:txBody>
          <a:bodyPr wrap="none" rtlCol="0">
            <a:spAutoFit/>
          </a:bodyPr>
          <a:lstStyle/>
          <a:p>
            <a:pPr fontAlgn="base">
              <a:spcBef>
                <a:spcPct val="0"/>
              </a:spcBef>
              <a:spcAft>
                <a:spcPct val="0"/>
              </a:spcAft>
            </a:pPr>
            <a:r>
              <a:rPr lang="en-US" sz="2400" b="1" dirty="0" smtClean="0">
                <a:solidFill>
                  <a:srgbClr val="5E5E5C"/>
                </a:solidFill>
                <a:latin typeface="Arial" charset="0"/>
                <a:ea typeface="Arial"/>
                <a:cs typeface="Arial" charset="0"/>
              </a:rPr>
              <a:t>Gina Scinta</a:t>
            </a:r>
          </a:p>
          <a:p>
            <a:pPr fontAlgn="base">
              <a:spcBef>
                <a:spcPct val="0"/>
              </a:spcBef>
              <a:spcAft>
                <a:spcPct val="0"/>
              </a:spcAft>
            </a:pPr>
            <a:r>
              <a:rPr lang="en-US" b="1" dirty="0" smtClean="0">
                <a:solidFill>
                  <a:srgbClr val="5E5E5C"/>
                </a:solidFill>
                <a:latin typeface="Arial" charset="0"/>
                <a:ea typeface="Arial"/>
                <a:cs typeface="Arial" charset="0"/>
              </a:rPr>
              <a:t>   Senior Solutions Architect</a:t>
            </a:r>
          </a:p>
          <a:p>
            <a:pPr fontAlgn="base">
              <a:spcBef>
                <a:spcPct val="0"/>
              </a:spcBef>
              <a:spcAft>
                <a:spcPct val="0"/>
              </a:spcAft>
            </a:pPr>
            <a:r>
              <a:rPr lang="en-US" b="1" dirty="0" smtClean="0">
                <a:solidFill>
                  <a:srgbClr val="5E5E5C"/>
                </a:solidFill>
                <a:latin typeface="Arial" charset="0"/>
                <a:ea typeface="Arial"/>
                <a:cs typeface="Arial" charset="0"/>
              </a:rPr>
              <a:t>   Gina.Scinta@safenet-inc.com</a:t>
            </a:r>
            <a:endParaRPr lang="en-US" b="1" dirty="0">
              <a:solidFill>
                <a:srgbClr val="5E5E5C"/>
              </a:solidFill>
              <a:latin typeface="Arial" charset="0"/>
              <a:ea typeface="Arial"/>
              <a:cs typeface="Arial" charset="0"/>
            </a:endParaRPr>
          </a:p>
        </p:txBody>
      </p:sp>
    </p:spTree>
    <p:extLst>
      <p:ext uri="{BB962C8B-B14F-4D97-AF65-F5344CB8AC3E}">
        <p14:creationId xmlns:p14="http://schemas.microsoft.com/office/powerpoint/2010/main" val="198559141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Box1.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17903" y="1236186"/>
            <a:ext cx="2822678" cy="2245122"/>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7" name="Rectangle 2"/>
          <p:cNvSpPr>
            <a:spLocks noGrp="1" noChangeArrowheads="1"/>
          </p:cNvSpPr>
          <p:nvPr>
            <p:ph type="title"/>
          </p:nvPr>
        </p:nvSpPr>
        <p:spPr>
          <a:xfrm>
            <a:off x="304800" y="45720"/>
            <a:ext cx="5824538" cy="1146175"/>
          </a:xfrm>
          <a:ln/>
        </p:spPr>
        <p:txBody>
          <a:bodyPr lIns="0" tIns="0" rIns="0" bIns="0" anchor="ctr">
            <a:normAutofit/>
          </a:bodyPr>
          <a:lstStyle/>
          <a:p>
            <a: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3200" dirty="0" smtClean="0"/>
              <a:t>State of Data Security</a:t>
            </a:r>
            <a:endParaRPr lang="en-GB" sz="3200" dirty="0"/>
          </a:p>
        </p:txBody>
      </p:sp>
      <p:sp>
        <p:nvSpPr>
          <p:cNvPr id="8" name="Content Placeholder 2"/>
          <p:cNvSpPr>
            <a:spLocks noGrp="1"/>
          </p:cNvSpPr>
          <p:nvPr>
            <p:ph idx="1"/>
          </p:nvPr>
        </p:nvSpPr>
        <p:spPr>
          <a:xfrm>
            <a:off x="304800" y="1397693"/>
            <a:ext cx="3200400" cy="1922109"/>
          </a:xfrm>
        </p:spPr>
        <p:txBody>
          <a:bodyPr>
            <a:normAutofit/>
          </a:bodyPr>
          <a:lstStyle/>
          <a:p>
            <a:pPr marL="0" indent="0">
              <a:spcBef>
                <a:spcPts val="0"/>
              </a:spcBef>
              <a:buClr>
                <a:schemeClr val="accent1"/>
              </a:buClr>
              <a:buSzPct val="100000"/>
              <a:buNone/>
            </a:pPr>
            <a:r>
              <a:rPr lang="en-US" sz="2800" dirty="0" smtClean="0">
                <a:solidFill>
                  <a:schemeClr val="tx1"/>
                </a:solidFill>
              </a:rPr>
              <a:t>Security professionals believe they </a:t>
            </a:r>
            <a:r>
              <a:rPr lang="en-US" sz="2800" b="1" dirty="0" smtClean="0">
                <a:solidFill>
                  <a:srgbClr val="F39100"/>
                </a:solidFill>
              </a:rPr>
              <a:t>will suffer a breach.</a:t>
            </a:r>
          </a:p>
        </p:txBody>
      </p:sp>
      <p:sp>
        <p:nvSpPr>
          <p:cNvPr id="9" name="TextBox 8"/>
          <p:cNvSpPr txBox="1"/>
          <p:nvPr/>
        </p:nvSpPr>
        <p:spPr>
          <a:xfrm>
            <a:off x="76200" y="6008031"/>
            <a:ext cx="3685624" cy="253916"/>
          </a:xfrm>
          <a:prstGeom prst="rect">
            <a:avLst/>
          </a:prstGeom>
          <a:noFill/>
        </p:spPr>
        <p:txBody>
          <a:bodyPr wrap="none" rtlCol="0">
            <a:spAutoFit/>
          </a:bodyPr>
          <a:lstStyle/>
          <a:p>
            <a:pPr fontAlgn="base">
              <a:spcBef>
                <a:spcPct val="0"/>
              </a:spcBef>
              <a:spcAft>
                <a:spcPct val="0"/>
              </a:spcAft>
            </a:pPr>
            <a:r>
              <a:rPr lang="en-US" sz="1050" i="1" dirty="0" smtClean="0">
                <a:solidFill>
                  <a:srgbClr val="5E5E5C"/>
                </a:solidFill>
                <a:latin typeface="Arial" charset="0"/>
                <a:ea typeface="Arial"/>
                <a:cs typeface="Arial" charset="0"/>
              </a:rPr>
              <a:t>*</a:t>
            </a:r>
            <a:r>
              <a:rPr lang="en-US" sz="1050" i="1" dirty="0" smtClean="0">
                <a:solidFill>
                  <a:srgbClr val="5E5E5C">
                    <a:lumMod val="50000"/>
                    <a:lumOff val="50000"/>
                  </a:srgbClr>
                </a:solidFill>
                <a:latin typeface="Arial" charset="0"/>
                <a:ea typeface="Arial"/>
                <a:cs typeface="Arial" charset="0"/>
              </a:rPr>
              <a:t>Based on a SafeNet Survey of 230 security professionals.</a:t>
            </a:r>
            <a:endParaRPr lang="en-US" sz="1050" i="1" dirty="0">
              <a:solidFill>
                <a:srgbClr val="5E5E5C">
                  <a:lumMod val="50000"/>
                  <a:lumOff val="50000"/>
                </a:srgbClr>
              </a:solidFill>
              <a:latin typeface="Arial" charset="0"/>
              <a:ea typeface="Arial"/>
              <a:cs typeface="Arial" charset="0"/>
            </a:endParaRPr>
          </a:p>
        </p:txBody>
      </p:sp>
      <p:sp>
        <p:nvSpPr>
          <p:cNvPr id="10" name="Footer Placeholder 4"/>
          <p:cNvSpPr>
            <a:spLocks noGrp="1"/>
          </p:cNvSpPr>
          <p:nvPr>
            <p:ph type="ftr" sz="quarter" idx="4294967295"/>
          </p:nvPr>
        </p:nvSpPr>
        <p:spPr>
          <a:xfrm>
            <a:off x="0" y="6477000"/>
            <a:ext cx="2895600" cy="304800"/>
          </a:xfrm>
          <a:prstGeom prst="rect">
            <a:avLst/>
          </a:prstGeom>
        </p:spPr>
        <p:txBody>
          <a:bodyPr/>
          <a:lstStyle/>
          <a:p>
            <a:r>
              <a:rPr lang="en-US" dirty="0" smtClean="0">
                <a:solidFill>
                  <a:prstClr val="white"/>
                </a:solidFill>
                <a:ea typeface="Arial"/>
              </a:rPr>
              <a:t>© SafeNet Proprietary</a:t>
            </a:r>
            <a:endParaRPr lang="en-US" dirty="0">
              <a:solidFill>
                <a:prstClr val="white"/>
              </a:solidFill>
              <a:ea typeface="Arial"/>
            </a:endParaRPr>
          </a:p>
        </p:txBody>
      </p:sp>
      <p:grpSp>
        <p:nvGrpSpPr>
          <p:cNvPr id="2" name="Group 1"/>
          <p:cNvGrpSpPr/>
          <p:nvPr/>
        </p:nvGrpSpPr>
        <p:grpSpPr>
          <a:xfrm>
            <a:off x="304800" y="3810000"/>
            <a:ext cx="8049284" cy="1871647"/>
            <a:chOff x="304800" y="3810000"/>
            <a:chExt cx="8049284" cy="1871647"/>
          </a:xfrm>
        </p:grpSpPr>
        <p:sp>
          <p:nvSpPr>
            <p:cNvPr id="11" name="Content Placeholder 2"/>
            <p:cNvSpPr txBox="1">
              <a:spLocks/>
            </p:cNvSpPr>
            <p:nvPr/>
          </p:nvSpPr>
          <p:spPr bwMode="auto">
            <a:xfrm>
              <a:off x="304800" y="3810000"/>
              <a:ext cx="3657600" cy="1752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lnSpcReduction="10000"/>
            </a:bodyPr>
            <a:lstStyle>
              <a:lvl1pPr marL="342900" indent="-342900" algn="l" rtl="0" eaLnBrk="1" fontAlgn="base" hangingPunct="1">
                <a:spcBef>
                  <a:spcPts val="600"/>
                </a:spcBef>
                <a:spcAft>
                  <a:spcPts val="200"/>
                </a:spcAft>
                <a:buClr>
                  <a:schemeClr val="bg1"/>
                </a:buClr>
                <a:buSzPct val="25000"/>
                <a:buFont typeface="Wingdings" charset="2"/>
                <a:buChar char="à"/>
                <a:defRPr sz="2400">
                  <a:solidFill>
                    <a:srgbClr val="F39108"/>
                  </a:solidFill>
                  <a:latin typeface="+mn-lt"/>
                  <a:ea typeface="+mn-ea"/>
                  <a:cs typeface="+mn-cs"/>
                </a:defRPr>
              </a:lvl1pPr>
              <a:lvl2pPr marL="742950" indent="-285750" algn="l" rtl="0" eaLnBrk="1" fontAlgn="base" hangingPunct="1">
                <a:spcBef>
                  <a:spcPts val="600"/>
                </a:spcBef>
                <a:spcAft>
                  <a:spcPts val="200"/>
                </a:spcAft>
                <a:buSzPct val="100000"/>
                <a:buBlip>
                  <a:blip r:embed="rId4"/>
                </a:buBlip>
                <a:defRPr sz="1600">
                  <a:solidFill>
                    <a:srgbClr val="38434E"/>
                  </a:solidFill>
                  <a:latin typeface="+mn-lt"/>
                  <a:ea typeface="+mn-ea"/>
                  <a:cs typeface="+mn-cs"/>
                </a:defRPr>
              </a:lvl2pPr>
              <a:lvl3pPr marL="1143000" indent="-228600" algn="l" rtl="0" eaLnBrk="1" fontAlgn="base" hangingPunct="1">
                <a:spcBef>
                  <a:spcPts val="600"/>
                </a:spcBef>
                <a:spcAft>
                  <a:spcPts val="200"/>
                </a:spcAft>
                <a:buSzPct val="100000"/>
                <a:buBlip>
                  <a:blip r:embed="rId4"/>
                </a:buBlip>
                <a:defRPr sz="1400">
                  <a:solidFill>
                    <a:srgbClr val="38434E"/>
                  </a:solidFill>
                  <a:latin typeface="+mn-lt"/>
                  <a:ea typeface="+mn-ea"/>
                  <a:cs typeface="+mn-cs"/>
                </a:defRPr>
              </a:lvl3pPr>
              <a:lvl4pPr marL="1600200" indent="-228600" algn="l" rtl="0" eaLnBrk="1" fontAlgn="base" hangingPunct="1">
                <a:spcBef>
                  <a:spcPts val="600"/>
                </a:spcBef>
                <a:spcAft>
                  <a:spcPts val="200"/>
                </a:spcAft>
                <a:buSzPct val="100000"/>
                <a:buBlip>
                  <a:blip r:embed="rId4"/>
                </a:buBlip>
                <a:defRPr sz="1200">
                  <a:solidFill>
                    <a:srgbClr val="38434E"/>
                  </a:solidFill>
                  <a:latin typeface="+mn-lt"/>
                  <a:ea typeface="+mn-ea"/>
                  <a:cs typeface="+mn-cs"/>
                </a:defRPr>
              </a:lvl4pPr>
              <a:lvl5pPr marL="2057400" indent="-228600" algn="l" rtl="0" eaLnBrk="1" fontAlgn="base" hangingPunct="1">
                <a:spcBef>
                  <a:spcPts val="600"/>
                </a:spcBef>
                <a:spcAft>
                  <a:spcPts val="200"/>
                </a:spcAft>
                <a:buSzPct val="100000"/>
                <a:buBlip>
                  <a:blip r:embed="rId4"/>
                </a:buBlip>
                <a:defRPr sz="1200">
                  <a:solidFill>
                    <a:srgbClr val="38434E"/>
                  </a:solidFill>
                  <a:latin typeface="+mn-lt"/>
                  <a:ea typeface="+mn-ea"/>
                  <a:cs typeface="+mn-cs"/>
                </a:defRPr>
              </a:lvl5pPr>
              <a:lvl6pPr marL="2514600" indent="-228600" algn="l" rtl="0" eaLnBrk="1" fontAlgn="base" hangingPunct="1">
                <a:spcBef>
                  <a:spcPts val="600"/>
                </a:spcBef>
                <a:spcAft>
                  <a:spcPts val="200"/>
                </a:spcAft>
                <a:buFont typeface="Wingdings" pitchFamily="-109" charset="2"/>
                <a:buChar char="à"/>
                <a:defRPr sz="1400">
                  <a:solidFill>
                    <a:schemeClr val="tx1"/>
                  </a:solidFill>
                  <a:latin typeface="+mn-lt"/>
                  <a:ea typeface="+mn-ea"/>
                  <a:cs typeface="+mn-cs"/>
                </a:defRPr>
              </a:lvl6pPr>
              <a:lvl7pPr marL="2971800" indent="-228600" algn="l" rtl="0" eaLnBrk="1" fontAlgn="base" hangingPunct="1">
                <a:spcBef>
                  <a:spcPts val="600"/>
                </a:spcBef>
                <a:spcAft>
                  <a:spcPts val="200"/>
                </a:spcAft>
                <a:buFont typeface="Wingdings" pitchFamily="-109" charset="2"/>
                <a:buChar char="à"/>
                <a:defRPr sz="1400">
                  <a:solidFill>
                    <a:schemeClr val="tx1"/>
                  </a:solidFill>
                  <a:latin typeface="+mn-lt"/>
                  <a:ea typeface="+mn-ea"/>
                  <a:cs typeface="+mn-cs"/>
                </a:defRPr>
              </a:lvl7pPr>
              <a:lvl8pPr marL="3429000" indent="-228600" algn="l" rtl="0" eaLnBrk="1" fontAlgn="base" hangingPunct="1">
                <a:spcBef>
                  <a:spcPts val="600"/>
                </a:spcBef>
                <a:spcAft>
                  <a:spcPts val="200"/>
                </a:spcAft>
                <a:buFont typeface="Wingdings" pitchFamily="-109" charset="2"/>
                <a:buChar char="à"/>
                <a:defRPr sz="1400">
                  <a:solidFill>
                    <a:schemeClr val="tx1"/>
                  </a:solidFill>
                  <a:latin typeface="+mn-lt"/>
                  <a:ea typeface="+mn-ea"/>
                  <a:cs typeface="+mn-cs"/>
                </a:defRPr>
              </a:lvl8pPr>
              <a:lvl9pPr marL="3886200" indent="-228600" algn="l" rtl="0" eaLnBrk="1" fontAlgn="base" hangingPunct="1">
                <a:spcBef>
                  <a:spcPts val="600"/>
                </a:spcBef>
                <a:spcAft>
                  <a:spcPts val="200"/>
                </a:spcAft>
                <a:buFont typeface="Wingdings" pitchFamily="-109" charset="2"/>
                <a:buChar char="à"/>
                <a:defRPr sz="1400">
                  <a:solidFill>
                    <a:schemeClr val="tx1"/>
                  </a:solidFill>
                  <a:latin typeface="+mn-lt"/>
                  <a:ea typeface="+mn-ea"/>
                  <a:cs typeface="+mn-cs"/>
                </a:defRPr>
              </a:lvl9pPr>
            </a:lstStyle>
            <a:p>
              <a:pPr marL="0" indent="0">
                <a:spcBef>
                  <a:spcPts val="0"/>
                </a:spcBef>
                <a:buClr>
                  <a:srgbClr val="F39100"/>
                </a:buClr>
                <a:buSzPct val="100000"/>
                <a:buFont typeface="Wingdings" charset="2"/>
                <a:buNone/>
              </a:pPr>
              <a:r>
                <a:rPr lang="en-US" sz="2800" kern="0" dirty="0" smtClean="0">
                  <a:solidFill>
                    <a:srgbClr val="5E5E5C"/>
                  </a:solidFill>
                  <a:latin typeface="Arial"/>
                  <a:ea typeface="Arial"/>
                  <a:cs typeface="Arial"/>
                </a:rPr>
                <a:t>Recognition that if perimeters failed, high value data </a:t>
              </a:r>
              <a:r>
                <a:rPr lang="en-US" sz="2800" b="1" kern="0" dirty="0" smtClean="0">
                  <a:solidFill>
                    <a:srgbClr val="F39100"/>
                  </a:solidFill>
                  <a:latin typeface="Arial"/>
                  <a:ea typeface="Arial"/>
                  <a:cs typeface="Arial"/>
                </a:rPr>
                <a:t>would not be safe</a:t>
              </a:r>
              <a:r>
                <a:rPr lang="en-US" sz="2800" b="1" kern="0" dirty="0" smtClean="0">
                  <a:solidFill>
                    <a:srgbClr val="5E5E5C">
                      <a:lumMod val="50000"/>
                      <a:lumOff val="50000"/>
                    </a:srgbClr>
                  </a:solidFill>
                  <a:latin typeface="Arial"/>
                  <a:ea typeface="Arial"/>
                  <a:cs typeface="Arial"/>
                </a:rPr>
                <a:t>.</a:t>
              </a:r>
              <a:endParaRPr lang="en-US" sz="2800" b="1" kern="0" dirty="0" smtClean="0">
                <a:solidFill>
                  <a:srgbClr val="00B0F0"/>
                </a:solidFill>
                <a:latin typeface="Arial"/>
                <a:ea typeface="Arial"/>
                <a:cs typeface="Arial"/>
              </a:endParaRPr>
            </a:p>
          </p:txBody>
        </p:sp>
        <p:pic>
          <p:nvPicPr>
            <p:cNvPr id="12" name="Picture 11" descr="Box5.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18255" y="3810000"/>
              <a:ext cx="2835829" cy="1871647"/>
            </a:xfrm>
            <a:prstGeom prst="rect">
              <a:avLst/>
            </a:prstGeom>
            <a:ln>
              <a:solidFill>
                <a:schemeClr val="bg1">
                  <a:lumMod val="85000"/>
                </a:schemeClr>
              </a:solidFill>
            </a:ln>
            <a:effectLst>
              <a:outerShdw blurRad="50800" dist="38100" dir="2700000" algn="tl" rotWithShape="0">
                <a:prstClr val="black">
                  <a:alpha val="40000"/>
                </a:prstClr>
              </a:outerShdw>
            </a:effectLst>
          </p:spPr>
        </p:pic>
      </p:grpSp>
    </p:spTree>
    <p:extLst>
      <p:ext uri="{BB962C8B-B14F-4D97-AF65-F5344CB8AC3E}">
        <p14:creationId xmlns:p14="http://schemas.microsoft.com/office/powerpoint/2010/main" val="594521187"/>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Breach Level Index</a:t>
            </a:r>
            <a:endParaRPr lang="en-US" sz="3200" dirty="0"/>
          </a:p>
        </p:txBody>
      </p:sp>
      <p:sp>
        <p:nvSpPr>
          <p:cNvPr id="5" name="Footer Placeholder 4"/>
          <p:cNvSpPr>
            <a:spLocks noGrp="1"/>
          </p:cNvSpPr>
          <p:nvPr>
            <p:ph type="ftr" sz="quarter" idx="4294967295"/>
          </p:nvPr>
        </p:nvSpPr>
        <p:spPr>
          <a:xfrm>
            <a:off x="0" y="6477000"/>
            <a:ext cx="2895600" cy="304800"/>
          </a:xfrm>
          <a:prstGeom prst="rect">
            <a:avLst/>
          </a:prstGeom>
        </p:spPr>
        <p:txBody>
          <a:bodyPr/>
          <a:lstStyle/>
          <a:p>
            <a:r>
              <a:rPr lang="en-US" dirty="0" smtClean="0">
                <a:solidFill>
                  <a:prstClr val="white"/>
                </a:solidFill>
                <a:ea typeface="Arial"/>
              </a:rPr>
              <a:t>© SafeNet Proprietary</a:t>
            </a:r>
            <a:endParaRPr lang="en-US" dirty="0">
              <a:solidFill>
                <a:prstClr val="white"/>
              </a:solidFill>
              <a:ea typeface="Arial"/>
            </a:endParaRPr>
          </a:p>
        </p:txBody>
      </p:sp>
      <p:sp>
        <p:nvSpPr>
          <p:cNvPr id="17" name="Flowchart: Decision 16"/>
          <p:cNvSpPr/>
          <p:nvPr/>
        </p:nvSpPr>
        <p:spPr>
          <a:xfrm rot="20112834">
            <a:off x="5729483" y="-1204695"/>
            <a:ext cx="4924033" cy="2241653"/>
          </a:xfrm>
          <a:prstGeom prst="flowChartDecisi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4F3F0"/>
              </a:solidFill>
              <a:latin typeface="Arial"/>
              <a:ea typeface="Arial"/>
              <a:cs typeface="Arial"/>
            </a:endParaRPr>
          </a:p>
        </p:txBody>
      </p:sp>
      <p:sp>
        <p:nvSpPr>
          <p:cNvPr id="9" name="TextBox 8"/>
          <p:cNvSpPr txBox="1"/>
          <p:nvPr/>
        </p:nvSpPr>
        <p:spPr>
          <a:xfrm>
            <a:off x="6324600" y="137407"/>
            <a:ext cx="3886200" cy="738664"/>
          </a:xfrm>
          <a:prstGeom prst="rect">
            <a:avLst/>
          </a:prstGeom>
          <a:noFill/>
        </p:spPr>
        <p:txBody>
          <a:bodyPr wrap="square" rtlCol="0">
            <a:spAutoFit/>
          </a:bodyPr>
          <a:lstStyle/>
          <a:p>
            <a:pPr fontAlgn="base">
              <a:spcBef>
                <a:spcPct val="0"/>
              </a:spcBef>
              <a:spcAft>
                <a:spcPct val="0"/>
              </a:spcAft>
            </a:pPr>
            <a:r>
              <a:rPr lang="en-US" b="1" dirty="0" smtClean="0">
                <a:solidFill>
                  <a:srgbClr val="F4F3F0"/>
                </a:solidFill>
                <a:latin typeface="Arial" charset="0"/>
                <a:ea typeface="Arial"/>
                <a:cs typeface="Arial" charset="0"/>
              </a:rPr>
              <a:t>     </a:t>
            </a:r>
            <a:r>
              <a:rPr lang="en-US" sz="2400" b="1" dirty="0" smtClean="0">
                <a:solidFill>
                  <a:srgbClr val="F4F3F0"/>
                </a:solidFill>
                <a:latin typeface="Arial" charset="0"/>
                <a:ea typeface="Arial"/>
                <a:cs typeface="Arial" charset="0"/>
              </a:rPr>
              <a:t>2014</a:t>
            </a:r>
            <a:endParaRPr lang="en-US" sz="2400" b="1" dirty="0">
              <a:solidFill>
                <a:srgbClr val="F4F3F0"/>
              </a:solidFill>
              <a:latin typeface="Arial" charset="0"/>
              <a:ea typeface="Arial"/>
              <a:cs typeface="Arial" charset="0"/>
            </a:endParaRPr>
          </a:p>
          <a:p>
            <a:pPr fontAlgn="base">
              <a:spcBef>
                <a:spcPct val="0"/>
              </a:spcBef>
              <a:spcAft>
                <a:spcPct val="0"/>
              </a:spcAft>
            </a:pPr>
            <a:r>
              <a:rPr lang="en-US" b="1" dirty="0" smtClean="0">
                <a:solidFill>
                  <a:srgbClr val="5E5E5C">
                    <a:lumMod val="65000"/>
                    <a:lumOff val="35000"/>
                  </a:srgbClr>
                </a:solidFill>
                <a:latin typeface="Arial" charset="0"/>
                <a:ea typeface="Arial"/>
                <a:cs typeface="Arial" charset="0"/>
              </a:rPr>
              <a:t>  </a:t>
            </a:r>
            <a:endParaRPr lang="en-US" b="1" dirty="0">
              <a:solidFill>
                <a:srgbClr val="F4F3F0"/>
              </a:solidFill>
              <a:latin typeface="Arial" charset="0"/>
              <a:ea typeface="Arial"/>
              <a:cs typeface="Arial" charset="0"/>
            </a:endParaRPr>
          </a:p>
        </p:txBody>
      </p:sp>
      <p:grpSp>
        <p:nvGrpSpPr>
          <p:cNvPr id="27" name="Group 26"/>
          <p:cNvGrpSpPr/>
          <p:nvPr/>
        </p:nvGrpSpPr>
        <p:grpSpPr>
          <a:xfrm>
            <a:off x="264138" y="1066800"/>
            <a:ext cx="8803662" cy="1107996"/>
            <a:chOff x="264138" y="1219200"/>
            <a:chExt cx="8803662" cy="1107996"/>
          </a:xfrm>
        </p:grpSpPr>
        <p:sp>
          <p:nvSpPr>
            <p:cNvPr id="6" name="TextBox 5"/>
            <p:cNvSpPr txBox="1"/>
            <p:nvPr/>
          </p:nvSpPr>
          <p:spPr>
            <a:xfrm>
              <a:off x="264138" y="1219200"/>
              <a:ext cx="8803662" cy="1107996"/>
            </a:xfrm>
            <a:prstGeom prst="rect">
              <a:avLst/>
            </a:prstGeom>
            <a:solidFill>
              <a:schemeClr val="bg1">
                <a:lumMod val="95000"/>
              </a:schemeClr>
            </a:solidFill>
          </p:spPr>
          <p:txBody>
            <a:bodyPr wrap="square" rtlCol="0">
              <a:spAutoFit/>
            </a:bodyPr>
            <a:lstStyle/>
            <a:p>
              <a:pPr fontAlgn="base">
                <a:spcBef>
                  <a:spcPct val="0"/>
                </a:spcBef>
                <a:spcAft>
                  <a:spcPct val="0"/>
                </a:spcAft>
              </a:pPr>
              <a:r>
                <a:rPr lang="en-US" sz="6600" b="1" dirty="0" smtClean="0">
                  <a:solidFill>
                    <a:srgbClr val="5E5E5C">
                      <a:lumMod val="75000"/>
                    </a:srgbClr>
                  </a:solidFill>
                  <a:latin typeface="Arial" charset="0"/>
                  <a:ea typeface="Arial"/>
                  <a:cs typeface="Arial" charset="0"/>
                </a:rPr>
                <a:t>2,364,275,7171</a:t>
              </a:r>
              <a:endParaRPr lang="en-US" sz="8000" b="1" dirty="0">
                <a:solidFill>
                  <a:srgbClr val="5E5E5C">
                    <a:lumMod val="75000"/>
                  </a:srgbClr>
                </a:solidFill>
                <a:latin typeface="Arial" charset="0"/>
                <a:ea typeface="Arial"/>
                <a:cs typeface="Arial" charset="0"/>
              </a:endParaRPr>
            </a:p>
          </p:txBody>
        </p:sp>
        <p:sp>
          <p:nvSpPr>
            <p:cNvPr id="18" name="TextBox 17"/>
            <p:cNvSpPr txBox="1"/>
            <p:nvPr/>
          </p:nvSpPr>
          <p:spPr>
            <a:xfrm>
              <a:off x="6324600" y="1588532"/>
              <a:ext cx="2667000" cy="646331"/>
            </a:xfrm>
            <a:prstGeom prst="rect">
              <a:avLst/>
            </a:prstGeom>
            <a:noFill/>
          </p:spPr>
          <p:txBody>
            <a:bodyPr wrap="square" rtlCol="0">
              <a:spAutoFit/>
            </a:bodyPr>
            <a:lstStyle/>
            <a:p>
              <a:pPr fontAlgn="base">
                <a:spcBef>
                  <a:spcPct val="0"/>
                </a:spcBef>
                <a:spcAft>
                  <a:spcPct val="0"/>
                </a:spcAft>
              </a:pPr>
              <a:r>
                <a:rPr lang="en-US" b="1" i="1" dirty="0" smtClean="0">
                  <a:solidFill>
                    <a:srgbClr val="5E5E5C">
                      <a:lumMod val="75000"/>
                    </a:srgbClr>
                  </a:solidFill>
                  <a:latin typeface="Arial" charset="0"/>
                  <a:ea typeface="Arial"/>
                  <a:cs typeface="Arial" charset="0"/>
                </a:rPr>
                <a:t>RECORDS STOLEN Since 2013</a:t>
              </a:r>
              <a:endParaRPr lang="en-US" b="1" i="1" dirty="0">
                <a:solidFill>
                  <a:srgbClr val="5E5E5C">
                    <a:lumMod val="75000"/>
                  </a:srgbClr>
                </a:solidFill>
                <a:latin typeface="Arial" charset="0"/>
                <a:ea typeface="Arial"/>
                <a:cs typeface="Arial" charset="0"/>
              </a:endParaRPr>
            </a:p>
          </p:txBody>
        </p:sp>
      </p:grpSp>
      <p:graphicFrame>
        <p:nvGraphicFramePr>
          <p:cNvPr id="14" name="Table 13"/>
          <p:cNvGraphicFramePr>
            <a:graphicFrameLocks noGrp="1"/>
          </p:cNvGraphicFramePr>
          <p:nvPr>
            <p:extLst>
              <p:ext uri="{D42A27DB-BD31-4B8C-83A1-F6EECF244321}">
                <p14:modId xmlns:p14="http://schemas.microsoft.com/office/powerpoint/2010/main" val="2510140406"/>
              </p:ext>
            </p:extLst>
          </p:nvPr>
        </p:nvGraphicFramePr>
        <p:xfrm>
          <a:off x="282941" y="2286000"/>
          <a:ext cx="8534400" cy="3825240"/>
        </p:xfrm>
        <a:graphic>
          <a:graphicData uri="http://schemas.openxmlformats.org/drawingml/2006/table">
            <a:tbl>
              <a:tblPr firstRow="1" bandRow="1">
                <a:tableStyleId>{E929F9F4-4A8F-4326-A1B4-22849713DDAB}</a:tableStyleId>
              </a:tblPr>
              <a:tblGrid>
                <a:gridCol w="2667000"/>
                <a:gridCol w="1183662"/>
                <a:gridCol w="914400"/>
                <a:gridCol w="838200"/>
                <a:gridCol w="1559538"/>
                <a:gridCol w="1371600"/>
              </a:tblGrid>
              <a:tr h="146066">
                <a:tc>
                  <a:txBody>
                    <a:bodyPr/>
                    <a:lstStyle/>
                    <a:p>
                      <a:pPr algn="ctr"/>
                      <a:r>
                        <a:rPr lang="en-US" sz="1000" dirty="0" smtClean="0"/>
                        <a:t>Organization Breached</a:t>
                      </a:r>
                      <a:endParaRPr lang="en-US" sz="1000" dirty="0"/>
                    </a:p>
                  </a:txBody>
                  <a:tcPr/>
                </a:tc>
                <a:tc>
                  <a:txBody>
                    <a:bodyPr/>
                    <a:lstStyle/>
                    <a:p>
                      <a:pPr algn="ctr"/>
                      <a:r>
                        <a:rPr lang="en-US" sz="1000" dirty="0" smtClean="0"/>
                        <a:t>Date Breached</a:t>
                      </a:r>
                      <a:endParaRPr lang="en-US" sz="1000" dirty="0"/>
                    </a:p>
                  </a:txBody>
                  <a:tcPr/>
                </a:tc>
                <a:tc>
                  <a:txBody>
                    <a:bodyPr/>
                    <a:lstStyle/>
                    <a:p>
                      <a:pPr algn="ctr"/>
                      <a:r>
                        <a:rPr lang="en-US" sz="1000" dirty="0" smtClean="0"/>
                        <a:t>Records Breached</a:t>
                      </a:r>
                      <a:endParaRPr lang="en-US" sz="1000" dirty="0"/>
                    </a:p>
                  </a:txBody>
                  <a:tcPr/>
                </a:tc>
                <a:tc>
                  <a:txBody>
                    <a:bodyPr/>
                    <a:lstStyle/>
                    <a:p>
                      <a:pPr algn="ctr"/>
                      <a:r>
                        <a:rPr lang="en-US" sz="1000" dirty="0" smtClean="0"/>
                        <a:t>Location</a:t>
                      </a:r>
                      <a:endParaRPr lang="en-US" sz="1000" dirty="0"/>
                    </a:p>
                  </a:txBody>
                  <a:tcPr/>
                </a:tc>
                <a:tc>
                  <a:txBody>
                    <a:bodyPr/>
                    <a:lstStyle/>
                    <a:p>
                      <a:pPr algn="ctr"/>
                      <a:r>
                        <a:rPr lang="en-US" sz="1000" dirty="0" smtClean="0"/>
                        <a:t>Source of Breach</a:t>
                      </a:r>
                      <a:endParaRPr lang="en-US" sz="1000" dirty="0"/>
                    </a:p>
                  </a:txBody>
                  <a:tcPr/>
                </a:tc>
                <a:tc>
                  <a:txBody>
                    <a:bodyPr/>
                    <a:lstStyle/>
                    <a:p>
                      <a:pPr algn="ctr"/>
                      <a:r>
                        <a:rPr lang="en-US" sz="1000" dirty="0" smtClean="0"/>
                        <a:t>Type of Breach</a:t>
                      </a:r>
                      <a:endParaRPr lang="en-US" sz="1000" dirty="0"/>
                    </a:p>
                  </a:txBody>
                  <a:tcPr/>
                </a:tc>
              </a:tr>
              <a:tr h="381000">
                <a:tc>
                  <a:txBody>
                    <a:bodyPr/>
                    <a:lstStyle/>
                    <a:p>
                      <a:pPr algn="ctr" fontAlgn="b"/>
                      <a:r>
                        <a:rPr lang="en-US" sz="1100" b="1" i="0" u="none" strike="noStrike" dirty="0" smtClean="0">
                          <a:solidFill>
                            <a:srgbClr val="FFFFFF"/>
                          </a:solidFill>
                          <a:effectLst/>
                          <a:latin typeface="+mn-lt"/>
                        </a:rPr>
                        <a:t>IRS</a:t>
                      </a:r>
                      <a:endParaRPr lang="en-US" sz="1100" b="1" i="0" u="none" strike="noStrike" dirty="0">
                        <a:solidFill>
                          <a:srgbClr val="FFFFFF"/>
                        </a:solidFill>
                        <a:effectLst/>
                        <a:latin typeface="+mj-lt"/>
                      </a:endParaRPr>
                    </a:p>
                  </a:txBody>
                  <a:tcPr marL="9525" marR="9525" marT="9525" marB="0" anchor="ctr"/>
                </a:tc>
                <a:tc>
                  <a:txBody>
                    <a:bodyPr/>
                    <a:lstStyle/>
                    <a:p>
                      <a:pPr algn="ctr"/>
                      <a:r>
                        <a:rPr lang="en-US" sz="1100" b="1" dirty="0" smtClean="0">
                          <a:solidFill>
                            <a:srgbClr val="FFFFFF"/>
                          </a:solidFill>
                          <a:latin typeface="+mj-lt"/>
                        </a:rPr>
                        <a:t>7/22/2014</a:t>
                      </a:r>
                      <a:endParaRPr lang="en-US" sz="1100" b="1" dirty="0">
                        <a:solidFill>
                          <a:srgbClr val="FFFFFF"/>
                        </a:solidFill>
                        <a:latin typeface="+mj-lt"/>
                      </a:endParaRPr>
                    </a:p>
                  </a:txBody>
                  <a:tcPr anchor="ctr"/>
                </a:tc>
                <a:tc>
                  <a:txBody>
                    <a:bodyPr/>
                    <a:lstStyle/>
                    <a:p>
                      <a:pPr algn="ctr"/>
                      <a:r>
                        <a:rPr lang="en-US" sz="1100" b="1" dirty="0" smtClean="0">
                          <a:solidFill>
                            <a:srgbClr val="FFFFFF"/>
                          </a:solidFill>
                          <a:latin typeface="+mj-lt"/>
                        </a:rPr>
                        <a:t>1,400,000</a:t>
                      </a:r>
                      <a:endParaRPr lang="en-US" sz="1100" b="1" dirty="0">
                        <a:solidFill>
                          <a:srgbClr val="FFFFFF"/>
                        </a:solidFill>
                        <a:latin typeface="+mj-lt"/>
                      </a:endParaRPr>
                    </a:p>
                  </a:txBody>
                  <a:tcPr anchor="ctr"/>
                </a:tc>
                <a:tc>
                  <a:txBody>
                    <a:bodyPr/>
                    <a:lstStyle/>
                    <a:p>
                      <a:pPr algn="ctr"/>
                      <a:r>
                        <a:rPr lang="en-US" sz="1100" b="1" dirty="0" smtClean="0">
                          <a:solidFill>
                            <a:srgbClr val="FFFFFF"/>
                          </a:solidFill>
                        </a:rPr>
                        <a:t>US</a:t>
                      </a:r>
                      <a:endParaRPr lang="en-US" sz="1100" b="1" dirty="0">
                        <a:solidFill>
                          <a:srgbClr val="FFFFFF"/>
                        </a:solidFill>
                        <a:latin typeface="+mj-lt"/>
                      </a:endParaRPr>
                    </a:p>
                  </a:txBody>
                  <a:tcPr anchor="ctr"/>
                </a:tc>
                <a:tc>
                  <a:txBody>
                    <a:bodyPr/>
                    <a:lstStyle/>
                    <a:p>
                      <a:pPr algn="ctr"/>
                      <a:r>
                        <a:rPr lang="en-US" sz="1100" b="1" dirty="0" smtClean="0">
                          <a:solidFill>
                            <a:srgbClr val="FFFFFF"/>
                          </a:solidFill>
                          <a:latin typeface="+mn-lt"/>
                        </a:rPr>
                        <a:t>Accidental</a:t>
                      </a:r>
                      <a:r>
                        <a:rPr lang="en-US" sz="1100" b="1" baseline="0" dirty="0" smtClean="0">
                          <a:solidFill>
                            <a:srgbClr val="FFFFFF"/>
                          </a:solidFill>
                          <a:latin typeface="+mn-lt"/>
                        </a:rPr>
                        <a:t> Loss</a:t>
                      </a:r>
                      <a:endParaRPr lang="en-US" sz="1100" b="1" dirty="0">
                        <a:solidFill>
                          <a:srgbClr val="FFFFFF"/>
                        </a:solidFill>
                        <a:latin typeface="+mj-lt"/>
                      </a:endParaRPr>
                    </a:p>
                  </a:txBody>
                  <a:tcPr anchor="ctr"/>
                </a:tc>
                <a:tc>
                  <a:txBody>
                    <a:bodyPr/>
                    <a:lstStyle/>
                    <a:p>
                      <a:pPr algn="ctr"/>
                      <a:r>
                        <a:rPr lang="en-US" sz="1100" b="1" dirty="0" smtClean="0">
                          <a:solidFill>
                            <a:srgbClr val="FFFFFF"/>
                          </a:solidFill>
                        </a:rPr>
                        <a:t>Identity Theft</a:t>
                      </a:r>
                      <a:endParaRPr lang="en-US" sz="1100" b="1" dirty="0">
                        <a:solidFill>
                          <a:srgbClr val="FFFFFF"/>
                        </a:solidFill>
                        <a:latin typeface="+mj-lt"/>
                      </a:endParaRPr>
                    </a:p>
                  </a:txBody>
                  <a:tcPr anchor="ctr"/>
                </a:tc>
              </a:tr>
              <a:tr h="381000">
                <a:tc>
                  <a:txBody>
                    <a:bodyPr/>
                    <a:lstStyle/>
                    <a:p>
                      <a:pPr algn="ctr" fontAlgn="b"/>
                      <a:r>
                        <a:rPr lang="en-US" sz="1100" b="1" i="0" u="none" strike="noStrike" dirty="0" smtClean="0">
                          <a:solidFill>
                            <a:srgbClr val="FFFFFF"/>
                          </a:solidFill>
                          <a:effectLst/>
                          <a:latin typeface="+mj-lt"/>
                        </a:rPr>
                        <a:t>GSA</a:t>
                      </a:r>
                      <a:endParaRPr lang="en-US" sz="1100" b="1" i="0" u="none" strike="noStrike" dirty="0">
                        <a:solidFill>
                          <a:srgbClr val="FFFFFF"/>
                        </a:solidFill>
                        <a:effectLst/>
                        <a:latin typeface="+mj-lt"/>
                      </a:endParaRPr>
                    </a:p>
                  </a:txBody>
                  <a:tcPr marL="9525" marR="9525" marT="9525" marB="0"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100" b="1" dirty="0" smtClean="0">
                          <a:solidFill>
                            <a:srgbClr val="FFFFFF"/>
                          </a:solidFill>
                          <a:latin typeface="+mj-lt"/>
                        </a:rPr>
                        <a:t>2/13/2013</a:t>
                      </a:r>
                    </a:p>
                  </a:txBody>
                  <a:tcPr anchor="ctr"/>
                </a:tc>
                <a:tc>
                  <a:txBody>
                    <a:bodyPr/>
                    <a:lstStyle/>
                    <a:p>
                      <a:pPr algn="ctr"/>
                      <a:r>
                        <a:rPr lang="en-US" sz="1100" b="1" dirty="0" smtClean="0">
                          <a:solidFill>
                            <a:srgbClr val="FFFFFF"/>
                          </a:solidFill>
                          <a:latin typeface="+mj-lt"/>
                        </a:rPr>
                        <a:t>700,000</a:t>
                      </a:r>
                      <a:endParaRPr lang="en-US" sz="1100" b="1" dirty="0">
                        <a:solidFill>
                          <a:srgbClr val="FFFFFF"/>
                        </a:solidFill>
                        <a:latin typeface="+mj-lt"/>
                      </a:endParaRPr>
                    </a:p>
                  </a:txBody>
                  <a:tcPr anchor="ctr"/>
                </a:tc>
                <a:tc>
                  <a:txBody>
                    <a:bodyPr/>
                    <a:lstStyle/>
                    <a:p>
                      <a:pPr algn="ctr"/>
                      <a:r>
                        <a:rPr lang="en-US" sz="1100" b="1" dirty="0" smtClean="0">
                          <a:solidFill>
                            <a:srgbClr val="FFFFFF"/>
                          </a:solidFill>
                          <a:latin typeface="+mj-lt"/>
                        </a:rPr>
                        <a:t>US</a:t>
                      </a:r>
                      <a:endParaRPr lang="en-US" sz="1100" b="1" dirty="0">
                        <a:solidFill>
                          <a:srgbClr val="FFFFFF"/>
                        </a:solidFill>
                        <a:latin typeface="+mj-lt"/>
                      </a:endParaRPr>
                    </a:p>
                  </a:txBody>
                  <a:tcPr anchor="ctr"/>
                </a:tc>
                <a:tc>
                  <a:txBody>
                    <a:bodyPr/>
                    <a:lstStyle/>
                    <a:p>
                      <a:pPr algn="ctr"/>
                      <a:r>
                        <a:rPr lang="en-US" sz="1100" b="1" dirty="0" smtClean="0">
                          <a:solidFill>
                            <a:srgbClr val="FFFFFF"/>
                          </a:solidFill>
                          <a:latin typeface="+mj-lt"/>
                        </a:rPr>
                        <a:t>Accidental Loss</a:t>
                      </a:r>
                      <a:endParaRPr lang="en-US" sz="1100" b="1" dirty="0">
                        <a:solidFill>
                          <a:srgbClr val="FFFFFF"/>
                        </a:solidFill>
                        <a:latin typeface="+mj-lt"/>
                      </a:endParaRPr>
                    </a:p>
                  </a:txBody>
                  <a:tcPr anchor="ctr"/>
                </a:tc>
                <a:tc>
                  <a:txBody>
                    <a:bodyPr/>
                    <a:lstStyle/>
                    <a:p>
                      <a:pPr algn="ctr"/>
                      <a:r>
                        <a:rPr lang="en-US" sz="1100" b="1" dirty="0" smtClean="0">
                          <a:solidFill>
                            <a:srgbClr val="FFFFFF"/>
                          </a:solidFill>
                          <a:latin typeface="+mj-lt"/>
                        </a:rPr>
                        <a:t>Identity Theft</a:t>
                      </a:r>
                      <a:endParaRPr lang="en-US" sz="1100" b="1" dirty="0">
                        <a:solidFill>
                          <a:srgbClr val="FFFFFF"/>
                        </a:solidFill>
                        <a:latin typeface="+mj-lt"/>
                      </a:endParaRPr>
                    </a:p>
                  </a:txBody>
                  <a:tcPr anchor="ctr"/>
                </a:tc>
              </a:tr>
              <a:tr h="381000">
                <a:tc>
                  <a:txBody>
                    <a:bodyPr/>
                    <a:lstStyle/>
                    <a:p>
                      <a:pPr algn="ctr" fontAlgn="b"/>
                      <a:r>
                        <a:rPr lang="en-US" sz="1100" b="1" u="none" strike="noStrike" dirty="0" smtClean="0">
                          <a:solidFill>
                            <a:srgbClr val="FFFFFF"/>
                          </a:solidFill>
                          <a:effectLst/>
                        </a:rPr>
                        <a:t>Pentagon</a:t>
                      </a:r>
                      <a:endParaRPr lang="en-US" sz="1100" b="1" i="0" u="none" strike="noStrike" dirty="0">
                        <a:solidFill>
                          <a:srgbClr val="FFFFFF"/>
                        </a:solidFill>
                        <a:effectLst/>
                        <a:latin typeface="+mj-lt"/>
                      </a:endParaRPr>
                    </a:p>
                  </a:txBody>
                  <a:tcPr marL="9525" marR="9525" marT="9525" marB="0"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100" b="1" dirty="0" smtClean="0">
                          <a:solidFill>
                            <a:srgbClr val="FFFFFF"/>
                          </a:solidFill>
                        </a:rPr>
                        <a:t>3/13/2013</a:t>
                      </a:r>
                      <a:endParaRPr lang="en-US" sz="1100" b="1" dirty="0" smtClean="0">
                        <a:solidFill>
                          <a:srgbClr val="FFFFFF"/>
                        </a:solidFill>
                        <a:latin typeface="+mj-lt"/>
                      </a:endParaRPr>
                    </a:p>
                  </a:txBody>
                  <a:tcPr anchor="ctr"/>
                </a:tc>
                <a:tc>
                  <a:txBody>
                    <a:bodyPr/>
                    <a:lstStyle/>
                    <a:p>
                      <a:pPr algn="ctr"/>
                      <a:r>
                        <a:rPr lang="en-US" sz="1100" b="1" u="none" strike="noStrike" kern="1200" baseline="0" dirty="0" smtClean="0">
                          <a:solidFill>
                            <a:srgbClr val="FFFFFF"/>
                          </a:solidFill>
                        </a:rPr>
                        <a:t>500,000                                                                                                           </a:t>
                      </a:r>
                      <a:endParaRPr lang="en-US" sz="1100" b="1" dirty="0">
                        <a:solidFill>
                          <a:srgbClr val="FFFFFF"/>
                        </a:solidFill>
                        <a:latin typeface="+mj-lt"/>
                      </a:endParaRPr>
                    </a:p>
                  </a:txBody>
                  <a:tcPr anchor="ctr"/>
                </a:tc>
                <a:tc>
                  <a:txBody>
                    <a:bodyPr/>
                    <a:lstStyle/>
                    <a:p>
                      <a:pPr algn="ctr"/>
                      <a:r>
                        <a:rPr lang="en-US" sz="1100" b="1" dirty="0" smtClean="0">
                          <a:solidFill>
                            <a:srgbClr val="FFFFFF"/>
                          </a:solidFill>
                        </a:rPr>
                        <a:t>US</a:t>
                      </a:r>
                      <a:endParaRPr lang="en-US" sz="1100" b="1" dirty="0">
                        <a:solidFill>
                          <a:srgbClr val="FFFFFF"/>
                        </a:solidFill>
                        <a:latin typeface="+mj-lt"/>
                      </a:endParaRPr>
                    </a:p>
                  </a:txBody>
                  <a:tcPr anchor="ctr"/>
                </a:tc>
                <a:tc>
                  <a:txBody>
                    <a:bodyPr/>
                    <a:lstStyle/>
                    <a:p>
                      <a:pPr algn="ctr"/>
                      <a:r>
                        <a:rPr lang="en-US" sz="1100" b="1" dirty="0" smtClean="0">
                          <a:solidFill>
                            <a:srgbClr val="FFFFFF"/>
                          </a:solidFill>
                        </a:rPr>
                        <a:t>Malicious Outsider</a:t>
                      </a:r>
                      <a:endParaRPr lang="en-US" sz="1100" b="1" dirty="0">
                        <a:solidFill>
                          <a:srgbClr val="FFFFFF"/>
                        </a:solidFill>
                        <a:latin typeface="+mj-lt"/>
                      </a:endParaRPr>
                    </a:p>
                  </a:txBody>
                  <a:tcPr anchor="ctr"/>
                </a:tc>
                <a:tc>
                  <a:txBody>
                    <a:bodyPr/>
                    <a:lstStyle/>
                    <a:p>
                      <a:pPr algn="ctr"/>
                      <a:r>
                        <a:rPr lang="en-US" sz="1100" b="1" dirty="0" smtClean="0">
                          <a:solidFill>
                            <a:srgbClr val="FFFFFF"/>
                          </a:solidFill>
                          <a:latin typeface="+mj-lt"/>
                        </a:rPr>
                        <a:t>Existential</a:t>
                      </a:r>
                      <a:r>
                        <a:rPr lang="en-US" sz="1100" b="1" baseline="0" dirty="0" smtClean="0">
                          <a:solidFill>
                            <a:srgbClr val="FFFFFF"/>
                          </a:solidFill>
                          <a:latin typeface="+mj-lt"/>
                        </a:rPr>
                        <a:t> Data</a:t>
                      </a:r>
                      <a:endParaRPr lang="en-US" sz="1100" b="1" dirty="0">
                        <a:solidFill>
                          <a:srgbClr val="FFFFFF"/>
                        </a:solidFill>
                        <a:latin typeface="+mj-lt"/>
                      </a:endParaRPr>
                    </a:p>
                  </a:txBody>
                  <a:tcPr anchor="ctr"/>
                </a:tc>
              </a:tr>
              <a:tr h="381000">
                <a:tc>
                  <a:txBody>
                    <a:bodyPr/>
                    <a:lstStyle/>
                    <a:p>
                      <a:pPr algn="ctr" fontAlgn="b"/>
                      <a:r>
                        <a:rPr lang="en-US" sz="1100" b="1" u="none" strike="noStrike" dirty="0" smtClean="0">
                          <a:solidFill>
                            <a:srgbClr val="FFFFFF"/>
                          </a:solidFill>
                          <a:effectLst/>
                        </a:rPr>
                        <a:t>Dept.</a:t>
                      </a:r>
                      <a:r>
                        <a:rPr lang="en-US" sz="1100" b="1" u="none" strike="noStrike" baseline="0" dirty="0" smtClean="0">
                          <a:solidFill>
                            <a:srgbClr val="FFFFFF"/>
                          </a:solidFill>
                          <a:effectLst/>
                        </a:rPr>
                        <a:t> of Energy</a:t>
                      </a:r>
                      <a:endParaRPr lang="en-US" sz="1100" b="1" i="0" u="none" strike="noStrike" dirty="0">
                        <a:solidFill>
                          <a:srgbClr val="FFFFFF"/>
                        </a:solidFill>
                        <a:effectLst/>
                        <a:latin typeface="+mj-lt"/>
                      </a:endParaRPr>
                    </a:p>
                  </a:txBody>
                  <a:tcPr marL="9525" marR="9525" marT="9525" marB="0" anchor="ctr"/>
                </a:tc>
                <a:tc>
                  <a:txBody>
                    <a:bodyPr/>
                    <a:lstStyle/>
                    <a:p>
                      <a:pPr algn="ctr"/>
                      <a:r>
                        <a:rPr lang="en-US" sz="1100" b="1" dirty="0" smtClean="0">
                          <a:solidFill>
                            <a:srgbClr val="FFFFFF"/>
                          </a:solidFill>
                          <a:latin typeface="+mj-lt"/>
                        </a:rPr>
                        <a:t>7/22/2013</a:t>
                      </a:r>
                      <a:endParaRPr lang="en-US" sz="1100" b="1" dirty="0">
                        <a:solidFill>
                          <a:srgbClr val="FFFFFF"/>
                        </a:solidFill>
                        <a:latin typeface="+mj-lt"/>
                      </a:endParaRPr>
                    </a:p>
                  </a:txBody>
                  <a:tcPr anchor="ctr"/>
                </a:tc>
                <a:tc>
                  <a:txBody>
                    <a:bodyPr/>
                    <a:lstStyle/>
                    <a:p>
                      <a:pPr algn="ctr"/>
                      <a:r>
                        <a:rPr lang="en-US" sz="1100" b="1" dirty="0" smtClean="0">
                          <a:solidFill>
                            <a:srgbClr val="FFFFFF"/>
                          </a:solidFill>
                          <a:latin typeface="+mj-lt"/>
                        </a:rPr>
                        <a:t>104,179</a:t>
                      </a:r>
                      <a:endParaRPr lang="en-US" sz="1100" b="1" dirty="0">
                        <a:solidFill>
                          <a:srgbClr val="FFFFFF"/>
                        </a:solidFill>
                        <a:latin typeface="+mj-lt"/>
                      </a:endParaRPr>
                    </a:p>
                  </a:txBody>
                  <a:tcPr anchor="ctr"/>
                </a:tc>
                <a:tc>
                  <a:txBody>
                    <a:bodyPr/>
                    <a:lstStyle/>
                    <a:p>
                      <a:pPr algn="ctr"/>
                      <a:r>
                        <a:rPr lang="en-US" sz="1100" b="1" dirty="0" smtClean="0">
                          <a:solidFill>
                            <a:srgbClr val="FFFFFF"/>
                          </a:solidFill>
                        </a:rPr>
                        <a:t>US</a:t>
                      </a:r>
                      <a:endParaRPr lang="en-US" sz="1100" b="1" dirty="0">
                        <a:solidFill>
                          <a:srgbClr val="FFFFFF"/>
                        </a:solidFill>
                        <a:latin typeface="+mj-lt"/>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100" b="1" dirty="0" smtClean="0">
                          <a:solidFill>
                            <a:srgbClr val="FFFFFF"/>
                          </a:solidFill>
                        </a:rPr>
                        <a:t>Malicious Outsider</a:t>
                      </a:r>
                      <a:endParaRPr lang="en-US" sz="1100" b="1" kern="1200" dirty="0" smtClean="0">
                        <a:solidFill>
                          <a:srgbClr val="FFFFFF"/>
                        </a:solidFill>
                        <a:latin typeface="+mn-lt"/>
                        <a:ea typeface="+mn-ea"/>
                        <a:cs typeface="+mn-cs"/>
                      </a:endParaRPr>
                    </a:p>
                  </a:txBody>
                  <a:tcPr anchor="ctr"/>
                </a:tc>
                <a:tc>
                  <a:txBody>
                    <a:bodyPr/>
                    <a:lstStyle/>
                    <a:p>
                      <a:pPr algn="ctr"/>
                      <a:r>
                        <a:rPr lang="en-US" sz="1100" b="1" dirty="0" smtClean="0">
                          <a:solidFill>
                            <a:srgbClr val="FFFFFF"/>
                          </a:solidFill>
                        </a:rPr>
                        <a:t>Identity Theft</a:t>
                      </a:r>
                      <a:endParaRPr lang="en-US" sz="1100" b="1" dirty="0">
                        <a:solidFill>
                          <a:srgbClr val="FFFFFF"/>
                        </a:solidFill>
                        <a:latin typeface="+mj-lt"/>
                      </a:endParaRPr>
                    </a:p>
                  </a:txBody>
                  <a:tcPr anchor="ctr"/>
                </a:tc>
              </a:tr>
              <a:tr h="381000">
                <a:tc>
                  <a:txBody>
                    <a:bodyPr/>
                    <a:lstStyle/>
                    <a:p>
                      <a:pPr algn="ctr" fontAlgn="b"/>
                      <a:r>
                        <a:rPr lang="en-US" sz="1100" b="1" i="0" u="none" strike="noStrike" dirty="0" smtClean="0">
                          <a:solidFill>
                            <a:srgbClr val="FFFFFF"/>
                          </a:solidFill>
                          <a:effectLst/>
                          <a:latin typeface="+mj-lt"/>
                        </a:rPr>
                        <a:t>US</a:t>
                      </a:r>
                      <a:r>
                        <a:rPr lang="en-US" sz="1100" b="1" i="0" u="none" strike="noStrike" baseline="0" dirty="0" smtClean="0">
                          <a:solidFill>
                            <a:srgbClr val="FFFFFF"/>
                          </a:solidFill>
                          <a:effectLst/>
                          <a:latin typeface="+mj-lt"/>
                        </a:rPr>
                        <a:t> Troops Stationed in South Korea</a:t>
                      </a:r>
                      <a:endParaRPr lang="en-US" sz="1100" b="1" i="0" u="none" strike="noStrike" dirty="0">
                        <a:solidFill>
                          <a:srgbClr val="FFFFFF"/>
                        </a:solidFill>
                        <a:effectLst/>
                        <a:latin typeface="+mj-lt"/>
                      </a:endParaRPr>
                    </a:p>
                  </a:txBody>
                  <a:tcPr marL="9525" marR="9525" marT="9525" marB="0" anchor="ctr"/>
                </a:tc>
                <a:tc>
                  <a:txBody>
                    <a:bodyPr/>
                    <a:lstStyle/>
                    <a:p>
                      <a:pPr algn="ctr"/>
                      <a:r>
                        <a:rPr lang="en-US" sz="1100" b="1" dirty="0" smtClean="0">
                          <a:solidFill>
                            <a:srgbClr val="FFFFFF"/>
                          </a:solidFill>
                          <a:latin typeface="+mj-lt"/>
                        </a:rPr>
                        <a:t>6/8/2013</a:t>
                      </a:r>
                      <a:endParaRPr lang="en-US" sz="1100" b="1" dirty="0">
                        <a:solidFill>
                          <a:srgbClr val="FFFFFF"/>
                        </a:solidFill>
                        <a:latin typeface="+mj-lt"/>
                      </a:endParaRPr>
                    </a:p>
                  </a:txBody>
                  <a:tcPr anchor="ctr"/>
                </a:tc>
                <a:tc>
                  <a:txBody>
                    <a:bodyPr/>
                    <a:lstStyle/>
                    <a:p>
                      <a:pPr algn="ctr"/>
                      <a:r>
                        <a:rPr lang="en-US" sz="1100" b="1" dirty="0" smtClean="0">
                          <a:solidFill>
                            <a:srgbClr val="FFFFFF"/>
                          </a:solidFill>
                          <a:latin typeface="+mj-lt"/>
                        </a:rPr>
                        <a:t>100,000</a:t>
                      </a:r>
                      <a:endParaRPr lang="en-US" sz="1100" b="1" dirty="0">
                        <a:solidFill>
                          <a:srgbClr val="FFFFFF"/>
                        </a:solidFill>
                        <a:latin typeface="+mj-lt"/>
                      </a:endParaRPr>
                    </a:p>
                  </a:txBody>
                  <a:tcPr anchor="ctr"/>
                </a:tc>
                <a:tc>
                  <a:txBody>
                    <a:bodyPr/>
                    <a:lstStyle/>
                    <a:p>
                      <a:pPr algn="ctr"/>
                      <a:r>
                        <a:rPr lang="en-US" sz="1100" b="1" dirty="0" smtClean="0">
                          <a:solidFill>
                            <a:srgbClr val="FFFFFF"/>
                          </a:solidFill>
                          <a:latin typeface="+mj-lt"/>
                        </a:rPr>
                        <a:t>South Korea</a:t>
                      </a:r>
                      <a:endParaRPr lang="en-US" sz="1100" b="1" dirty="0">
                        <a:solidFill>
                          <a:srgbClr val="FFFFFF"/>
                        </a:solidFill>
                        <a:latin typeface="+mj-lt"/>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100" b="1" dirty="0" smtClean="0">
                          <a:solidFill>
                            <a:srgbClr val="FFFFFF"/>
                          </a:solidFill>
                        </a:rPr>
                        <a:t>Malicious Outsider</a:t>
                      </a:r>
                      <a:endParaRPr lang="en-US" sz="1100" b="1" kern="1200" dirty="0" smtClean="0">
                        <a:solidFill>
                          <a:srgbClr val="FFFFFF"/>
                        </a:solidFill>
                        <a:latin typeface="+mn-lt"/>
                        <a:ea typeface="+mn-ea"/>
                        <a:cs typeface="+mn-cs"/>
                      </a:endParaRPr>
                    </a:p>
                  </a:txBody>
                  <a:tcPr anchor="ctr"/>
                </a:tc>
                <a:tc>
                  <a:txBody>
                    <a:bodyPr/>
                    <a:lstStyle/>
                    <a:p>
                      <a:pPr algn="ctr"/>
                      <a:r>
                        <a:rPr lang="en-US" sz="1100" b="1" dirty="0" smtClean="0">
                          <a:solidFill>
                            <a:srgbClr val="FFFFFF"/>
                          </a:solidFill>
                          <a:latin typeface="+mj-lt"/>
                        </a:rPr>
                        <a:t>Identity Theft</a:t>
                      </a:r>
                      <a:endParaRPr lang="en-US" sz="1100" b="1" dirty="0">
                        <a:solidFill>
                          <a:srgbClr val="FFFFFF"/>
                        </a:solidFill>
                        <a:latin typeface="+mj-lt"/>
                      </a:endParaRPr>
                    </a:p>
                  </a:txBody>
                  <a:tcPr anchor="ctr"/>
                </a:tc>
              </a:tr>
              <a:tr h="335280">
                <a:tc>
                  <a:txBody>
                    <a:bodyPr/>
                    <a:lstStyle/>
                    <a:p>
                      <a:pPr algn="ctr" fontAlgn="b"/>
                      <a:r>
                        <a:rPr lang="en-US" sz="1100" b="1" i="0" u="none" strike="noStrike" dirty="0" smtClean="0">
                          <a:solidFill>
                            <a:srgbClr val="FFFFFF"/>
                          </a:solidFill>
                          <a:effectLst/>
                          <a:latin typeface="+mj-lt"/>
                        </a:rPr>
                        <a:t>IRS </a:t>
                      </a:r>
                      <a:endParaRPr lang="en-US" sz="1100" b="1" i="0" u="none" strike="noStrike" dirty="0">
                        <a:solidFill>
                          <a:srgbClr val="FFFFFF"/>
                        </a:solidFill>
                        <a:effectLst/>
                        <a:latin typeface="+mj-lt"/>
                      </a:endParaRPr>
                    </a:p>
                  </a:txBody>
                  <a:tcPr marL="9525" marR="9525" marT="9525" marB="0" anchor="ctr"/>
                </a:tc>
                <a:tc>
                  <a:txBody>
                    <a:bodyPr/>
                    <a:lstStyle/>
                    <a:p>
                      <a:pPr algn="ctr"/>
                      <a:r>
                        <a:rPr lang="en-US" sz="1100" b="1" dirty="0" smtClean="0">
                          <a:solidFill>
                            <a:srgbClr val="FFFFFF"/>
                          </a:solidFill>
                          <a:latin typeface="+mj-lt"/>
                        </a:rPr>
                        <a:t>3/18/2014</a:t>
                      </a:r>
                      <a:endParaRPr lang="en-US" sz="1100" b="1" dirty="0">
                        <a:solidFill>
                          <a:srgbClr val="FFFFFF"/>
                        </a:solidFill>
                        <a:latin typeface="+mj-lt"/>
                      </a:endParaRPr>
                    </a:p>
                  </a:txBody>
                  <a:tcPr anchor="ctr"/>
                </a:tc>
                <a:tc>
                  <a:txBody>
                    <a:bodyPr/>
                    <a:lstStyle/>
                    <a:p>
                      <a:pPr algn="ctr"/>
                      <a:r>
                        <a:rPr lang="en-US" sz="1100" b="1" dirty="0" smtClean="0">
                          <a:solidFill>
                            <a:srgbClr val="FFFFFF"/>
                          </a:solidFill>
                          <a:latin typeface="+mj-lt"/>
                        </a:rPr>
                        <a:t>20,000</a:t>
                      </a:r>
                      <a:endParaRPr lang="en-US" sz="1100" b="1" dirty="0">
                        <a:solidFill>
                          <a:srgbClr val="FFFFFF"/>
                        </a:solidFill>
                        <a:latin typeface="+mj-lt"/>
                      </a:endParaRPr>
                    </a:p>
                  </a:txBody>
                  <a:tcPr anchor="ctr"/>
                </a:tc>
                <a:tc>
                  <a:txBody>
                    <a:bodyPr/>
                    <a:lstStyle/>
                    <a:p>
                      <a:pPr algn="ctr"/>
                      <a:r>
                        <a:rPr lang="en-US" sz="1100" b="1" dirty="0" smtClean="0">
                          <a:solidFill>
                            <a:srgbClr val="FFFFFF"/>
                          </a:solidFill>
                          <a:latin typeface="+mj-lt"/>
                        </a:rPr>
                        <a:t>US</a:t>
                      </a:r>
                      <a:endParaRPr lang="en-US" sz="1100" b="1" dirty="0">
                        <a:solidFill>
                          <a:srgbClr val="FFFFFF"/>
                        </a:solidFill>
                        <a:latin typeface="+mj-lt"/>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100" b="1" kern="1200" dirty="0" smtClean="0">
                          <a:solidFill>
                            <a:srgbClr val="FFFFFF"/>
                          </a:solidFill>
                          <a:latin typeface="+mn-lt"/>
                          <a:ea typeface="+mn-ea"/>
                          <a:cs typeface="+mn-cs"/>
                        </a:rPr>
                        <a:t>Accidental Loss</a:t>
                      </a:r>
                    </a:p>
                  </a:txBody>
                  <a:tcPr anchor="ctr"/>
                </a:tc>
                <a:tc>
                  <a:txBody>
                    <a:bodyPr/>
                    <a:lstStyle/>
                    <a:p>
                      <a:pPr algn="ctr"/>
                      <a:r>
                        <a:rPr lang="en-US" sz="1100" b="1" dirty="0" smtClean="0">
                          <a:solidFill>
                            <a:srgbClr val="FFFFFF"/>
                          </a:solidFill>
                          <a:latin typeface="+mj-lt"/>
                        </a:rPr>
                        <a:t>Identity Theft</a:t>
                      </a:r>
                      <a:endParaRPr lang="en-US" sz="1100" b="1" dirty="0">
                        <a:solidFill>
                          <a:srgbClr val="FFFFFF"/>
                        </a:solidFill>
                        <a:latin typeface="+mj-lt"/>
                      </a:endParaRPr>
                    </a:p>
                  </a:txBody>
                  <a:tcPr anchor="ctr"/>
                </a:tc>
              </a:tr>
              <a:tr h="381000">
                <a:tc>
                  <a:txBody>
                    <a:bodyPr/>
                    <a:lstStyle/>
                    <a:p>
                      <a:pPr algn="ctr" fontAlgn="b"/>
                      <a:r>
                        <a:rPr lang="en-US" sz="1100" b="1" i="0" u="none" strike="noStrike" dirty="0" smtClean="0">
                          <a:solidFill>
                            <a:srgbClr val="FFFFFF"/>
                          </a:solidFill>
                          <a:effectLst/>
                          <a:latin typeface="+mj-lt"/>
                        </a:rPr>
                        <a:t>VFW</a:t>
                      </a:r>
                      <a:endParaRPr lang="en-US" sz="1100" b="1" i="0" u="none" strike="noStrike" dirty="0">
                        <a:solidFill>
                          <a:srgbClr val="FFFFFF"/>
                        </a:solidFill>
                        <a:effectLst/>
                        <a:latin typeface="+mj-lt"/>
                      </a:endParaRPr>
                    </a:p>
                  </a:txBody>
                  <a:tcPr marL="9525" marR="9525" marT="9525" marB="0" anchor="ctr"/>
                </a:tc>
                <a:tc>
                  <a:txBody>
                    <a:bodyPr/>
                    <a:lstStyle/>
                    <a:p>
                      <a:pPr algn="ctr"/>
                      <a:r>
                        <a:rPr lang="en-US" sz="1100" b="1" dirty="0" smtClean="0">
                          <a:solidFill>
                            <a:srgbClr val="FFFFFF"/>
                          </a:solidFill>
                          <a:latin typeface="+mj-lt"/>
                        </a:rPr>
                        <a:t>3/4/2014</a:t>
                      </a:r>
                      <a:endParaRPr lang="en-US" sz="1100" b="1" dirty="0">
                        <a:solidFill>
                          <a:srgbClr val="FFFFFF"/>
                        </a:solidFill>
                        <a:latin typeface="+mj-lt"/>
                      </a:endParaRPr>
                    </a:p>
                  </a:txBody>
                  <a:tcPr anchor="ctr"/>
                </a:tc>
                <a:tc>
                  <a:txBody>
                    <a:bodyPr/>
                    <a:lstStyle/>
                    <a:p>
                      <a:pPr algn="ctr"/>
                      <a:r>
                        <a:rPr lang="en-US" sz="1100" b="1" dirty="0" smtClean="0">
                          <a:solidFill>
                            <a:srgbClr val="FFFFFF"/>
                          </a:solidFill>
                          <a:latin typeface="+mj-lt"/>
                        </a:rPr>
                        <a:t>55,000</a:t>
                      </a:r>
                      <a:endParaRPr lang="en-US" sz="1100" b="1" dirty="0">
                        <a:solidFill>
                          <a:srgbClr val="FFFFFF"/>
                        </a:solidFill>
                        <a:latin typeface="+mj-lt"/>
                      </a:endParaRPr>
                    </a:p>
                  </a:txBody>
                  <a:tcPr anchor="ctr"/>
                </a:tc>
                <a:tc>
                  <a:txBody>
                    <a:bodyPr/>
                    <a:lstStyle/>
                    <a:p>
                      <a:pPr algn="ctr"/>
                      <a:r>
                        <a:rPr lang="en-US" sz="1100" b="1" dirty="0" smtClean="0">
                          <a:solidFill>
                            <a:srgbClr val="FFFFFF"/>
                          </a:solidFill>
                          <a:latin typeface="+mj-lt"/>
                        </a:rPr>
                        <a:t>US</a:t>
                      </a:r>
                      <a:endParaRPr lang="en-US" sz="1100" b="1" dirty="0">
                        <a:solidFill>
                          <a:srgbClr val="FFFFFF"/>
                        </a:solidFill>
                        <a:latin typeface="+mj-lt"/>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100" b="1" dirty="0" smtClean="0">
                          <a:solidFill>
                            <a:srgbClr val="FFFFFF"/>
                          </a:solidFill>
                        </a:rPr>
                        <a:t>Malicious Outsider</a:t>
                      </a:r>
                      <a:endParaRPr lang="en-US" sz="1100" b="1" kern="1200" dirty="0" smtClean="0">
                        <a:solidFill>
                          <a:srgbClr val="FFFFFF"/>
                        </a:solidFill>
                        <a:latin typeface="+mn-lt"/>
                        <a:ea typeface="+mn-ea"/>
                        <a:cs typeface="+mn-cs"/>
                      </a:endParaRPr>
                    </a:p>
                  </a:txBody>
                  <a:tcPr anchor="ctr"/>
                </a:tc>
                <a:tc>
                  <a:txBody>
                    <a:bodyPr/>
                    <a:lstStyle/>
                    <a:p>
                      <a:pPr algn="ctr"/>
                      <a:r>
                        <a:rPr lang="en-US" sz="1100" b="1" dirty="0" smtClean="0">
                          <a:solidFill>
                            <a:srgbClr val="FFFFFF"/>
                          </a:solidFill>
                          <a:latin typeface="+mj-lt"/>
                        </a:rPr>
                        <a:t>Identity Theft</a:t>
                      </a:r>
                      <a:endParaRPr lang="en-US" sz="1100" b="1" dirty="0">
                        <a:solidFill>
                          <a:srgbClr val="FFFFFF"/>
                        </a:solidFill>
                        <a:latin typeface="+mj-lt"/>
                      </a:endParaRPr>
                    </a:p>
                  </a:txBody>
                  <a:tcPr anchor="ctr"/>
                </a:tc>
              </a:tr>
              <a:tr h="381000">
                <a:tc>
                  <a:txBody>
                    <a:bodyPr/>
                    <a:lstStyle/>
                    <a:p>
                      <a:pPr algn="ctr" fontAlgn="b"/>
                      <a:r>
                        <a:rPr lang="en-US" sz="1100" b="1" u="none" strike="noStrike" dirty="0">
                          <a:solidFill>
                            <a:srgbClr val="FFFFFF"/>
                          </a:solidFill>
                          <a:effectLst/>
                        </a:rPr>
                        <a:t>FDA</a:t>
                      </a:r>
                      <a:endParaRPr lang="en-US" sz="1100" b="1" i="0" u="none" strike="noStrike" dirty="0">
                        <a:solidFill>
                          <a:srgbClr val="FFFFFF"/>
                        </a:solidFill>
                        <a:effectLst/>
                        <a:latin typeface="+mj-lt"/>
                      </a:endParaRPr>
                    </a:p>
                  </a:txBody>
                  <a:tcPr marL="9525" marR="9525" marT="9525" marB="0" anchor="ctr"/>
                </a:tc>
                <a:tc>
                  <a:txBody>
                    <a:bodyPr/>
                    <a:lstStyle/>
                    <a:p>
                      <a:pPr algn="ctr"/>
                      <a:r>
                        <a:rPr lang="en-US" sz="1100" b="1" dirty="0" smtClean="0">
                          <a:solidFill>
                            <a:srgbClr val="FFFFFF"/>
                          </a:solidFill>
                        </a:rPr>
                        <a:t>10/15/2013</a:t>
                      </a:r>
                      <a:endParaRPr lang="en-US" sz="1100" b="1" dirty="0">
                        <a:solidFill>
                          <a:srgbClr val="FFFFFF"/>
                        </a:solidFill>
                        <a:latin typeface="+mj-lt"/>
                      </a:endParaRPr>
                    </a:p>
                  </a:txBody>
                  <a:tcPr anchor="ctr"/>
                </a:tc>
                <a:tc>
                  <a:txBody>
                    <a:bodyPr/>
                    <a:lstStyle/>
                    <a:p>
                      <a:pPr algn="ctr"/>
                      <a:r>
                        <a:rPr lang="en-US" sz="1100" b="1" u="none" strike="noStrike" kern="1200" baseline="0" dirty="0" smtClean="0">
                          <a:solidFill>
                            <a:srgbClr val="FFFFFF"/>
                          </a:solidFill>
                        </a:rPr>
                        <a:t>14,000                                                                                                    </a:t>
                      </a:r>
                      <a:endParaRPr lang="en-US" sz="1100" b="1" dirty="0">
                        <a:solidFill>
                          <a:srgbClr val="FFFFFF"/>
                        </a:solidFill>
                        <a:latin typeface="+mj-lt"/>
                      </a:endParaRPr>
                    </a:p>
                  </a:txBody>
                  <a:tcPr anchor="ctr"/>
                </a:tc>
                <a:tc>
                  <a:txBody>
                    <a:bodyPr/>
                    <a:lstStyle/>
                    <a:p>
                      <a:pPr algn="ctr"/>
                      <a:r>
                        <a:rPr lang="en-US" sz="1100" b="1" dirty="0" smtClean="0">
                          <a:solidFill>
                            <a:srgbClr val="FFFFFF"/>
                          </a:solidFill>
                        </a:rPr>
                        <a:t>US</a:t>
                      </a:r>
                      <a:endParaRPr lang="en-US" sz="1100" b="1" dirty="0">
                        <a:solidFill>
                          <a:srgbClr val="FFFFFF"/>
                        </a:solidFill>
                        <a:latin typeface="+mj-lt"/>
                      </a:endParaRPr>
                    </a:p>
                  </a:txBody>
                  <a:tcPr anchor="ctr"/>
                </a:tc>
                <a:tc>
                  <a:txBody>
                    <a:bodyPr/>
                    <a:lstStyle/>
                    <a:p>
                      <a:pPr algn="ctr"/>
                      <a:r>
                        <a:rPr lang="en-US" sz="1100" b="1" dirty="0" smtClean="0">
                          <a:solidFill>
                            <a:srgbClr val="FFFFFF"/>
                          </a:solidFill>
                        </a:rPr>
                        <a:t>Malicious Outsider</a:t>
                      </a:r>
                      <a:endParaRPr lang="en-US" sz="1100" b="1" dirty="0">
                        <a:solidFill>
                          <a:srgbClr val="FFFFFF"/>
                        </a:solidFill>
                        <a:latin typeface="+mj-lt"/>
                      </a:endParaRPr>
                    </a:p>
                  </a:txBody>
                  <a:tcPr anchor="ctr"/>
                </a:tc>
                <a:tc>
                  <a:txBody>
                    <a:bodyPr/>
                    <a:lstStyle/>
                    <a:p>
                      <a:pPr algn="ctr"/>
                      <a:r>
                        <a:rPr lang="en-US" sz="1100" b="1" dirty="0" smtClean="0">
                          <a:solidFill>
                            <a:srgbClr val="FFFFFF"/>
                          </a:solidFill>
                        </a:rPr>
                        <a:t>Identity Theft</a:t>
                      </a:r>
                      <a:endParaRPr lang="en-US" sz="1100" b="1" dirty="0">
                        <a:solidFill>
                          <a:srgbClr val="FFFFFF"/>
                        </a:solidFill>
                        <a:latin typeface="+mj-lt"/>
                      </a:endParaRPr>
                    </a:p>
                  </a:txBody>
                  <a:tcPr anchor="ctr"/>
                </a:tc>
              </a:tr>
              <a:tr h="381000">
                <a:tc>
                  <a:txBody>
                    <a:bodyPr/>
                    <a:lstStyle/>
                    <a:p>
                      <a:pPr algn="ctr" fontAlgn="b"/>
                      <a:r>
                        <a:rPr lang="en-US" sz="1100" b="1" u="none" strike="noStrike" dirty="0">
                          <a:solidFill>
                            <a:srgbClr val="FFFFFF"/>
                          </a:solidFill>
                          <a:effectLst/>
                        </a:rPr>
                        <a:t>VA</a:t>
                      </a:r>
                      <a:endParaRPr lang="en-US" sz="1100" b="1" i="0" u="none" strike="noStrike" dirty="0">
                        <a:solidFill>
                          <a:srgbClr val="FFFFFF"/>
                        </a:solidFill>
                        <a:effectLst/>
                        <a:latin typeface="+mj-lt"/>
                      </a:endParaRPr>
                    </a:p>
                  </a:txBody>
                  <a:tcPr marL="9525" marR="9525" marT="9525" marB="0" anchor="ctr"/>
                </a:tc>
                <a:tc>
                  <a:txBody>
                    <a:bodyPr/>
                    <a:lstStyle/>
                    <a:p>
                      <a:pPr algn="ctr"/>
                      <a:r>
                        <a:rPr lang="en-US" sz="1100" b="1" dirty="0" smtClean="0">
                          <a:solidFill>
                            <a:srgbClr val="FFFFFF"/>
                          </a:solidFill>
                        </a:rPr>
                        <a:t>1/17/2014</a:t>
                      </a:r>
                      <a:endParaRPr lang="en-US" sz="1100" b="1" dirty="0">
                        <a:solidFill>
                          <a:srgbClr val="FFFFFF"/>
                        </a:solidFill>
                        <a:latin typeface="+mj-lt"/>
                      </a:endParaRPr>
                    </a:p>
                  </a:txBody>
                  <a:tcPr anchor="ctr"/>
                </a:tc>
                <a:tc>
                  <a:txBody>
                    <a:bodyPr/>
                    <a:lstStyle/>
                    <a:p>
                      <a:pPr algn="ctr"/>
                      <a:r>
                        <a:rPr lang="en-US" sz="1100" b="1" u="none" strike="noStrike" kern="1200" baseline="0" dirty="0" smtClean="0">
                          <a:solidFill>
                            <a:srgbClr val="FFFFFF"/>
                          </a:solidFill>
                        </a:rPr>
                        <a:t> 5,351</a:t>
                      </a:r>
                      <a:endParaRPr lang="en-US" sz="1100" b="1" dirty="0">
                        <a:solidFill>
                          <a:srgbClr val="FFFFFF"/>
                        </a:solidFill>
                        <a:latin typeface="+mj-lt"/>
                      </a:endParaRPr>
                    </a:p>
                  </a:txBody>
                  <a:tcPr anchor="ctr"/>
                </a:tc>
                <a:tc>
                  <a:txBody>
                    <a:bodyPr/>
                    <a:lstStyle/>
                    <a:p>
                      <a:pPr algn="ctr"/>
                      <a:r>
                        <a:rPr lang="en-US" sz="1100" b="1" dirty="0" smtClean="0">
                          <a:solidFill>
                            <a:srgbClr val="FFFFFF"/>
                          </a:solidFill>
                        </a:rPr>
                        <a:t>US</a:t>
                      </a:r>
                      <a:endParaRPr lang="en-US" sz="1100" b="1" dirty="0">
                        <a:solidFill>
                          <a:srgbClr val="FFFFFF"/>
                        </a:solidFill>
                        <a:latin typeface="+mj-lt"/>
                      </a:endParaRPr>
                    </a:p>
                  </a:txBody>
                  <a:tcPr anchor="ctr"/>
                </a:tc>
                <a:tc>
                  <a:txBody>
                    <a:bodyPr/>
                    <a:lstStyle/>
                    <a:p>
                      <a:pPr algn="ctr"/>
                      <a:r>
                        <a:rPr lang="en-US" sz="1100" b="1" dirty="0" smtClean="0">
                          <a:solidFill>
                            <a:srgbClr val="FFFFFF"/>
                          </a:solidFill>
                        </a:rPr>
                        <a:t>Accidental Loss</a:t>
                      </a:r>
                      <a:endParaRPr lang="en-US" sz="1100" b="1" dirty="0">
                        <a:solidFill>
                          <a:srgbClr val="FFFFFF"/>
                        </a:solidFill>
                        <a:latin typeface="+mj-lt"/>
                      </a:endParaRPr>
                    </a:p>
                  </a:txBody>
                  <a:tcPr anchor="ctr"/>
                </a:tc>
                <a:tc>
                  <a:txBody>
                    <a:bodyPr/>
                    <a:lstStyle/>
                    <a:p>
                      <a:pPr algn="ctr"/>
                      <a:r>
                        <a:rPr lang="en-US" sz="1100" b="1" dirty="0" smtClean="0">
                          <a:solidFill>
                            <a:srgbClr val="FFFFFF"/>
                          </a:solidFill>
                        </a:rPr>
                        <a:t>Identity Theft</a:t>
                      </a:r>
                      <a:endParaRPr lang="en-US" sz="1100" b="1" dirty="0">
                        <a:solidFill>
                          <a:srgbClr val="FFFFFF"/>
                        </a:solidFill>
                        <a:latin typeface="+mj-lt"/>
                      </a:endParaRPr>
                    </a:p>
                  </a:txBody>
                  <a:tcPr anchor="ctr"/>
                </a:tc>
              </a:tr>
            </a:tbl>
          </a:graphicData>
        </a:graphic>
      </p:graphicFrame>
    </p:spTree>
    <p:extLst>
      <p:ext uri="{BB962C8B-B14F-4D97-AF65-F5344CB8AC3E}">
        <p14:creationId xmlns:p14="http://schemas.microsoft.com/office/powerpoint/2010/main" val="55656710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2265"/>
            <a:ext cx="8229600" cy="1143000"/>
          </a:xfrm>
        </p:spPr>
        <p:txBody>
          <a:bodyPr/>
          <a:lstStyle/>
          <a:p>
            <a:r>
              <a:rPr lang="en-US" sz="3200" dirty="0" smtClean="0"/>
              <a:t>Ground Zero of the Breach Epidemic</a:t>
            </a:r>
            <a:endParaRPr lang="en-US" sz="3200" dirty="0"/>
          </a:p>
        </p:txBody>
      </p:sp>
      <p:sp>
        <p:nvSpPr>
          <p:cNvPr id="27" name="Footer Placeholder 4"/>
          <p:cNvSpPr>
            <a:spLocks noGrp="1"/>
          </p:cNvSpPr>
          <p:nvPr>
            <p:ph type="ftr" sz="quarter" idx="4294967295"/>
          </p:nvPr>
        </p:nvSpPr>
        <p:spPr>
          <a:xfrm>
            <a:off x="0" y="6477000"/>
            <a:ext cx="2895600" cy="304800"/>
          </a:xfrm>
          <a:prstGeom prst="rect">
            <a:avLst/>
          </a:prstGeom>
        </p:spPr>
        <p:txBody>
          <a:bodyPr/>
          <a:lstStyle/>
          <a:p>
            <a:r>
              <a:rPr lang="en-US" dirty="0" smtClean="0">
                <a:solidFill>
                  <a:prstClr val="white"/>
                </a:solidFill>
                <a:ea typeface="Arial"/>
              </a:rPr>
              <a:t>© SafeNet Proprietary</a:t>
            </a:r>
            <a:endParaRPr lang="en-US" dirty="0">
              <a:solidFill>
                <a:prstClr val="white"/>
              </a:solidFill>
              <a:ea typeface="Arial"/>
            </a:endParaRPr>
          </a:p>
        </p:txBody>
      </p:sp>
      <p:grpSp>
        <p:nvGrpSpPr>
          <p:cNvPr id="4" name="Group 3"/>
          <p:cNvGrpSpPr/>
          <p:nvPr/>
        </p:nvGrpSpPr>
        <p:grpSpPr>
          <a:xfrm>
            <a:off x="498719" y="990600"/>
            <a:ext cx="7946411" cy="5140871"/>
            <a:chOff x="498719" y="990600"/>
            <a:chExt cx="7946411" cy="5140871"/>
          </a:xfrm>
        </p:grpSpPr>
        <p:grpSp>
          <p:nvGrpSpPr>
            <p:cNvPr id="21" name="Group 20"/>
            <p:cNvGrpSpPr/>
            <p:nvPr/>
          </p:nvGrpSpPr>
          <p:grpSpPr>
            <a:xfrm>
              <a:off x="498719" y="1931372"/>
              <a:ext cx="7946411" cy="4200099"/>
              <a:chOff x="-72984" y="1143000"/>
              <a:chExt cx="8960306" cy="5186543"/>
            </a:xfrm>
          </p:grpSpPr>
          <p:cxnSp>
            <p:nvCxnSpPr>
              <p:cNvPr id="22" name="Straight Connector 21"/>
              <p:cNvCxnSpPr>
                <a:stCxn id="68" idx="3"/>
              </p:cNvCxnSpPr>
              <p:nvPr/>
            </p:nvCxnSpPr>
            <p:spPr>
              <a:xfrm flipV="1">
                <a:off x="5441950" y="5181887"/>
                <a:ext cx="1416050" cy="19427"/>
              </a:xfrm>
              <a:prstGeom prst="line">
                <a:avLst/>
              </a:prstGeom>
            </p:spPr>
            <p:style>
              <a:lnRef idx="1">
                <a:schemeClr val="accent4"/>
              </a:lnRef>
              <a:fillRef idx="0">
                <a:schemeClr val="accent4"/>
              </a:fillRef>
              <a:effectRef idx="0">
                <a:schemeClr val="accent4"/>
              </a:effectRef>
              <a:fontRef idx="minor">
                <a:schemeClr val="tx1"/>
              </a:fontRef>
            </p:style>
          </p:cxnSp>
          <p:cxnSp>
            <p:nvCxnSpPr>
              <p:cNvPr id="23" name="Straight Connector 22"/>
              <p:cNvCxnSpPr/>
              <p:nvPr/>
            </p:nvCxnSpPr>
            <p:spPr>
              <a:xfrm>
                <a:off x="5062378" y="4041683"/>
                <a:ext cx="0" cy="974025"/>
              </a:xfrm>
              <a:prstGeom prst="line">
                <a:avLst/>
              </a:prstGeom>
            </p:spPr>
            <p:style>
              <a:lnRef idx="1">
                <a:schemeClr val="accent4"/>
              </a:lnRef>
              <a:fillRef idx="0">
                <a:schemeClr val="accent4"/>
              </a:fillRef>
              <a:effectRef idx="0">
                <a:schemeClr val="accent4"/>
              </a:effectRef>
              <a:fontRef idx="minor">
                <a:schemeClr val="tx1"/>
              </a:fontRef>
            </p:style>
          </p:cxnSp>
          <p:cxnSp>
            <p:nvCxnSpPr>
              <p:cNvPr id="24" name="Straight Connector 23"/>
              <p:cNvCxnSpPr/>
              <p:nvPr/>
            </p:nvCxnSpPr>
            <p:spPr>
              <a:xfrm flipV="1">
                <a:off x="5638800" y="3630203"/>
                <a:ext cx="1299072" cy="43831"/>
              </a:xfrm>
              <a:prstGeom prst="line">
                <a:avLst/>
              </a:prstGeom>
            </p:spPr>
            <p:style>
              <a:lnRef idx="1">
                <a:schemeClr val="accent4"/>
              </a:lnRef>
              <a:fillRef idx="0">
                <a:schemeClr val="accent4"/>
              </a:fillRef>
              <a:effectRef idx="0">
                <a:schemeClr val="accent4"/>
              </a:effectRef>
              <a:fontRef idx="minor">
                <a:schemeClr val="tx1"/>
              </a:fontRef>
            </p:style>
          </p:cxnSp>
          <p:cxnSp>
            <p:nvCxnSpPr>
              <p:cNvPr id="25" name="Straight Connector 24"/>
              <p:cNvCxnSpPr/>
              <p:nvPr/>
            </p:nvCxnSpPr>
            <p:spPr>
              <a:xfrm flipV="1">
                <a:off x="5624761" y="2538413"/>
                <a:ext cx="1080839" cy="814387"/>
              </a:xfrm>
              <a:prstGeom prst="line">
                <a:avLst/>
              </a:prstGeom>
            </p:spPr>
            <p:style>
              <a:lnRef idx="1">
                <a:schemeClr val="accent4"/>
              </a:lnRef>
              <a:fillRef idx="0">
                <a:schemeClr val="accent4"/>
              </a:fillRef>
              <a:effectRef idx="0">
                <a:schemeClr val="accent4"/>
              </a:effectRef>
              <a:fontRef idx="minor">
                <a:schemeClr val="tx1"/>
              </a:fontRef>
            </p:style>
          </p:cxnSp>
          <p:cxnSp>
            <p:nvCxnSpPr>
              <p:cNvPr id="26" name="Straight Connector 25"/>
              <p:cNvCxnSpPr/>
              <p:nvPr/>
            </p:nvCxnSpPr>
            <p:spPr>
              <a:xfrm flipV="1">
                <a:off x="2286000" y="4299237"/>
                <a:ext cx="1245683" cy="870412"/>
              </a:xfrm>
              <a:prstGeom prst="line">
                <a:avLst/>
              </a:prstGeom>
            </p:spPr>
            <p:style>
              <a:lnRef idx="1">
                <a:schemeClr val="accent4"/>
              </a:lnRef>
              <a:fillRef idx="0">
                <a:schemeClr val="accent4"/>
              </a:fillRef>
              <a:effectRef idx="0">
                <a:schemeClr val="accent4"/>
              </a:effectRef>
              <a:fontRef idx="minor">
                <a:schemeClr val="tx1"/>
              </a:fontRef>
            </p:style>
          </p:cxnSp>
          <p:cxnSp>
            <p:nvCxnSpPr>
              <p:cNvPr id="28" name="Straight Connector 27"/>
              <p:cNvCxnSpPr/>
              <p:nvPr/>
            </p:nvCxnSpPr>
            <p:spPr>
              <a:xfrm flipV="1">
                <a:off x="2274383" y="3656165"/>
                <a:ext cx="1257300" cy="17869"/>
              </a:xfrm>
              <a:prstGeom prst="line">
                <a:avLst/>
              </a:prstGeom>
            </p:spPr>
            <p:style>
              <a:lnRef idx="1">
                <a:schemeClr val="accent4"/>
              </a:lnRef>
              <a:fillRef idx="0">
                <a:schemeClr val="accent4"/>
              </a:fillRef>
              <a:effectRef idx="0">
                <a:schemeClr val="accent4"/>
              </a:effectRef>
              <a:fontRef idx="minor">
                <a:schemeClr val="tx1"/>
              </a:fontRef>
            </p:style>
          </p:cxnSp>
          <p:cxnSp>
            <p:nvCxnSpPr>
              <p:cNvPr id="29" name="Straight Connector 28"/>
              <p:cNvCxnSpPr/>
              <p:nvPr/>
            </p:nvCxnSpPr>
            <p:spPr>
              <a:xfrm>
                <a:off x="2275978" y="2335709"/>
                <a:ext cx="1257300" cy="512901"/>
              </a:xfrm>
              <a:prstGeom prst="line">
                <a:avLst/>
              </a:prstGeom>
            </p:spPr>
            <p:style>
              <a:lnRef idx="1">
                <a:schemeClr val="accent4"/>
              </a:lnRef>
              <a:fillRef idx="0">
                <a:schemeClr val="accent4"/>
              </a:fillRef>
              <a:effectRef idx="0">
                <a:schemeClr val="accent4"/>
              </a:effectRef>
              <a:fontRef idx="minor">
                <a:schemeClr val="tx1"/>
              </a:fontRef>
            </p:style>
          </p:cxnSp>
          <p:sp>
            <p:nvSpPr>
              <p:cNvPr id="30" name="Rectangle 3"/>
              <p:cNvSpPr>
                <a:spLocks noChangeArrowheads="1"/>
              </p:cNvSpPr>
              <p:nvPr/>
            </p:nvSpPr>
            <p:spPr bwMode="auto">
              <a:xfrm>
                <a:off x="3664688" y="2651760"/>
                <a:ext cx="914400" cy="54864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eaLnBrk="0" fontAlgn="base" hangingPunct="0">
                  <a:spcBef>
                    <a:spcPct val="0"/>
                  </a:spcBef>
                  <a:spcAft>
                    <a:spcPct val="0"/>
                  </a:spcAft>
                  <a:defRPr/>
                </a:pPr>
                <a:r>
                  <a:rPr lang="en-US" sz="1050" dirty="0" smtClean="0">
                    <a:solidFill>
                      <a:srgbClr val="000000"/>
                    </a:solidFill>
                    <a:latin typeface="Arial" charset="0"/>
                    <a:ea typeface="Arial"/>
                    <a:cs typeface="Arial"/>
                  </a:rPr>
                  <a:t>PII or CBI</a:t>
                </a:r>
                <a:endParaRPr lang="en-US" sz="1050" dirty="0">
                  <a:solidFill>
                    <a:srgbClr val="000000"/>
                  </a:solidFill>
                  <a:latin typeface="Arial" charset="0"/>
                  <a:ea typeface="Arial"/>
                  <a:cs typeface="Arial"/>
                </a:endParaRPr>
              </a:p>
            </p:txBody>
          </p:sp>
          <p:grpSp>
            <p:nvGrpSpPr>
              <p:cNvPr id="31" name="Group 30"/>
              <p:cNvGrpSpPr/>
              <p:nvPr/>
            </p:nvGrpSpPr>
            <p:grpSpPr>
              <a:xfrm>
                <a:off x="3664688" y="3172735"/>
                <a:ext cx="914400" cy="1032070"/>
                <a:chOff x="3657600" y="3340034"/>
                <a:chExt cx="914400" cy="1032070"/>
              </a:xfrm>
            </p:grpSpPr>
            <p:sp>
              <p:nvSpPr>
                <p:cNvPr id="73" name="Rectangle 5"/>
                <p:cNvSpPr>
                  <a:spLocks noChangeArrowheads="1"/>
                </p:cNvSpPr>
                <p:nvPr/>
              </p:nvSpPr>
              <p:spPr bwMode="auto">
                <a:xfrm>
                  <a:off x="3657600" y="3340034"/>
                  <a:ext cx="914400" cy="54864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eaLnBrk="0" fontAlgn="base" hangingPunct="0">
                    <a:spcBef>
                      <a:spcPct val="0"/>
                    </a:spcBef>
                    <a:spcAft>
                      <a:spcPct val="0"/>
                    </a:spcAft>
                    <a:defRPr/>
                  </a:pPr>
                  <a:r>
                    <a:rPr lang="en-US" sz="1050" dirty="0" smtClean="0">
                      <a:solidFill>
                        <a:srgbClr val="000000"/>
                      </a:solidFill>
                      <a:latin typeface="Arial" charset="0"/>
                      <a:ea typeface="Arial"/>
                      <a:cs typeface="Arial"/>
                    </a:rPr>
                    <a:t>SBU</a:t>
                  </a:r>
                  <a:endParaRPr lang="en-US" sz="1050" dirty="0">
                    <a:solidFill>
                      <a:srgbClr val="000000"/>
                    </a:solidFill>
                    <a:latin typeface="Arial" charset="0"/>
                    <a:ea typeface="Arial"/>
                    <a:cs typeface="Arial"/>
                  </a:endParaRPr>
                </a:p>
              </p:txBody>
            </p:sp>
            <p:sp>
              <p:nvSpPr>
                <p:cNvPr id="74" name="Rectangle 6"/>
                <p:cNvSpPr>
                  <a:spLocks noChangeArrowheads="1"/>
                </p:cNvSpPr>
                <p:nvPr/>
              </p:nvSpPr>
              <p:spPr bwMode="auto">
                <a:xfrm>
                  <a:off x="3657600" y="3823464"/>
                  <a:ext cx="914400" cy="54864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eaLnBrk="0" fontAlgn="base" hangingPunct="0">
                    <a:spcBef>
                      <a:spcPct val="0"/>
                    </a:spcBef>
                    <a:spcAft>
                      <a:spcPct val="0"/>
                    </a:spcAft>
                    <a:defRPr/>
                  </a:pPr>
                  <a:r>
                    <a:rPr lang="en-US" sz="1050" dirty="0" smtClean="0">
                      <a:solidFill>
                        <a:srgbClr val="000000"/>
                      </a:solidFill>
                      <a:latin typeface="Arial" charset="0"/>
                      <a:ea typeface="Arial"/>
                      <a:cs typeface="Arial"/>
                    </a:rPr>
                    <a:t>Confidential </a:t>
                  </a:r>
                  <a:endParaRPr lang="en-US" sz="1050" dirty="0">
                    <a:solidFill>
                      <a:srgbClr val="000000"/>
                    </a:solidFill>
                    <a:latin typeface="Arial" charset="0"/>
                    <a:ea typeface="Arial"/>
                    <a:cs typeface="Arial"/>
                  </a:endParaRPr>
                </a:p>
              </p:txBody>
            </p:sp>
          </p:grpSp>
          <p:sp>
            <p:nvSpPr>
              <p:cNvPr id="32" name="Rectangle 7"/>
              <p:cNvSpPr>
                <a:spLocks noChangeArrowheads="1"/>
              </p:cNvSpPr>
              <p:nvPr/>
            </p:nvSpPr>
            <p:spPr bwMode="auto">
              <a:xfrm>
                <a:off x="3664688" y="4191000"/>
                <a:ext cx="914400" cy="54864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eaLnBrk="0" fontAlgn="base" hangingPunct="0">
                  <a:spcBef>
                    <a:spcPct val="0"/>
                  </a:spcBef>
                  <a:spcAft>
                    <a:spcPct val="0"/>
                  </a:spcAft>
                  <a:defRPr/>
                </a:pPr>
                <a:r>
                  <a:rPr lang="en-US" sz="1050" dirty="0" smtClean="0">
                    <a:solidFill>
                      <a:srgbClr val="000000"/>
                    </a:solidFill>
                    <a:latin typeface="Arial" charset="0"/>
                    <a:ea typeface="Arial"/>
                    <a:cs typeface="Arial"/>
                  </a:rPr>
                  <a:t>Classified</a:t>
                </a:r>
                <a:endParaRPr lang="en-US" sz="1050" dirty="0">
                  <a:solidFill>
                    <a:srgbClr val="000000"/>
                  </a:solidFill>
                  <a:latin typeface="Arial" charset="0"/>
                  <a:ea typeface="Arial"/>
                  <a:cs typeface="Arial"/>
                </a:endParaRPr>
              </a:p>
            </p:txBody>
          </p:sp>
          <p:sp>
            <p:nvSpPr>
              <p:cNvPr id="33" name="Text Box 12"/>
              <p:cNvSpPr txBox="1">
                <a:spLocks noChangeArrowheads="1"/>
              </p:cNvSpPr>
              <p:nvPr/>
            </p:nvSpPr>
            <p:spPr bwMode="auto">
              <a:xfrm>
                <a:off x="82550" y="1797050"/>
                <a:ext cx="793868" cy="342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F39100"/>
                  </a:buClr>
                  <a:buFont typeface="Wingdings" pitchFamily="2" charset="2"/>
                  <a:buChar char="§"/>
                  <a:defRPr sz="2600">
                    <a:solidFill>
                      <a:schemeClr val="tx1"/>
                    </a:solidFill>
                    <a:latin typeface="Arial" pitchFamily="34" charset="0"/>
                    <a:ea typeface="ＭＳ Ｐゴシック" pitchFamily="34" charset="-128"/>
                  </a:defRPr>
                </a:lvl1pPr>
                <a:lvl2pPr marL="742950" indent="-285750" eaLnBrk="0" hangingPunct="0">
                  <a:spcBef>
                    <a:spcPct val="20000"/>
                  </a:spcBef>
                  <a:buClr>
                    <a:srgbClr val="F39100"/>
                  </a:buClr>
                  <a:buFont typeface="Arial" pitchFamily="34" charset="0"/>
                  <a:buChar char="•"/>
                  <a:defRPr sz="2400">
                    <a:solidFill>
                      <a:schemeClr val="tx1"/>
                    </a:solidFill>
                    <a:latin typeface="Arial" pitchFamily="34" charset="0"/>
                    <a:ea typeface="ＭＳ Ｐゴシック" pitchFamily="34" charset="-128"/>
                  </a:defRPr>
                </a:lvl2pPr>
                <a:lvl3pPr marL="1143000" indent="-228600" eaLnBrk="0" hangingPunct="0">
                  <a:spcBef>
                    <a:spcPct val="20000"/>
                  </a:spcBef>
                  <a:buClr>
                    <a:srgbClr val="F39100"/>
                  </a:buClr>
                  <a:buFont typeface="Arial" pitchFamily="34" charset="0"/>
                  <a:buChar char="•"/>
                  <a:defRPr sz="2000">
                    <a:solidFill>
                      <a:schemeClr val="tx1"/>
                    </a:solidFill>
                    <a:latin typeface="Arial" pitchFamily="34" charset="0"/>
                    <a:ea typeface="ＭＳ Ｐゴシック" pitchFamily="34" charset="-128"/>
                  </a:defRPr>
                </a:lvl3pPr>
                <a:lvl4pPr marL="1600200" indent="-228600" eaLnBrk="0" hangingPunct="0">
                  <a:spcBef>
                    <a:spcPct val="20000"/>
                  </a:spcBef>
                  <a:buClr>
                    <a:srgbClr val="F39100"/>
                  </a:buClr>
                  <a:buFont typeface="Arial" pitchFamily="34" charset="0"/>
                  <a:buChar char="•"/>
                  <a:defRPr>
                    <a:solidFill>
                      <a:schemeClr val="tx1"/>
                    </a:solidFill>
                    <a:latin typeface="Arial" pitchFamily="34" charset="0"/>
                    <a:ea typeface="ＭＳ Ｐゴシック" pitchFamily="34" charset="-128"/>
                  </a:defRPr>
                </a:lvl4pPr>
                <a:lvl5pPr marL="2057400" indent="-228600" eaLnBrk="0" hangingPunct="0">
                  <a:spcBef>
                    <a:spcPct val="20000"/>
                  </a:spcBef>
                  <a:buClr>
                    <a:srgbClr val="F39100"/>
                  </a:buClr>
                  <a:buFont typeface="Arial" pitchFamily="34" charset="0"/>
                  <a:buChar char="•"/>
                  <a:defRPr sz="16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lr>
                    <a:srgbClr val="F39100"/>
                  </a:buClr>
                  <a:buFont typeface="Arial" pitchFamily="34" charset="0"/>
                  <a:buChar char="•"/>
                  <a:defRPr sz="16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lr>
                    <a:srgbClr val="F39100"/>
                  </a:buClr>
                  <a:buFont typeface="Arial" pitchFamily="34" charset="0"/>
                  <a:buChar char="•"/>
                  <a:defRPr sz="16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lr>
                    <a:srgbClr val="F39100"/>
                  </a:buClr>
                  <a:buFont typeface="Arial" pitchFamily="34" charset="0"/>
                  <a:buChar char="•"/>
                  <a:defRPr sz="16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lr>
                    <a:srgbClr val="F39100"/>
                  </a:buClr>
                  <a:buFont typeface="Arial" pitchFamily="34" charset="0"/>
                  <a:buChar char="•"/>
                  <a:defRPr sz="1600">
                    <a:solidFill>
                      <a:schemeClr val="tx1"/>
                    </a:solidFill>
                    <a:latin typeface="Arial" pitchFamily="34" charset="0"/>
                    <a:ea typeface="ＭＳ Ｐゴシック" pitchFamily="34" charset="-128"/>
                  </a:defRPr>
                </a:lvl9pPr>
              </a:lstStyle>
              <a:p>
                <a:pPr fontAlgn="base">
                  <a:spcBef>
                    <a:spcPct val="0"/>
                  </a:spcBef>
                  <a:spcAft>
                    <a:spcPct val="0"/>
                  </a:spcAft>
                  <a:buClrTx/>
                  <a:buFontTx/>
                  <a:buNone/>
                </a:pPr>
                <a:r>
                  <a:rPr lang="en-US" altLang="en-US" sz="1200" dirty="0" smtClean="0">
                    <a:solidFill>
                      <a:srgbClr val="F39108"/>
                    </a:solidFill>
                    <a:cs typeface="Arial" charset="0"/>
                  </a:rPr>
                  <a:t>Mission</a:t>
                </a:r>
                <a:endParaRPr lang="en-US" altLang="en-US" sz="1200" dirty="0">
                  <a:solidFill>
                    <a:srgbClr val="F39108"/>
                  </a:solidFill>
                  <a:cs typeface="Arial" charset="0"/>
                </a:endParaRPr>
              </a:p>
            </p:txBody>
          </p:sp>
          <p:sp>
            <p:nvSpPr>
              <p:cNvPr id="34" name="Text Box 13"/>
              <p:cNvSpPr txBox="1">
                <a:spLocks noChangeArrowheads="1"/>
              </p:cNvSpPr>
              <p:nvPr/>
            </p:nvSpPr>
            <p:spPr bwMode="auto">
              <a:xfrm>
                <a:off x="0" y="4889500"/>
                <a:ext cx="786638" cy="570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F39100"/>
                  </a:buClr>
                  <a:buFont typeface="Wingdings" pitchFamily="2" charset="2"/>
                  <a:buChar char="§"/>
                  <a:defRPr sz="2600">
                    <a:solidFill>
                      <a:schemeClr val="tx1"/>
                    </a:solidFill>
                    <a:latin typeface="Arial" pitchFamily="34" charset="0"/>
                    <a:ea typeface="ＭＳ Ｐゴシック" pitchFamily="34" charset="-128"/>
                  </a:defRPr>
                </a:lvl1pPr>
                <a:lvl2pPr marL="742950" indent="-285750" eaLnBrk="0" hangingPunct="0">
                  <a:spcBef>
                    <a:spcPct val="20000"/>
                  </a:spcBef>
                  <a:buClr>
                    <a:srgbClr val="F39100"/>
                  </a:buClr>
                  <a:buFont typeface="Arial" pitchFamily="34" charset="0"/>
                  <a:buChar char="•"/>
                  <a:defRPr sz="2400">
                    <a:solidFill>
                      <a:schemeClr val="tx1"/>
                    </a:solidFill>
                    <a:latin typeface="Arial" pitchFamily="34" charset="0"/>
                    <a:ea typeface="ＭＳ Ｐゴシック" pitchFamily="34" charset="-128"/>
                  </a:defRPr>
                </a:lvl2pPr>
                <a:lvl3pPr marL="1143000" indent="-228600" eaLnBrk="0" hangingPunct="0">
                  <a:spcBef>
                    <a:spcPct val="20000"/>
                  </a:spcBef>
                  <a:buClr>
                    <a:srgbClr val="F39100"/>
                  </a:buClr>
                  <a:buFont typeface="Arial" pitchFamily="34" charset="0"/>
                  <a:buChar char="•"/>
                  <a:defRPr sz="2000">
                    <a:solidFill>
                      <a:schemeClr val="tx1"/>
                    </a:solidFill>
                    <a:latin typeface="Arial" pitchFamily="34" charset="0"/>
                    <a:ea typeface="ＭＳ Ｐゴシック" pitchFamily="34" charset="-128"/>
                  </a:defRPr>
                </a:lvl3pPr>
                <a:lvl4pPr marL="1600200" indent="-228600" eaLnBrk="0" hangingPunct="0">
                  <a:spcBef>
                    <a:spcPct val="20000"/>
                  </a:spcBef>
                  <a:buClr>
                    <a:srgbClr val="F39100"/>
                  </a:buClr>
                  <a:buFont typeface="Arial" pitchFamily="34" charset="0"/>
                  <a:buChar char="•"/>
                  <a:defRPr>
                    <a:solidFill>
                      <a:schemeClr val="tx1"/>
                    </a:solidFill>
                    <a:latin typeface="Arial" pitchFamily="34" charset="0"/>
                    <a:ea typeface="ＭＳ Ｐゴシック" pitchFamily="34" charset="-128"/>
                  </a:defRPr>
                </a:lvl4pPr>
                <a:lvl5pPr marL="2057400" indent="-228600" eaLnBrk="0" hangingPunct="0">
                  <a:spcBef>
                    <a:spcPct val="20000"/>
                  </a:spcBef>
                  <a:buClr>
                    <a:srgbClr val="F39100"/>
                  </a:buClr>
                  <a:buFont typeface="Arial" pitchFamily="34" charset="0"/>
                  <a:buChar char="•"/>
                  <a:defRPr sz="16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lr>
                    <a:srgbClr val="F39100"/>
                  </a:buClr>
                  <a:buFont typeface="Arial" pitchFamily="34" charset="0"/>
                  <a:buChar char="•"/>
                  <a:defRPr sz="16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lr>
                    <a:srgbClr val="F39100"/>
                  </a:buClr>
                  <a:buFont typeface="Arial" pitchFamily="34" charset="0"/>
                  <a:buChar char="•"/>
                  <a:defRPr sz="16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lr>
                    <a:srgbClr val="F39100"/>
                  </a:buClr>
                  <a:buFont typeface="Arial" pitchFamily="34" charset="0"/>
                  <a:buChar char="•"/>
                  <a:defRPr sz="16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lr>
                    <a:srgbClr val="F39100"/>
                  </a:buClr>
                  <a:buFont typeface="Arial" pitchFamily="34" charset="0"/>
                  <a:buChar char="•"/>
                  <a:defRPr sz="1600">
                    <a:solidFill>
                      <a:schemeClr val="tx1"/>
                    </a:solidFill>
                    <a:latin typeface="Arial" pitchFamily="34" charset="0"/>
                    <a:ea typeface="ＭＳ Ｐゴシック" pitchFamily="34" charset="-128"/>
                  </a:defRPr>
                </a:lvl9pPr>
              </a:lstStyle>
              <a:p>
                <a:pPr fontAlgn="base">
                  <a:spcBef>
                    <a:spcPct val="0"/>
                  </a:spcBef>
                  <a:spcAft>
                    <a:spcPct val="0"/>
                  </a:spcAft>
                  <a:buClrTx/>
                  <a:buFontTx/>
                  <a:buNone/>
                </a:pPr>
                <a:r>
                  <a:rPr lang="en-US" altLang="en-US" sz="1200" dirty="0" smtClean="0">
                    <a:solidFill>
                      <a:srgbClr val="F39108"/>
                    </a:solidFill>
                    <a:cs typeface="Arial" charset="0"/>
                  </a:rPr>
                  <a:t>System</a:t>
                </a:r>
              </a:p>
              <a:p>
                <a:pPr fontAlgn="base">
                  <a:spcBef>
                    <a:spcPct val="0"/>
                  </a:spcBef>
                  <a:spcAft>
                    <a:spcPct val="0"/>
                  </a:spcAft>
                  <a:buClrTx/>
                  <a:buFontTx/>
                  <a:buNone/>
                </a:pPr>
                <a:r>
                  <a:rPr lang="en-US" altLang="en-US" sz="1200" dirty="0" smtClean="0">
                    <a:solidFill>
                      <a:srgbClr val="F39108"/>
                    </a:solidFill>
                    <a:cs typeface="Arial" charset="0"/>
                  </a:rPr>
                  <a:t> Owner</a:t>
                </a:r>
                <a:endParaRPr lang="en-US" altLang="en-US" sz="1200" dirty="0">
                  <a:solidFill>
                    <a:srgbClr val="F39108"/>
                  </a:solidFill>
                  <a:cs typeface="Arial" charset="0"/>
                </a:endParaRPr>
              </a:p>
            </p:txBody>
          </p:sp>
          <p:sp>
            <p:nvSpPr>
              <p:cNvPr id="35" name="Text Box 18"/>
              <p:cNvSpPr txBox="1">
                <a:spLocks noChangeArrowheads="1"/>
              </p:cNvSpPr>
              <p:nvPr/>
            </p:nvSpPr>
            <p:spPr bwMode="auto">
              <a:xfrm>
                <a:off x="82550" y="3427965"/>
                <a:ext cx="575157" cy="342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F39100"/>
                  </a:buClr>
                  <a:buFont typeface="Wingdings" pitchFamily="2" charset="2"/>
                  <a:buChar char="§"/>
                  <a:defRPr sz="2600">
                    <a:solidFill>
                      <a:schemeClr val="tx1"/>
                    </a:solidFill>
                    <a:latin typeface="Arial" pitchFamily="34" charset="0"/>
                    <a:ea typeface="ＭＳ Ｐゴシック" pitchFamily="34" charset="-128"/>
                  </a:defRPr>
                </a:lvl1pPr>
                <a:lvl2pPr marL="742950" indent="-285750" eaLnBrk="0" hangingPunct="0">
                  <a:spcBef>
                    <a:spcPct val="20000"/>
                  </a:spcBef>
                  <a:buClr>
                    <a:srgbClr val="F39100"/>
                  </a:buClr>
                  <a:buFont typeface="Arial" pitchFamily="34" charset="0"/>
                  <a:buChar char="•"/>
                  <a:defRPr sz="2400">
                    <a:solidFill>
                      <a:schemeClr val="tx1"/>
                    </a:solidFill>
                    <a:latin typeface="Arial" pitchFamily="34" charset="0"/>
                    <a:ea typeface="ＭＳ Ｐゴシック" pitchFamily="34" charset="-128"/>
                  </a:defRPr>
                </a:lvl2pPr>
                <a:lvl3pPr marL="1143000" indent="-228600" eaLnBrk="0" hangingPunct="0">
                  <a:spcBef>
                    <a:spcPct val="20000"/>
                  </a:spcBef>
                  <a:buClr>
                    <a:srgbClr val="F39100"/>
                  </a:buClr>
                  <a:buFont typeface="Arial" pitchFamily="34" charset="0"/>
                  <a:buChar char="•"/>
                  <a:defRPr sz="2000">
                    <a:solidFill>
                      <a:schemeClr val="tx1"/>
                    </a:solidFill>
                    <a:latin typeface="Arial" pitchFamily="34" charset="0"/>
                    <a:ea typeface="ＭＳ Ｐゴシック" pitchFamily="34" charset="-128"/>
                  </a:defRPr>
                </a:lvl3pPr>
                <a:lvl4pPr marL="1600200" indent="-228600" eaLnBrk="0" hangingPunct="0">
                  <a:spcBef>
                    <a:spcPct val="20000"/>
                  </a:spcBef>
                  <a:buClr>
                    <a:srgbClr val="F39100"/>
                  </a:buClr>
                  <a:buFont typeface="Arial" pitchFamily="34" charset="0"/>
                  <a:buChar char="•"/>
                  <a:defRPr>
                    <a:solidFill>
                      <a:schemeClr val="tx1"/>
                    </a:solidFill>
                    <a:latin typeface="Arial" pitchFamily="34" charset="0"/>
                    <a:ea typeface="ＭＳ Ｐゴシック" pitchFamily="34" charset="-128"/>
                  </a:defRPr>
                </a:lvl4pPr>
                <a:lvl5pPr marL="2057400" indent="-228600" eaLnBrk="0" hangingPunct="0">
                  <a:spcBef>
                    <a:spcPct val="20000"/>
                  </a:spcBef>
                  <a:buClr>
                    <a:srgbClr val="F39100"/>
                  </a:buClr>
                  <a:buFont typeface="Arial" pitchFamily="34" charset="0"/>
                  <a:buChar char="•"/>
                  <a:defRPr sz="16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lr>
                    <a:srgbClr val="F39100"/>
                  </a:buClr>
                  <a:buFont typeface="Arial" pitchFamily="34" charset="0"/>
                  <a:buChar char="•"/>
                  <a:defRPr sz="16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lr>
                    <a:srgbClr val="F39100"/>
                  </a:buClr>
                  <a:buFont typeface="Arial" pitchFamily="34" charset="0"/>
                  <a:buChar char="•"/>
                  <a:defRPr sz="16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lr>
                    <a:srgbClr val="F39100"/>
                  </a:buClr>
                  <a:buFont typeface="Arial" pitchFamily="34" charset="0"/>
                  <a:buChar char="•"/>
                  <a:defRPr sz="16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lr>
                    <a:srgbClr val="F39100"/>
                  </a:buClr>
                  <a:buFont typeface="Arial" pitchFamily="34" charset="0"/>
                  <a:buChar char="•"/>
                  <a:defRPr sz="1600">
                    <a:solidFill>
                      <a:schemeClr val="tx1"/>
                    </a:solidFill>
                    <a:latin typeface="Arial" pitchFamily="34" charset="0"/>
                    <a:ea typeface="ＭＳ Ｐゴシック" pitchFamily="34" charset="-128"/>
                  </a:defRPr>
                </a:lvl9pPr>
              </a:lstStyle>
              <a:p>
                <a:pPr fontAlgn="base">
                  <a:spcBef>
                    <a:spcPct val="0"/>
                  </a:spcBef>
                  <a:spcAft>
                    <a:spcPct val="0"/>
                  </a:spcAft>
                  <a:buClrTx/>
                  <a:buFontTx/>
                  <a:buNone/>
                </a:pPr>
                <a:r>
                  <a:rPr lang="en-US" altLang="en-US" sz="1200" dirty="0">
                    <a:solidFill>
                      <a:srgbClr val="F39108"/>
                    </a:solidFill>
                    <a:cs typeface="Arial" charset="0"/>
                  </a:rPr>
                  <a:t>CFO</a:t>
                </a:r>
              </a:p>
            </p:txBody>
          </p:sp>
          <p:sp>
            <p:nvSpPr>
              <p:cNvPr id="36" name="Text Box 23"/>
              <p:cNvSpPr txBox="1">
                <a:spLocks noChangeArrowheads="1"/>
              </p:cNvSpPr>
              <p:nvPr/>
            </p:nvSpPr>
            <p:spPr bwMode="auto">
              <a:xfrm>
                <a:off x="2314078" y="1187450"/>
                <a:ext cx="1314438" cy="570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F39100"/>
                  </a:buClr>
                  <a:buFont typeface="Wingdings" pitchFamily="2" charset="2"/>
                  <a:buChar char="§"/>
                  <a:defRPr sz="2600">
                    <a:solidFill>
                      <a:schemeClr val="tx1"/>
                    </a:solidFill>
                    <a:latin typeface="Arial" pitchFamily="34" charset="0"/>
                    <a:ea typeface="ＭＳ Ｐゴシック" pitchFamily="34" charset="-128"/>
                  </a:defRPr>
                </a:lvl1pPr>
                <a:lvl2pPr marL="742950" indent="-285750" eaLnBrk="0" hangingPunct="0">
                  <a:spcBef>
                    <a:spcPct val="20000"/>
                  </a:spcBef>
                  <a:buClr>
                    <a:srgbClr val="F39100"/>
                  </a:buClr>
                  <a:buFont typeface="Arial" pitchFamily="34" charset="0"/>
                  <a:buChar char="•"/>
                  <a:defRPr sz="2400">
                    <a:solidFill>
                      <a:schemeClr val="tx1"/>
                    </a:solidFill>
                    <a:latin typeface="Arial" pitchFamily="34" charset="0"/>
                    <a:ea typeface="ＭＳ Ｐゴシック" pitchFamily="34" charset="-128"/>
                  </a:defRPr>
                </a:lvl2pPr>
                <a:lvl3pPr marL="1143000" indent="-228600" eaLnBrk="0" hangingPunct="0">
                  <a:spcBef>
                    <a:spcPct val="20000"/>
                  </a:spcBef>
                  <a:buClr>
                    <a:srgbClr val="F39100"/>
                  </a:buClr>
                  <a:buFont typeface="Arial" pitchFamily="34" charset="0"/>
                  <a:buChar char="•"/>
                  <a:defRPr sz="2000">
                    <a:solidFill>
                      <a:schemeClr val="tx1"/>
                    </a:solidFill>
                    <a:latin typeface="Arial" pitchFamily="34" charset="0"/>
                    <a:ea typeface="ＭＳ Ｐゴシック" pitchFamily="34" charset="-128"/>
                  </a:defRPr>
                </a:lvl3pPr>
                <a:lvl4pPr marL="1600200" indent="-228600" eaLnBrk="0" hangingPunct="0">
                  <a:spcBef>
                    <a:spcPct val="20000"/>
                  </a:spcBef>
                  <a:buClr>
                    <a:srgbClr val="F39100"/>
                  </a:buClr>
                  <a:buFont typeface="Arial" pitchFamily="34" charset="0"/>
                  <a:buChar char="•"/>
                  <a:defRPr>
                    <a:solidFill>
                      <a:schemeClr val="tx1"/>
                    </a:solidFill>
                    <a:latin typeface="Arial" pitchFamily="34" charset="0"/>
                    <a:ea typeface="ＭＳ Ｐゴシック" pitchFamily="34" charset="-128"/>
                  </a:defRPr>
                </a:lvl4pPr>
                <a:lvl5pPr marL="2057400" indent="-228600" eaLnBrk="0" hangingPunct="0">
                  <a:spcBef>
                    <a:spcPct val="20000"/>
                  </a:spcBef>
                  <a:buClr>
                    <a:srgbClr val="F39100"/>
                  </a:buClr>
                  <a:buFont typeface="Arial" pitchFamily="34" charset="0"/>
                  <a:buChar char="•"/>
                  <a:defRPr sz="16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lr>
                    <a:srgbClr val="F39100"/>
                  </a:buClr>
                  <a:buFont typeface="Arial" pitchFamily="34" charset="0"/>
                  <a:buChar char="•"/>
                  <a:defRPr sz="16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lr>
                    <a:srgbClr val="F39100"/>
                  </a:buClr>
                  <a:buFont typeface="Arial" pitchFamily="34" charset="0"/>
                  <a:buChar char="•"/>
                  <a:defRPr sz="16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lr>
                    <a:srgbClr val="F39100"/>
                  </a:buClr>
                  <a:buFont typeface="Arial" pitchFamily="34" charset="0"/>
                  <a:buChar char="•"/>
                  <a:defRPr sz="16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lr>
                    <a:srgbClr val="F39100"/>
                  </a:buClr>
                  <a:buFont typeface="Arial" pitchFamily="34" charset="0"/>
                  <a:buChar char="•"/>
                  <a:defRPr sz="1600">
                    <a:solidFill>
                      <a:schemeClr val="tx1"/>
                    </a:solidFill>
                    <a:latin typeface="Arial" pitchFamily="34" charset="0"/>
                    <a:ea typeface="ＭＳ Ｐゴシック" pitchFamily="34" charset="-128"/>
                  </a:defRPr>
                </a:lvl9pPr>
              </a:lstStyle>
              <a:p>
                <a:pPr fontAlgn="base">
                  <a:spcBef>
                    <a:spcPct val="0"/>
                  </a:spcBef>
                  <a:spcAft>
                    <a:spcPct val="0"/>
                  </a:spcAft>
                  <a:buClrTx/>
                  <a:buFontTx/>
                  <a:buNone/>
                </a:pPr>
                <a:r>
                  <a:rPr lang="en-US" altLang="en-US" sz="1200" dirty="0">
                    <a:solidFill>
                      <a:srgbClr val="6C286B"/>
                    </a:solidFill>
                    <a:cs typeface="Arial" charset="0"/>
                  </a:rPr>
                  <a:t>Network</a:t>
                </a:r>
              </a:p>
              <a:p>
                <a:pPr fontAlgn="base">
                  <a:spcBef>
                    <a:spcPct val="0"/>
                  </a:spcBef>
                  <a:spcAft>
                    <a:spcPct val="0"/>
                  </a:spcAft>
                  <a:buClrTx/>
                  <a:buFontTx/>
                  <a:buNone/>
                </a:pPr>
                <a:r>
                  <a:rPr lang="en-US" altLang="en-US" sz="1200" dirty="0">
                    <a:solidFill>
                      <a:srgbClr val="6C286B"/>
                    </a:solidFill>
                    <a:cs typeface="Arial" charset="0"/>
                  </a:rPr>
                  <a:t>Administrators</a:t>
                </a:r>
              </a:p>
            </p:txBody>
          </p:sp>
          <p:sp>
            <p:nvSpPr>
              <p:cNvPr id="37" name="Text Box 27"/>
              <p:cNvSpPr txBox="1">
                <a:spLocks noChangeArrowheads="1"/>
              </p:cNvSpPr>
              <p:nvPr/>
            </p:nvSpPr>
            <p:spPr bwMode="auto">
              <a:xfrm>
                <a:off x="2314078" y="5727700"/>
                <a:ext cx="1314438" cy="570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F39100"/>
                  </a:buClr>
                  <a:buFont typeface="Wingdings" pitchFamily="2" charset="2"/>
                  <a:buChar char="§"/>
                  <a:defRPr sz="2600">
                    <a:solidFill>
                      <a:schemeClr val="tx1"/>
                    </a:solidFill>
                    <a:latin typeface="Arial" pitchFamily="34" charset="0"/>
                    <a:ea typeface="ＭＳ Ｐゴシック" pitchFamily="34" charset="-128"/>
                  </a:defRPr>
                </a:lvl1pPr>
                <a:lvl2pPr marL="742950" indent="-285750" eaLnBrk="0" hangingPunct="0">
                  <a:spcBef>
                    <a:spcPct val="20000"/>
                  </a:spcBef>
                  <a:buClr>
                    <a:srgbClr val="F39100"/>
                  </a:buClr>
                  <a:buFont typeface="Arial" pitchFamily="34" charset="0"/>
                  <a:buChar char="•"/>
                  <a:defRPr sz="2400">
                    <a:solidFill>
                      <a:schemeClr val="tx1"/>
                    </a:solidFill>
                    <a:latin typeface="Arial" pitchFamily="34" charset="0"/>
                    <a:ea typeface="ＭＳ Ｐゴシック" pitchFamily="34" charset="-128"/>
                  </a:defRPr>
                </a:lvl2pPr>
                <a:lvl3pPr marL="1143000" indent="-228600" eaLnBrk="0" hangingPunct="0">
                  <a:spcBef>
                    <a:spcPct val="20000"/>
                  </a:spcBef>
                  <a:buClr>
                    <a:srgbClr val="F39100"/>
                  </a:buClr>
                  <a:buFont typeface="Arial" pitchFamily="34" charset="0"/>
                  <a:buChar char="•"/>
                  <a:defRPr sz="2000">
                    <a:solidFill>
                      <a:schemeClr val="tx1"/>
                    </a:solidFill>
                    <a:latin typeface="Arial" pitchFamily="34" charset="0"/>
                    <a:ea typeface="ＭＳ Ｐゴシック" pitchFamily="34" charset="-128"/>
                  </a:defRPr>
                </a:lvl3pPr>
                <a:lvl4pPr marL="1600200" indent="-228600" eaLnBrk="0" hangingPunct="0">
                  <a:spcBef>
                    <a:spcPct val="20000"/>
                  </a:spcBef>
                  <a:buClr>
                    <a:srgbClr val="F39100"/>
                  </a:buClr>
                  <a:buFont typeface="Arial" pitchFamily="34" charset="0"/>
                  <a:buChar char="•"/>
                  <a:defRPr>
                    <a:solidFill>
                      <a:schemeClr val="tx1"/>
                    </a:solidFill>
                    <a:latin typeface="Arial" pitchFamily="34" charset="0"/>
                    <a:ea typeface="ＭＳ Ｐゴシック" pitchFamily="34" charset="-128"/>
                  </a:defRPr>
                </a:lvl4pPr>
                <a:lvl5pPr marL="2057400" indent="-228600" eaLnBrk="0" hangingPunct="0">
                  <a:spcBef>
                    <a:spcPct val="20000"/>
                  </a:spcBef>
                  <a:buClr>
                    <a:srgbClr val="F39100"/>
                  </a:buClr>
                  <a:buFont typeface="Arial" pitchFamily="34" charset="0"/>
                  <a:buChar char="•"/>
                  <a:defRPr sz="16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lr>
                    <a:srgbClr val="F39100"/>
                  </a:buClr>
                  <a:buFont typeface="Arial" pitchFamily="34" charset="0"/>
                  <a:buChar char="•"/>
                  <a:defRPr sz="16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lr>
                    <a:srgbClr val="F39100"/>
                  </a:buClr>
                  <a:buFont typeface="Arial" pitchFamily="34" charset="0"/>
                  <a:buChar char="•"/>
                  <a:defRPr sz="16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lr>
                    <a:srgbClr val="F39100"/>
                  </a:buClr>
                  <a:buFont typeface="Arial" pitchFamily="34" charset="0"/>
                  <a:buChar char="•"/>
                  <a:defRPr sz="16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lr>
                    <a:srgbClr val="F39100"/>
                  </a:buClr>
                  <a:buFont typeface="Arial" pitchFamily="34" charset="0"/>
                  <a:buChar char="•"/>
                  <a:defRPr sz="1600">
                    <a:solidFill>
                      <a:schemeClr val="tx1"/>
                    </a:solidFill>
                    <a:latin typeface="Arial" pitchFamily="34" charset="0"/>
                    <a:ea typeface="ＭＳ Ｐゴシック" pitchFamily="34" charset="-128"/>
                  </a:defRPr>
                </a:lvl9pPr>
              </a:lstStyle>
              <a:p>
                <a:pPr fontAlgn="base">
                  <a:spcBef>
                    <a:spcPct val="0"/>
                  </a:spcBef>
                  <a:spcAft>
                    <a:spcPct val="0"/>
                  </a:spcAft>
                  <a:buClrTx/>
                  <a:buFontTx/>
                  <a:buNone/>
                </a:pPr>
                <a:r>
                  <a:rPr lang="en-US" altLang="en-US" sz="1200" dirty="0">
                    <a:solidFill>
                      <a:srgbClr val="6C286B"/>
                    </a:solidFill>
                    <a:cs typeface="Arial" charset="0"/>
                  </a:rPr>
                  <a:t>System</a:t>
                </a:r>
              </a:p>
              <a:p>
                <a:pPr fontAlgn="base">
                  <a:spcBef>
                    <a:spcPct val="0"/>
                  </a:spcBef>
                  <a:spcAft>
                    <a:spcPct val="0"/>
                  </a:spcAft>
                  <a:buClrTx/>
                  <a:buFontTx/>
                  <a:buNone/>
                </a:pPr>
                <a:r>
                  <a:rPr lang="en-US" altLang="en-US" sz="1200" dirty="0">
                    <a:solidFill>
                      <a:srgbClr val="6C286B"/>
                    </a:solidFill>
                    <a:cs typeface="Arial" charset="0"/>
                  </a:rPr>
                  <a:t>Administrators</a:t>
                </a:r>
              </a:p>
            </p:txBody>
          </p:sp>
          <p:sp>
            <p:nvSpPr>
              <p:cNvPr id="38" name="Text Box 31"/>
              <p:cNvSpPr txBox="1">
                <a:spLocks noChangeArrowheads="1"/>
              </p:cNvSpPr>
              <p:nvPr/>
            </p:nvSpPr>
            <p:spPr bwMode="auto">
              <a:xfrm>
                <a:off x="5441950" y="5759450"/>
                <a:ext cx="1314438" cy="570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F39100"/>
                  </a:buClr>
                  <a:buFont typeface="Wingdings" pitchFamily="2" charset="2"/>
                  <a:buChar char="§"/>
                  <a:defRPr sz="2600">
                    <a:solidFill>
                      <a:schemeClr val="tx1"/>
                    </a:solidFill>
                    <a:latin typeface="Arial" pitchFamily="34" charset="0"/>
                    <a:ea typeface="ＭＳ Ｐゴシック" pitchFamily="34" charset="-128"/>
                  </a:defRPr>
                </a:lvl1pPr>
                <a:lvl2pPr marL="742950" indent="-285750" eaLnBrk="0" hangingPunct="0">
                  <a:spcBef>
                    <a:spcPct val="20000"/>
                  </a:spcBef>
                  <a:buClr>
                    <a:srgbClr val="F39100"/>
                  </a:buClr>
                  <a:buFont typeface="Arial" pitchFamily="34" charset="0"/>
                  <a:buChar char="•"/>
                  <a:defRPr sz="2400">
                    <a:solidFill>
                      <a:schemeClr val="tx1"/>
                    </a:solidFill>
                    <a:latin typeface="Arial" pitchFamily="34" charset="0"/>
                    <a:ea typeface="ＭＳ Ｐゴシック" pitchFamily="34" charset="-128"/>
                  </a:defRPr>
                </a:lvl2pPr>
                <a:lvl3pPr marL="1143000" indent="-228600" eaLnBrk="0" hangingPunct="0">
                  <a:spcBef>
                    <a:spcPct val="20000"/>
                  </a:spcBef>
                  <a:buClr>
                    <a:srgbClr val="F39100"/>
                  </a:buClr>
                  <a:buFont typeface="Arial" pitchFamily="34" charset="0"/>
                  <a:buChar char="•"/>
                  <a:defRPr sz="2000">
                    <a:solidFill>
                      <a:schemeClr val="tx1"/>
                    </a:solidFill>
                    <a:latin typeface="Arial" pitchFamily="34" charset="0"/>
                    <a:ea typeface="ＭＳ Ｐゴシック" pitchFamily="34" charset="-128"/>
                  </a:defRPr>
                </a:lvl3pPr>
                <a:lvl4pPr marL="1600200" indent="-228600" eaLnBrk="0" hangingPunct="0">
                  <a:spcBef>
                    <a:spcPct val="20000"/>
                  </a:spcBef>
                  <a:buClr>
                    <a:srgbClr val="F39100"/>
                  </a:buClr>
                  <a:buFont typeface="Arial" pitchFamily="34" charset="0"/>
                  <a:buChar char="•"/>
                  <a:defRPr>
                    <a:solidFill>
                      <a:schemeClr val="tx1"/>
                    </a:solidFill>
                    <a:latin typeface="Arial" pitchFamily="34" charset="0"/>
                    <a:ea typeface="ＭＳ Ｐゴシック" pitchFamily="34" charset="-128"/>
                  </a:defRPr>
                </a:lvl4pPr>
                <a:lvl5pPr marL="2057400" indent="-228600" eaLnBrk="0" hangingPunct="0">
                  <a:spcBef>
                    <a:spcPct val="20000"/>
                  </a:spcBef>
                  <a:buClr>
                    <a:srgbClr val="F39100"/>
                  </a:buClr>
                  <a:buFont typeface="Arial" pitchFamily="34" charset="0"/>
                  <a:buChar char="•"/>
                  <a:defRPr sz="16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lr>
                    <a:srgbClr val="F39100"/>
                  </a:buClr>
                  <a:buFont typeface="Arial" pitchFamily="34" charset="0"/>
                  <a:buChar char="•"/>
                  <a:defRPr sz="16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lr>
                    <a:srgbClr val="F39100"/>
                  </a:buClr>
                  <a:buFont typeface="Arial" pitchFamily="34" charset="0"/>
                  <a:buChar char="•"/>
                  <a:defRPr sz="16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lr>
                    <a:srgbClr val="F39100"/>
                  </a:buClr>
                  <a:buFont typeface="Arial" pitchFamily="34" charset="0"/>
                  <a:buChar char="•"/>
                  <a:defRPr sz="16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lr>
                    <a:srgbClr val="F39100"/>
                  </a:buClr>
                  <a:buFont typeface="Arial" pitchFamily="34" charset="0"/>
                  <a:buChar char="•"/>
                  <a:defRPr sz="1600">
                    <a:solidFill>
                      <a:schemeClr val="tx1"/>
                    </a:solidFill>
                    <a:latin typeface="Arial" pitchFamily="34" charset="0"/>
                    <a:ea typeface="ＭＳ Ｐゴシック" pitchFamily="34" charset="-128"/>
                  </a:defRPr>
                </a:lvl9pPr>
              </a:lstStyle>
              <a:p>
                <a:pPr fontAlgn="base">
                  <a:spcBef>
                    <a:spcPct val="0"/>
                  </a:spcBef>
                  <a:spcAft>
                    <a:spcPct val="0"/>
                  </a:spcAft>
                  <a:buClrTx/>
                  <a:buFontTx/>
                  <a:buNone/>
                </a:pPr>
                <a:r>
                  <a:rPr lang="en-US" altLang="en-US" sz="1200" dirty="0">
                    <a:solidFill>
                      <a:srgbClr val="6C286B"/>
                    </a:solidFill>
                    <a:cs typeface="Arial" charset="0"/>
                  </a:rPr>
                  <a:t>Backup</a:t>
                </a:r>
              </a:p>
              <a:p>
                <a:pPr fontAlgn="base">
                  <a:spcBef>
                    <a:spcPct val="0"/>
                  </a:spcBef>
                  <a:spcAft>
                    <a:spcPct val="0"/>
                  </a:spcAft>
                  <a:buClrTx/>
                  <a:buFontTx/>
                  <a:buNone/>
                </a:pPr>
                <a:r>
                  <a:rPr lang="en-US" altLang="en-US" sz="1200" dirty="0">
                    <a:solidFill>
                      <a:srgbClr val="6C286B"/>
                    </a:solidFill>
                    <a:cs typeface="Arial" charset="0"/>
                  </a:rPr>
                  <a:t>Administrators</a:t>
                </a:r>
              </a:p>
            </p:txBody>
          </p:sp>
          <p:sp>
            <p:nvSpPr>
              <p:cNvPr id="39" name="Text Box 35"/>
              <p:cNvSpPr txBox="1">
                <a:spLocks noChangeArrowheads="1"/>
              </p:cNvSpPr>
              <p:nvPr/>
            </p:nvSpPr>
            <p:spPr bwMode="auto">
              <a:xfrm>
                <a:off x="4876800" y="1308100"/>
                <a:ext cx="1314438" cy="570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F39100"/>
                  </a:buClr>
                  <a:buFont typeface="Wingdings" pitchFamily="2" charset="2"/>
                  <a:buChar char="§"/>
                  <a:defRPr sz="2600">
                    <a:solidFill>
                      <a:schemeClr val="tx1"/>
                    </a:solidFill>
                    <a:latin typeface="Arial" pitchFamily="34" charset="0"/>
                    <a:ea typeface="ＭＳ Ｐゴシック" pitchFamily="34" charset="-128"/>
                  </a:defRPr>
                </a:lvl1pPr>
                <a:lvl2pPr marL="742950" indent="-285750" eaLnBrk="0" hangingPunct="0">
                  <a:spcBef>
                    <a:spcPct val="20000"/>
                  </a:spcBef>
                  <a:buClr>
                    <a:srgbClr val="F39100"/>
                  </a:buClr>
                  <a:buFont typeface="Arial" pitchFamily="34" charset="0"/>
                  <a:buChar char="•"/>
                  <a:defRPr sz="2400">
                    <a:solidFill>
                      <a:schemeClr val="tx1"/>
                    </a:solidFill>
                    <a:latin typeface="Arial" pitchFamily="34" charset="0"/>
                    <a:ea typeface="ＭＳ Ｐゴシック" pitchFamily="34" charset="-128"/>
                  </a:defRPr>
                </a:lvl2pPr>
                <a:lvl3pPr marL="1143000" indent="-228600" eaLnBrk="0" hangingPunct="0">
                  <a:spcBef>
                    <a:spcPct val="20000"/>
                  </a:spcBef>
                  <a:buClr>
                    <a:srgbClr val="F39100"/>
                  </a:buClr>
                  <a:buFont typeface="Arial" pitchFamily="34" charset="0"/>
                  <a:buChar char="•"/>
                  <a:defRPr sz="2000">
                    <a:solidFill>
                      <a:schemeClr val="tx1"/>
                    </a:solidFill>
                    <a:latin typeface="Arial" pitchFamily="34" charset="0"/>
                    <a:ea typeface="ＭＳ Ｐゴシック" pitchFamily="34" charset="-128"/>
                  </a:defRPr>
                </a:lvl3pPr>
                <a:lvl4pPr marL="1600200" indent="-228600" eaLnBrk="0" hangingPunct="0">
                  <a:spcBef>
                    <a:spcPct val="20000"/>
                  </a:spcBef>
                  <a:buClr>
                    <a:srgbClr val="F39100"/>
                  </a:buClr>
                  <a:buFont typeface="Arial" pitchFamily="34" charset="0"/>
                  <a:buChar char="•"/>
                  <a:defRPr>
                    <a:solidFill>
                      <a:schemeClr val="tx1"/>
                    </a:solidFill>
                    <a:latin typeface="Arial" pitchFamily="34" charset="0"/>
                    <a:ea typeface="ＭＳ Ｐゴシック" pitchFamily="34" charset="-128"/>
                  </a:defRPr>
                </a:lvl4pPr>
                <a:lvl5pPr marL="2057400" indent="-228600" eaLnBrk="0" hangingPunct="0">
                  <a:spcBef>
                    <a:spcPct val="20000"/>
                  </a:spcBef>
                  <a:buClr>
                    <a:srgbClr val="F39100"/>
                  </a:buClr>
                  <a:buFont typeface="Arial" pitchFamily="34" charset="0"/>
                  <a:buChar char="•"/>
                  <a:defRPr sz="16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lr>
                    <a:srgbClr val="F39100"/>
                  </a:buClr>
                  <a:buFont typeface="Arial" pitchFamily="34" charset="0"/>
                  <a:buChar char="•"/>
                  <a:defRPr sz="16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lr>
                    <a:srgbClr val="F39100"/>
                  </a:buClr>
                  <a:buFont typeface="Arial" pitchFamily="34" charset="0"/>
                  <a:buChar char="•"/>
                  <a:defRPr sz="16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lr>
                    <a:srgbClr val="F39100"/>
                  </a:buClr>
                  <a:buFont typeface="Arial" pitchFamily="34" charset="0"/>
                  <a:buChar char="•"/>
                  <a:defRPr sz="16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lr>
                    <a:srgbClr val="F39100"/>
                  </a:buClr>
                  <a:buFont typeface="Arial" pitchFamily="34" charset="0"/>
                  <a:buChar char="•"/>
                  <a:defRPr sz="1600">
                    <a:solidFill>
                      <a:schemeClr val="tx1"/>
                    </a:solidFill>
                    <a:latin typeface="Arial" pitchFamily="34" charset="0"/>
                    <a:ea typeface="ＭＳ Ｐゴシック" pitchFamily="34" charset="-128"/>
                  </a:defRPr>
                </a:lvl9pPr>
              </a:lstStyle>
              <a:p>
                <a:pPr fontAlgn="base">
                  <a:spcBef>
                    <a:spcPct val="0"/>
                  </a:spcBef>
                  <a:spcAft>
                    <a:spcPct val="0"/>
                  </a:spcAft>
                  <a:buClrTx/>
                  <a:buFontTx/>
                  <a:buNone/>
                </a:pPr>
                <a:r>
                  <a:rPr lang="en-US" altLang="en-US" sz="1200" dirty="0">
                    <a:solidFill>
                      <a:srgbClr val="6C286B"/>
                    </a:solidFill>
                    <a:cs typeface="Arial" charset="0"/>
                  </a:rPr>
                  <a:t>Storage</a:t>
                </a:r>
              </a:p>
              <a:p>
                <a:pPr fontAlgn="base">
                  <a:spcBef>
                    <a:spcPct val="0"/>
                  </a:spcBef>
                  <a:spcAft>
                    <a:spcPct val="0"/>
                  </a:spcAft>
                  <a:buClrTx/>
                  <a:buFontTx/>
                  <a:buNone/>
                </a:pPr>
                <a:r>
                  <a:rPr lang="en-US" altLang="en-US" sz="1200" dirty="0">
                    <a:solidFill>
                      <a:srgbClr val="6C286B"/>
                    </a:solidFill>
                    <a:cs typeface="Arial" charset="0"/>
                  </a:rPr>
                  <a:t>Administrators</a:t>
                </a:r>
              </a:p>
            </p:txBody>
          </p:sp>
          <p:sp>
            <p:nvSpPr>
              <p:cNvPr id="40" name="Text Box 40"/>
              <p:cNvSpPr txBox="1">
                <a:spLocks noChangeArrowheads="1"/>
              </p:cNvSpPr>
              <p:nvPr/>
            </p:nvSpPr>
            <p:spPr bwMode="auto">
              <a:xfrm>
                <a:off x="7353300" y="1143000"/>
                <a:ext cx="1140914" cy="570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F39100"/>
                  </a:buClr>
                  <a:buFont typeface="Wingdings" pitchFamily="2" charset="2"/>
                  <a:buChar char="§"/>
                  <a:defRPr sz="2600">
                    <a:solidFill>
                      <a:schemeClr val="tx1"/>
                    </a:solidFill>
                    <a:latin typeface="Arial" pitchFamily="34" charset="0"/>
                    <a:ea typeface="ＭＳ Ｐゴシック" pitchFamily="34" charset="-128"/>
                  </a:defRPr>
                </a:lvl1pPr>
                <a:lvl2pPr marL="742950" indent="-285750" eaLnBrk="0" hangingPunct="0">
                  <a:spcBef>
                    <a:spcPct val="20000"/>
                  </a:spcBef>
                  <a:buClr>
                    <a:srgbClr val="F39100"/>
                  </a:buClr>
                  <a:buFont typeface="Arial" pitchFamily="34" charset="0"/>
                  <a:buChar char="•"/>
                  <a:defRPr sz="2400">
                    <a:solidFill>
                      <a:schemeClr val="tx1"/>
                    </a:solidFill>
                    <a:latin typeface="Arial" pitchFamily="34" charset="0"/>
                    <a:ea typeface="ＭＳ Ｐゴシック" pitchFamily="34" charset="-128"/>
                  </a:defRPr>
                </a:lvl2pPr>
                <a:lvl3pPr marL="1143000" indent="-228600" eaLnBrk="0" hangingPunct="0">
                  <a:spcBef>
                    <a:spcPct val="20000"/>
                  </a:spcBef>
                  <a:buClr>
                    <a:srgbClr val="F39100"/>
                  </a:buClr>
                  <a:buFont typeface="Arial" pitchFamily="34" charset="0"/>
                  <a:buChar char="•"/>
                  <a:defRPr sz="2000">
                    <a:solidFill>
                      <a:schemeClr val="tx1"/>
                    </a:solidFill>
                    <a:latin typeface="Arial" pitchFamily="34" charset="0"/>
                    <a:ea typeface="ＭＳ Ｐゴシック" pitchFamily="34" charset="-128"/>
                  </a:defRPr>
                </a:lvl3pPr>
                <a:lvl4pPr marL="1600200" indent="-228600" eaLnBrk="0" hangingPunct="0">
                  <a:spcBef>
                    <a:spcPct val="20000"/>
                  </a:spcBef>
                  <a:buClr>
                    <a:srgbClr val="F39100"/>
                  </a:buClr>
                  <a:buFont typeface="Arial" pitchFamily="34" charset="0"/>
                  <a:buChar char="•"/>
                  <a:defRPr>
                    <a:solidFill>
                      <a:schemeClr val="tx1"/>
                    </a:solidFill>
                    <a:latin typeface="Arial" pitchFamily="34" charset="0"/>
                    <a:ea typeface="ＭＳ Ｐゴシック" pitchFamily="34" charset="-128"/>
                  </a:defRPr>
                </a:lvl4pPr>
                <a:lvl5pPr marL="2057400" indent="-228600" eaLnBrk="0" hangingPunct="0">
                  <a:spcBef>
                    <a:spcPct val="20000"/>
                  </a:spcBef>
                  <a:buClr>
                    <a:srgbClr val="F39100"/>
                  </a:buClr>
                  <a:buFont typeface="Arial" pitchFamily="34" charset="0"/>
                  <a:buChar char="•"/>
                  <a:defRPr sz="16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lr>
                    <a:srgbClr val="F39100"/>
                  </a:buClr>
                  <a:buFont typeface="Arial" pitchFamily="34" charset="0"/>
                  <a:buChar char="•"/>
                  <a:defRPr sz="16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lr>
                    <a:srgbClr val="F39100"/>
                  </a:buClr>
                  <a:buFont typeface="Arial" pitchFamily="34" charset="0"/>
                  <a:buChar char="•"/>
                  <a:defRPr sz="16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lr>
                    <a:srgbClr val="F39100"/>
                  </a:buClr>
                  <a:buFont typeface="Arial" pitchFamily="34" charset="0"/>
                  <a:buChar char="•"/>
                  <a:defRPr sz="16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lr>
                    <a:srgbClr val="F39100"/>
                  </a:buClr>
                  <a:buFont typeface="Arial" pitchFamily="34" charset="0"/>
                  <a:buChar char="•"/>
                  <a:defRPr sz="1600">
                    <a:solidFill>
                      <a:schemeClr val="tx1"/>
                    </a:solidFill>
                    <a:latin typeface="Arial" pitchFamily="34" charset="0"/>
                    <a:ea typeface="ＭＳ Ｐゴシック" pitchFamily="34" charset="-128"/>
                  </a:defRPr>
                </a:lvl9pPr>
              </a:lstStyle>
              <a:p>
                <a:pPr fontAlgn="base">
                  <a:spcBef>
                    <a:spcPct val="0"/>
                  </a:spcBef>
                  <a:spcAft>
                    <a:spcPct val="0"/>
                  </a:spcAft>
                  <a:buClrTx/>
                  <a:buFontTx/>
                  <a:buNone/>
                </a:pPr>
                <a:r>
                  <a:rPr lang="en-US" altLang="en-US" sz="1200" dirty="0">
                    <a:solidFill>
                      <a:srgbClr val="6C286B"/>
                    </a:solidFill>
                    <a:cs typeface="Arial" charset="0"/>
                  </a:rPr>
                  <a:t>Outsourcing</a:t>
                </a:r>
              </a:p>
              <a:p>
                <a:pPr fontAlgn="base">
                  <a:spcBef>
                    <a:spcPct val="0"/>
                  </a:spcBef>
                  <a:spcAft>
                    <a:spcPct val="0"/>
                  </a:spcAft>
                  <a:buClrTx/>
                  <a:buFontTx/>
                  <a:buNone/>
                </a:pPr>
                <a:r>
                  <a:rPr lang="en-US" altLang="en-US" sz="1200" dirty="0">
                    <a:solidFill>
                      <a:srgbClr val="6C286B"/>
                    </a:solidFill>
                    <a:cs typeface="Arial" charset="0"/>
                  </a:rPr>
                  <a:t>Vendors</a:t>
                </a:r>
              </a:p>
            </p:txBody>
          </p:sp>
          <p:sp>
            <p:nvSpPr>
              <p:cNvPr id="41" name="Text Box 44"/>
              <p:cNvSpPr txBox="1">
                <a:spLocks noChangeArrowheads="1"/>
              </p:cNvSpPr>
              <p:nvPr/>
            </p:nvSpPr>
            <p:spPr bwMode="auto">
              <a:xfrm>
                <a:off x="7391400" y="4006850"/>
                <a:ext cx="1314438" cy="570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F39100"/>
                  </a:buClr>
                  <a:buFont typeface="Wingdings" pitchFamily="2" charset="2"/>
                  <a:buChar char="§"/>
                  <a:defRPr sz="2600">
                    <a:solidFill>
                      <a:schemeClr val="tx1"/>
                    </a:solidFill>
                    <a:latin typeface="Arial" pitchFamily="34" charset="0"/>
                    <a:ea typeface="ＭＳ Ｐゴシック" pitchFamily="34" charset="-128"/>
                  </a:defRPr>
                </a:lvl1pPr>
                <a:lvl2pPr marL="742950" indent="-285750" eaLnBrk="0" hangingPunct="0">
                  <a:spcBef>
                    <a:spcPct val="20000"/>
                  </a:spcBef>
                  <a:buClr>
                    <a:srgbClr val="F39100"/>
                  </a:buClr>
                  <a:buFont typeface="Arial" pitchFamily="34" charset="0"/>
                  <a:buChar char="•"/>
                  <a:defRPr sz="2400">
                    <a:solidFill>
                      <a:schemeClr val="tx1"/>
                    </a:solidFill>
                    <a:latin typeface="Arial" pitchFamily="34" charset="0"/>
                    <a:ea typeface="ＭＳ Ｐゴシック" pitchFamily="34" charset="-128"/>
                  </a:defRPr>
                </a:lvl2pPr>
                <a:lvl3pPr marL="1143000" indent="-228600" eaLnBrk="0" hangingPunct="0">
                  <a:spcBef>
                    <a:spcPct val="20000"/>
                  </a:spcBef>
                  <a:buClr>
                    <a:srgbClr val="F39100"/>
                  </a:buClr>
                  <a:buFont typeface="Arial" pitchFamily="34" charset="0"/>
                  <a:buChar char="•"/>
                  <a:defRPr sz="2000">
                    <a:solidFill>
                      <a:schemeClr val="tx1"/>
                    </a:solidFill>
                    <a:latin typeface="Arial" pitchFamily="34" charset="0"/>
                    <a:ea typeface="ＭＳ Ｐゴシック" pitchFamily="34" charset="-128"/>
                  </a:defRPr>
                </a:lvl3pPr>
                <a:lvl4pPr marL="1600200" indent="-228600" eaLnBrk="0" hangingPunct="0">
                  <a:spcBef>
                    <a:spcPct val="20000"/>
                  </a:spcBef>
                  <a:buClr>
                    <a:srgbClr val="F39100"/>
                  </a:buClr>
                  <a:buFont typeface="Arial" pitchFamily="34" charset="0"/>
                  <a:buChar char="•"/>
                  <a:defRPr>
                    <a:solidFill>
                      <a:schemeClr val="tx1"/>
                    </a:solidFill>
                    <a:latin typeface="Arial" pitchFamily="34" charset="0"/>
                    <a:ea typeface="ＭＳ Ｐゴシック" pitchFamily="34" charset="-128"/>
                  </a:defRPr>
                </a:lvl4pPr>
                <a:lvl5pPr marL="2057400" indent="-228600" eaLnBrk="0" hangingPunct="0">
                  <a:spcBef>
                    <a:spcPct val="20000"/>
                  </a:spcBef>
                  <a:buClr>
                    <a:srgbClr val="F39100"/>
                  </a:buClr>
                  <a:buFont typeface="Arial" pitchFamily="34" charset="0"/>
                  <a:buChar char="•"/>
                  <a:defRPr sz="16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lr>
                    <a:srgbClr val="F39100"/>
                  </a:buClr>
                  <a:buFont typeface="Arial" pitchFamily="34" charset="0"/>
                  <a:buChar char="•"/>
                  <a:defRPr sz="16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lr>
                    <a:srgbClr val="F39100"/>
                  </a:buClr>
                  <a:buFont typeface="Arial" pitchFamily="34" charset="0"/>
                  <a:buChar char="•"/>
                  <a:defRPr sz="16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lr>
                    <a:srgbClr val="F39100"/>
                  </a:buClr>
                  <a:buFont typeface="Arial" pitchFamily="34" charset="0"/>
                  <a:buChar char="•"/>
                  <a:defRPr sz="16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lr>
                    <a:srgbClr val="F39100"/>
                  </a:buClr>
                  <a:buFont typeface="Arial" pitchFamily="34" charset="0"/>
                  <a:buChar char="•"/>
                  <a:defRPr sz="1600">
                    <a:solidFill>
                      <a:schemeClr val="tx1"/>
                    </a:solidFill>
                    <a:latin typeface="Arial" pitchFamily="34" charset="0"/>
                    <a:ea typeface="ＭＳ Ｐゴシック" pitchFamily="34" charset="-128"/>
                  </a:defRPr>
                </a:lvl9pPr>
              </a:lstStyle>
              <a:p>
                <a:pPr fontAlgn="base">
                  <a:spcBef>
                    <a:spcPct val="0"/>
                  </a:spcBef>
                  <a:spcAft>
                    <a:spcPct val="0"/>
                  </a:spcAft>
                  <a:buClrTx/>
                  <a:buFontTx/>
                  <a:buNone/>
                </a:pPr>
                <a:r>
                  <a:rPr lang="en-US" altLang="en-US" sz="1200" dirty="0">
                    <a:solidFill>
                      <a:srgbClr val="6C286B"/>
                    </a:solidFill>
                    <a:cs typeface="Arial" charset="0"/>
                  </a:rPr>
                  <a:t>DR Storage</a:t>
                </a:r>
              </a:p>
              <a:p>
                <a:pPr fontAlgn="base">
                  <a:spcBef>
                    <a:spcPct val="0"/>
                  </a:spcBef>
                  <a:spcAft>
                    <a:spcPct val="0"/>
                  </a:spcAft>
                  <a:buClrTx/>
                  <a:buFontTx/>
                  <a:buNone/>
                </a:pPr>
                <a:r>
                  <a:rPr lang="en-US" altLang="en-US" sz="1200" dirty="0">
                    <a:solidFill>
                      <a:srgbClr val="6C286B"/>
                    </a:solidFill>
                    <a:cs typeface="Arial" charset="0"/>
                  </a:rPr>
                  <a:t>Administrators</a:t>
                </a:r>
              </a:p>
            </p:txBody>
          </p:sp>
          <p:sp>
            <p:nvSpPr>
              <p:cNvPr id="42" name="Text Box 47"/>
              <p:cNvSpPr txBox="1">
                <a:spLocks noChangeArrowheads="1"/>
              </p:cNvSpPr>
              <p:nvPr/>
            </p:nvSpPr>
            <p:spPr bwMode="auto">
              <a:xfrm>
                <a:off x="7905750" y="5194300"/>
                <a:ext cx="773986" cy="570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F39100"/>
                  </a:buClr>
                  <a:buFont typeface="Wingdings" pitchFamily="2" charset="2"/>
                  <a:buChar char="§"/>
                  <a:defRPr sz="2600">
                    <a:solidFill>
                      <a:schemeClr val="tx1"/>
                    </a:solidFill>
                    <a:latin typeface="Arial" pitchFamily="34" charset="0"/>
                    <a:ea typeface="ＭＳ Ｐゴシック" pitchFamily="34" charset="-128"/>
                  </a:defRPr>
                </a:lvl1pPr>
                <a:lvl2pPr marL="742950" indent="-285750" eaLnBrk="0" hangingPunct="0">
                  <a:spcBef>
                    <a:spcPct val="20000"/>
                  </a:spcBef>
                  <a:buClr>
                    <a:srgbClr val="F39100"/>
                  </a:buClr>
                  <a:buFont typeface="Arial" pitchFamily="34" charset="0"/>
                  <a:buChar char="•"/>
                  <a:defRPr sz="2400">
                    <a:solidFill>
                      <a:schemeClr val="tx1"/>
                    </a:solidFill>
                    <a:latin typeface="Arial" pitchFamily="34" charset="0"/>
                    <a:ea typeface="ＭＳ Ｐゴシック" pitchFamily="34" charset="-128"/>
                  </a:defRPr>
                </a:lvl2pPr>
                <a:lvl3pPr marL="1143000" indent="-228600" eaLnBrk="0" hangingPunct="0">
                  <a:spcBef>
                    <a:spcPct val="20000"/>
                  </a:spcBef>
                  <a:buClr>
                    <a:srgbClr val="F39100"/>
                  </a:buClr>
                  <a:buFont typeface="Arial" pitchFamily="34" charset="0"/>
                  <a:buChar char="•"/>
                  <a:defRPr sz="2000">
                    <a:solidFill>
                      <a:schemeClr val="tx1"/>
                    </a:solidFill>
                    <a:latin typeface="Arial" pitchFamily="34" charset="0"/>
                    <a:ea typeface="ＭＳ Ｐゴシック" pitchFamily="34" charset="-128"/>
                  </a:defRPr>
                </a:lvl3pPr>
                <a:lvl4pPr marL="1600200" indent="-228600" eaLnBrk="0" hangingPunct="0">
                  <a:spcBef>
                    <a:spcPct val="20000"/>
                  </a:spcBef>
                  <a:buClr>
                    <a:srgbClr val="F39100"/>
                  </a:buClr>
                  <a:buFont typeface="Arial" pitchFamily="34" charset="0"/>
                  <a:buChar char="•"/>
                  <a:defRPr>
                    <a:solidFill>
                      <a:schemeClr val="tx1"/>
                    </a:solidFill>
                    <a:latin typeface="Arial" pitchFamily="34" charset="0"/>
                    <a:ea typeface="ＭＳ Ｐゴシック" pitchFamily="34" charset="-128"/>
                  </a:defRPr>
                </a:lvl4pPr>
                <a:lvl5pPr marL="2057400" indent="-228600" eaLnBrk="0" hangingPunct="0">
                  <a:spcBef>
                    <a:spcPct val="20000"/>
                  </a:spcBef>
                  <a:buClr>
                    <a:srgbClr val="F39100"/>
                  </a:buClr>
                  <a:buFont typeface="Arial" pitchFamily="34" charset="0"/>
                  <a:buChar char="•"/>
                  <a:defRPr sz="16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lr>
                    <a:srgbClr val="F39100"/>
                  </a:buClr>
                  <a:buFont typeface="Arial" pitchFamily="34" charset="0"/>
                  <a:buChar char="•"/>
                  <a:defRPr sz="16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lr>
                    <a:srgbClr val="F39100"/>
                  </a:buClr>
                  <a:buFont typeface="Arial" pitchFamily="34" charset="0"/>
                  <a:buChar char="•"/>
                  <a:defRPr sz="16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lr>
                    <a:srgbClr val="F39100"/>
                  </a:buClr>
                  <a:buFont typeface="Arial" pitchFamily="34" charset="0"/>
                  <a:buChar char="•"/>
                  <a:defRPr sz="16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lr>
                    <a:srgbClr val="F39100"/>
                  </a:buClr>
                  <a:buFont typeface="Arial" pitchFamily="34" charset="0"/>
                  <a:buChar char="•"/>
                  <a:defRPr sz="1600">
                    <a:solidFill>
                      <a:schemeClr val="tx1"/>
                    </a:solidFill>
                    <a:latin typeface="Arial" pitchFamily="34" charset="0"/>
                    <a:ea typeface="ＭＳ Ｐゴシック" pitchFamily="34" charset="-128"/>
                  </a:defRPr>
                </a:lvl9pPr>
              </a:lstStyle>
              <a:p>
                <a:pPr fontAlgn="base">
                  <a:spcBef>
                    <a:spcPct val="0"/>
                  </a:spcBef>
                  <a:spcAft>
                    <a:spcPct val="0"/>
                  </a:spcAft>
                  <a:buClrTx/>
                  <a:buFontTx/>
                  <a:buNone/>
                </a:pPr>
                <a:r>
                  <a:rPr lang="en-US" altLang="en-US" sz="1200" dirty="0">
                    <a:solidFill>
                      <a:srgbClr val="6C286B"/>
                    </a:solidFill>
                    <a:cs typeface="Arial" charset="0"/>
                  </a:rPr>
                  <a:t>Tape</a:t>
                </a:r>
              </a:p>
              <a:p>
                <a:pPr fontAlgn="base">
                  <a:spcBef>
                    <a:spcPct val="0"/>
                  </a:spcBef>
                  <a:spcAft>
                    <a:spcPct val="0"/>
                  </a:spcAft>
                  <a:buClrTx/>
                  <a:buFontTx/>
                  <a:buNone/>
                </a:pPr>
                <a:r>
                  <a:rPr lang="en-US" altLang="en-US" sz="1200" dirty="0">
                    <a:solidFill>
                      <a:srgbClr val="6C286B"/>
                    </a:solidFill>
                    <a:cs typeface="Arial" charset="0"/>
                  </a:rPr>
                  <a:t>Courier</a:t>
                </a:r>
              </a:p>
            </p:txBody>
          </p:sp>
          <p:pic>
            <p:nvPicPr>
              <p:cNvPr id="43" name="Picture 5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84" y="4921250"/>
                <a:ext cx="37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Text Box 67"/>
              <p:cNvSpPr txBox="1">
                <a:spLocks noChangeArrowheads="1"/>
              </p:cNvSpPr>
              <p:nvPr/>
            </p:nvSpPr>
            <p:spPr bwMode="auto">
              <a:xfrm>
                <a:off x="5670550" y="4159251"/>
                <a:ext cx="1419275" cy="570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F39100"/>
                  </a:buClr>
                  <a:buFont typeface="Wingdings" pitchFamily="2" charset="2"/>
                  <a:buChar char="§"/>
                  <a:defRPr sz="2600">
                    <a:solidFill>
                      <a:schemeClr val="tx1"/>
                    </a:solidFill>
                    <a:latin typeface="Arial" pitchFamily="34" charset="0"/>
                    <a:ea typeface="ＭＳ Ｐゴシック" pitchFamily="34" charset="-128"/>
                  </a:defRPr>
                </a:lvl1pPr>
                <a:lvl2pPr marL="742950" indent="-285750" eaLnBrk="0" hangingPunct="0">
                  <a:spcBef>
                    <a:spcPct val="20000"/>
                  </a:spcBef>
                  <a:buClr>
                    <a:srgbClr val="F39100"/>
                  </a:buClr>
                  <a:buFont typeface="Arial" pitchFamily="34" charset="0"/>
                  <a:buChar char="•"/>
                  <a:defRPr sz="2400">
                    <a:solidFill>
                      <a:schemeClr val="tx1"/>
                    </a:solidFill>
                    <a:latin typeface="Arial" pitchFamily="34" charset="0"/>
                    <a:ea typeface="ＭＳ Ｐゴシック" pitchFamily="34" charset="-128"/>
                  </a:defRPr>
                </a:lvl2pPr>
                <a:lvl3pPr marL="1143000" indent="-228600" eaLnBrk="0" hangingPunct="0">
                  <a:spcBef>
                    <a:spcPct val="20000"/>
                  </a:spcBef>
                  <a:buClr>
                    <a:srgbClr val="F39100"/>
                  </a:buClr>
                  <a:buFont typeface="Arial" pitchFamily="34" charset="0"/>
                  <a:buChar char="•"/>
                  <a:defRPr sz="2000">
                    <a:solidFill>
                      <a:schemeClr val="tx1"/>
                    </a:solidFill>
                    <a:latin typeface="Arial" pitchFamily="34" charset="0"/>
                    <a:ea typeface="ＭＳ Ｐゴシック" pitchFamily="34" charset="-128"/>
                  </a:defRPr>
                </a:lvl3pPr>
                <a:lvl4pPr marL="1600200" indent="-228600" eaLnBrk="0" hangingPunct="0">
                  <a:spcBef>
                    <a:spcPct val="20000"/>
                  </a:spcBef>
                  <a:buClr>
                    <a:srgbClr val="F39100"/>
                  </a:buClr>
                  <a:buFont typeface="Arial" pitchFamily="34" charset="0"/>
                  <a:buChar char="•"/>
                  <a:defRPr>
                    <a:solidFill>
                      <a:schemeClr val="tx1"/>
                    </a:solidFill>
                    <a:latin typeface="Arial" pitchFamily="34" charset="0"/>
                    <a:ea typeface="ＭＳ Ｐゴシック" pitchFamily="34" charset="-128"/>
                  </a:defRPr>
                </a:lvl4pPr>
                <a:lvl5pPr marL="2057400" indent="-228600" eaLnBrk="0" hangingPunct="0">
                  <a:spcBef>
                    <a:spcPct val="20000"/>
                  </a:spcBef>
                  <a:buClr>
                    <a:srgbClr val="F39100"/>
                  </a:buClr>
                  <a:buFont typeface="Arial" pitchFamily="34" charset="0"/>
                  <a:buChar char="•"/>
                  <a:defRPr sz="16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lr>
                    <a:srgbClr val="F39100"/>
                  </a:buClr>
                  <a:buFont typeface="Arial" pitchFamily="34" charset="0"/>
                  <a:buChar char="•"/>
                  <a:defRPr sz="16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lr>
                    <a:srgbClr val="F39100"/>
                  </a:buClr>
                  <a:buFont typeface="Arial" pitchFamily="34" charset="0"/>
                  <a:buChar char="•"/>
                  <a:defRPr sz="16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lr>
                    <a:srgbClr val="F39100"/>
                  </a:buClr>
                  <a:buFont typeface="Arial" pitchFamily="34" charset="0"/>
                  <a:buChar char="•"/>
                  <a:defRPr sz="16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lr>
                    <a:srgbClr val="F39100"/>
                  </a:buClr>
                  <a:buFont typeface="Arial" pitchFamily="34" charset="0"/>
                  <a:buChar char="•"/>
                  <a:defRPr sz="1600">
                    <a:solidFill>
                      <a:schemeClr val="tx1"/>
                    </a:solidFill>
                    <a:latin typeface="Arial" pitchFamily="34" charset="0"/>
                    <a:ea typeface="ＭＳ Ｐゴシック" pitchFamily="34" charset="-128"/>
                  </a:defRPr>
                </a:lvl9pPr>
              </a:lstStyle>
              <a:p>
                <a:pPr fontAlgn="base">
                  <a:spcBef>
                    <a:spcPct val="0"/>
                  </a:spcBef>
                  <a:spcAft>
                    <a:spcPct val="0"/>
                  </a:spcAft>
                  <a:buClrTx/>
                  <a:buFontTx/>
                  <a:buNone/>
                </a:pPr>
                <a:r>
                  <a:rPr lang="en-US" altLang="en-US" sz="1200" dirty="0">
                    <a:solidFill>
                      <a:srgbClr val="6C286B"/>
                    </a:solidFill>
                    <a:cs typeface="Arial" charset="0"/>
                  </a:rPr>
                  <a:t>Storage Repair/</a:t>
                </a:r>
              </a:p>
              <a:p>
                <a:pPr fontAlgn="base">
                  <a:spcBef>
                    <a:spcPct val="0"/>
                  </a:spcBef>
                  <a:spcAft>
                    <a:spcPct val="0"/>
                  </a:spcAft>
                  <a:buClrTx/>
                  <a:buFontTx/>
                  <a:buNone/>
                </a:pPr>
                <a:r>
                  <a:rPr lang="en-US" altLang="en-US" sz="1200" dirty="0">
                    <a:solidFill>
                      <a:srgbClr val="6C286B"/>
                    </a:solidFill>
                    <a:cs typeface="Arial" charset="0"/>
                  </a:rPr>
                  <a:t>Service Staff</a:t>
                </a:r>
              </a:p>
            </p:txBody>
          </p:sp>
          <p:sp>
            <p:nvSpPr>
              <p:cNvPr id="45" name="Text Box 68"/>
              <p:cNvSpPr txBox="1">
                <a:spLocks noChangeArrowheads="1"/>
              </p:cNvSpPr>
              <p:nvPr/>
            </p:nvSpPr>
            <p:spPr bwMode="auto">
              <a:xfrm>
                <a:off x="4887914" y="2233613"/>
                <a:ext cx="764948" cy="323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F39100"/>
                  </a:buClr>
                  <a:buFont typeface="Wingdings" pitchFamily="2" charset="2"/>
                  <a:buChar char="§"/>
                  <a:defRPr sz="2600">
                    <a:solidFill>
                      <a:schemeClr val="tx1"/>
                    </a:solidFill>
                    <a:latin typeface="Arial" pitchFamily="34" charset="0"/>
                    <a:ea typeface="ＭＳ Ｐゴシック" pitchFamily="34" charset="-128"/>
                  </a:defRPr>
                </a:lvl1pPr>
                <a:lvl2pPr marL="742950" indent="-285750" eaLnBrk="0" hangingPunct="0">
                  <a:spcBef>
                    <a:spcPct val="20000"/>
                  </a:spcBef>
                  <a:buClr>
                    <a:srgbClr val="F39100"/>
                  </a:buClr>
                  <a:buFont typeface="Arial" pitchFamily="34" charset="0"/>
                  <a:buChar char="•"/>
                  <a:defRPr sz="2400">
                    <a:solidFill>
                      <a:schemeClr val="tx1"/>
                    </a:solidFill>
                    <a:latin typeface="Arial" pitchFamily="34" charset="0"/>
                    <a:ea typeface="ＭＳ Ｐゴシック" pitchFamily="34" charset="-128"/>
                  </a:defRPr>
                </a:lvl2pPr>
                <a:lvl3pPr marL="1143000" indent="-228600" eaLnBrk="0" hangingPunct="0">
                  <a:spcBef>
                    <a:spcPct val="20000"/>
                  </a:spcBef>
                  <a:buClr>
                    <a:srgbClr val="F39100"/>
                  </a:buClr>
                  <a:buFont typeface="Arial" pitchFamily="34" charset="0"/>
                  <a:buChar char="•"/>
                  <a:defRPr sz="2000">
                    <a:solidFill>
                      <a:schemeClr val="tx1"/>
                    </a:solidFill>
                    <a:latin typeface="Arial" pitchFamily="34" charset="0"/>
                    <a:ea typeface="ＭＳ Ｐゴシック" pitchFamily="34" charset="-128"/>
                  </a:defRPr>
                </a:lvl3pPr>
                <a:lvl4pPr marL="1600200" indent="-228600" eaLnBrk="0" hangingPunct="0">
                  <a:spcBef>
                    <a:spcPct val="20000"/>
                  </a:spcBef>
                  <a:buClr>
                    <a:srgbClr val="F39100"/>
                  </a:buClr>
                  <a:buFont typeface="Arial" pitchFamily="34" charset="0"/>
                  <a:buChar char="•"/>
                  <a:defRPr>
                    <a:solidFill>
                      <a:schemeClr val="tx1"/>
                    </a:solidFill>
                    <a:latin typeface="Arial" pitchFamily="34" charset="0"/>
                    <a:ea typeface="ＭＳ Ｐゴシック" pitchFamily="34" charset="-128"/>
                  </a:defRPr>
                </a:lvl4pPr>
                <a:lvl5pPr marL="2057400" indent="-228600" eaLnBrk="0" hangingPunct="0">
                  <a:spcBef>
                    <a:spcPct val="20000"/>
                  </a:spcBef>
                  <a:buClr>
                    <a:srgbClr val="F39100"/>
                  </a:buClr>
                  <a:buFont typeface="Arial" pitchFamily="34" charset="0"/>
                  <a:buChar char="•"/>
                  <a:defRPr sz="16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lr>
                    <a:srgbClr val="F39100"/>
                  </a:buClr>
                  <a:buFont typeface="Arial" pitchFamily="34" charset="0"/>
                  <a:buChar char="•"/>
                  <a:defRPr sz="16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lr>
                    <a:srgbClr val="F39100"/>
                  </a:buClr>
                  <a:buFont typeface="Arial" pitchFamily="34" charset="0"/>
                  <a:buChar char="•"/>
                  <a:defRPr sz="16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lr>
                    <a:srgbClr val="F39100"/>
                  </a:buClr>
                  <a:buFont typeface="Arial" pitchFamily="34" charset="0"/>
                  <a:buChar char="•"/>
                  <a:defRPr sz="16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lr>
                    <a:srgbClr val="F39100"/>
                  </a:buClr>
                  <a:buFont typeface="Arial" pitchFamily="34" charset="0"/>
                  <a:buChar char="•"/>
                  <a:defRPr sz="1600">
                    <a:solidFill>
                      <a:schemeClr val="tx1"/>
                    </a:solidFill>
                    <a:latin typeface="Arial" pitchFamily="34" charset="0"/>
                    <a:ea typeface="ＭＳ Ｐゴシック" pitchFamily="34" charset="-128"/>
                  </a:defRPr>
                </a:lvl9pPr>
              </a:lstStyle>
              <a:p>
                <a:pPr fontAlgn="base">
                  <a:spcBef>
                    <a:spcPct val="0"/>
                  </a:spcBef>
                  <a:spcAft>
                    <a:spcPct val="0"/>
                  </a:spcAft>
                  <a:buClrTx/>
                  <a:buFontTx/>
                  <a:buNone/>
                </a:pPr>
                <a:r>
                  <a:rPr lang="en-US" altLang="en-US" sz="1100" dirty="0">
                    <a:solidFill>
                      <a:srgbClr val="808080"/>
                    </a:solidFill>
                    <a:cs typeface="Arial" charset="0"/>
                  </a:rPr>
                  <a:t>Storage</a:t>
                </a:r>
              </a:p>
            </p:txBody>
          </p:sp>
          <p:pic>
            <p:nvPicPr>
              <p:cNvPr id="46" name="Picture 45" descr="SafeNet_icons-92.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198" y="1749201"/>
                <a:ext cx="822960" cy="822960"/>
              </a:xfrm>
              <a:prstGeom prst="rect">
                <a:avLst/>
              </a:prstGeom>
            </p:spPr>
          </p:pic>
          <p:pic>
            <p:nvPicPr>
              <p:cNvPr id="47" name="Picture 46" descr="SafeNet_icons-93.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6809" y="3185762"/>
                <a:ext cx="822960" cy="822960"/>
              </a:xfrm>
              <a:prstGeom prst="rect">
                <a:avLst/>
              </a:prstGeom>
            </p:spPr>
          </p:pic>
          <p:pic>
            <p:nvPicPr>
              <p:cNvPr id="48" name="Picture 47" descr="SafeNet_icons-94.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2000" y="4968240"/>
                <a:ext cx="822960" cy="822960"/>
              </a:xfrm>
              <a:prstGeom prst="rect">
                <a:avLst/>
              </a:prstGeom>
            </p:spPr>
          </p:pic>
          <p:grpSp>
            <p:nvGrpSpPr>
              <p:cNvPr id="49" name="Group 48"/>
              <p:cNvGrpSpPr/>
              <p:nvPr/>
            </p:nvGrpSpPr>
            <p:grpSpPr>
              <a:xfrm>
                <a:off x="2275978" y="4572000"/>
                <a:ext cx="1267322" cy="855188"/>
                <a:chOff x="2209800" y="4591625"/>
                <a:chExt cx="1267322" cy="855188"/>
              </a:xfrm>
            </p:grpSpPr>
            <p:pic>
              <p:nvPicPr>
                <p:cNvPr id="71" name="Picture 70" descr="SafeNet_icons-91.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54162" y="4591625"/>
                  <a:ext cx="822960" cy="822960"/>
                </a:xfrm>
                <a:prstGeom prst="rect">
                  <a:avLst/>
                </a:prstGeom>
              </p:spPr>
            </p:pic>
            <p:pic>
              <p:nvPicPr>
                <p:cNvPr id="72" name="Picture 71" descr="SafeNet_icons-91.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09800" y="4623853"/>
                  <a:ext cx="822960" cy="822960"/>
                </a:xfrm>
                <a:prstGeom prst="rect">
                  <a:avLst/>
                </a:prstGeom>
              </p:spPr>
            </p:pic>
          </p:grpSp>
          <p:pic>
            <p:nvPicPr>
              <p:cNvPr id="50" name="Picture 49" descr="SafeNet_icons-91.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98159" y="3185762"/>
                <a:ext cx="822960" cy="822960"/>
              </a:xfrm>
              <a:prstGeom prst="rect">
                <a:avLst/>
              </a:prstGeom>
            </p:spPr>
          </p:pic>
          <p:pic>
            <p:nvPicPr>
              <p:cNvPr id="51" name="Picture 50" descr="SafeNet_icons-91.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98159" y="2025650"/>
                <a:ext cx="822960" cy="822960"/>
              </a:xfrm>
              <a:prstGeom prst="rect">
                <a:avLst/>
              </a:prstGeom>
            </p:spPr>
          </p:pic>
          <p:pic>
            <p:nvPicPr>
              <p:cNvPr id="52" name="Picture 51" descr="SafeNet_icons-91.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96200" y="1792213"/>
                <a:ext cx="822960" cy="822960"/>
              </a:xfrm>
              <a:prstGeom prst="rect">
                <a:avLst/>
              </a:prstGeom>
            </p:spPr>
          </p:pic>
          <p:pic>
            <p:nvPicPr>
              <p:cNvPr id="53" name="Picture 52" descr="SafeNet_icons-91.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15200" y="1792213"/>
                <a:ext cx="822960" cy="822960"/>
              </a:xfrm>
              <a:prstGeom prst="rect">
                <a:avLst/>
              </a:prstGeom>
            </p:spPr>
          </p:pic>
          <p:pic>
            <p:nvPicPr>
              <p:cNvPr id="54" name="Picture 53" descr="SafeNet_icons-91.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35232" y="2290564"/>
                <a:ext cx="822960" cy="822960"/>
              </a:xfrm>
              <a:prstGeom prst="rect">
                <a:avLst/>
              </a:prstGeom>
            </p:spPr>
          </p:pic>
          <p:pic>
            <p:nvPicPr>
              <p:cNvPr id="55" name="Picture 54" descr="SafeNet_icons-91.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24761" y="2396282"/>
                <a:ext cx="822960" cy="822960"/>
              </a:xfrm>
              <a:prstGeom prst="rect">
                <a:avLst/>
              </a:prstGeom>
            </p:spPr>
          </p:pic>
          <p:pic>
            <p:nvPicPr>
              <p:cNvPr id="56" name="Picture 55" descr="SafeNet_icons-91.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14266" y="3262554"/>
                <a:ext cx="822960" cy="822960"/>
              </a:xfrm>
              <a:prstGeom prst="rect">
                <a:avLst/>
              </a:prstGeom>
            </p:spPr>
          </p:pic>
          <p:pic>
            <p:nvPicPr>
              <p:cNvPr id="57" name="Picture 56" descr="SafeNet_icons-91.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064362" y="3218723"/>
                <a:ext cx="822960" cy="822960"/>
              </a:xfrm>
              <a:prstGeom prst="rect">
                <a:avLst/>
              </a:prstGeom>
            </p:spPr>
          </p:pic>
          <p:pic>
            <p:nvPicPr>
              <p:cNvPr id="58" name="Picture 57" descr="SafeNet_icons-91.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20000" y="3218723"/>
                <a:ext cx="822960" cy="822960"/>
              </a:xfrm>
              <a:prstGeom prst="rect">
                <a:avLst/>
              </a:prstGeom>
            </p:spPr>
          </p:pic>
          <p:pic>
            <p:nvPicPr>
              <p:cNvPr id="59" name="Picture 58" descr="SafeNet_icons-91.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35232" y="4789834"/>
                <a:ext cx="822960" cy="822960"/>
              </a:xfrm>
              <a:prstGeom prst="rect">
                <a:avLst/>
              </a:prstGeom>
            </p:spPr>
          </p:pic>
          <p:pic>
            <p:nvPicPr>
              <p:cNvPr id="60" name="Picture 59" descr="SafeNet_icons-91.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41981" y="4789834"/>
                <a:ext cx="822960" cy="822960"/>
              </a:xfrm>
              <a:prstGeom prst="rect">
                <a:avLst/>
              </a:prstGeom>
            </p:spPr>
          </p:pic>
          <p:pic>
            <p:nvPicPr>
              <p:cNvPr id="61" name="Picture 60" descr="SafeNet_icons-91.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13649" y="5118894"/>
                <a:ext cx="822960" cy="822960"/>
              </a:xfrm>
              <a:prstGeom prst="rect">
                <a:avLst/>
              </a:prstGeom>
            </p:spPr>
          </p:pic>
          <p:pic>
            <p:nvPicPr>
              <p:cNvPr id="62" name="Picture 61" descr="SafeNet_icons-58.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26856" y="1735341"/>
                <a:ext cx="759144" cy="759144"/>
              </a:xfrm>
              <a:prstGeom prst="rect">
                <a:avLst/>
              </a:prstGeom>
            </p:spPr>
          </p:pic>
          <p:pic>
            <p:nvPicPr>
              <p:cNvPr id="63" name="Picture 62" descr="SafeNet_icons-58.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26856" y="3217670"/>
                <a:ext cx="759144" cy="759144"/>
              </a:xfrm>
              <a:prstGeom prst="rect">
                <a:avLst/>
              </a:prstGeom>
            </p:spPr>
          </p:pic>
          <p:pic>
            <p:nvPicPr>
              <p:cNvPr id="64" name="Picture 63" descr="SafeNet_icons-58.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26856" y="4726466"/>
                <a:ext cx="759144" cy="759144"/>
              </a:xfrm>
              <a:prstGeom prst="rect">
                <a:avLst/>
              </a:prstGeom>
            </p:spPr>
          </p:pic>
          <p:pic>
            <p:nvPicPr>
              <p:cNvPr id="65" name="Picture 64" descr="SafeNet_icons-53.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457700" y="2787650"/>
                <a:ext cx="1447800" cy="1447800"/>
              </a:xfrm>
              <a:prstGeom prst="rect">
                <a:avLst/>
              </a:prstGeom>
            </p:spPr>
          </p:pic>
          <p:pic>
            <p:nvPicPr>
              <p:cNvPr id="66" name="Picture 65" descr="SafeNet_icons-53.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533469" y="1797050"/>
                <a:ext cx="1013644" cy="1013644"/>
              </a:xfrm>
              <a:prstGeom prst="rect">
                <a:avLst/>
              </a:prstGeom>
            </p:spPr>
          </p:pic>
          <p:pic>
            <p:nvPicPr>
              <p:cNvPr id="67" name="Picture 66" descr="SafeNet_icons-53.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579778" y="3123381"/>
                <a:ext cx="1013644" cy="1013644"/>
              </a:xfrm>
              <a:prstGeom prst="rect">
                <a:avLst/>
              </a:prstGeom>
            </p:spPr>
          </p:pic>
          <p:pic>
            <p:nvPicPr>
              <p:cNvPr id="68" name="Picture 67" descr="SafeNet_icons-58.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682806" y="4821742"/>
                <a:ext cx="759144" cy="759144"/>
              </a:xfrm>
              <a:prstGeom prst="rect">
                <a:avLst/>
              </a:prstGeom>
            </p:spPr>
          </p:pic>
          <p:pic>
            <p:nvPicPr>
              <p:cNvPr id="69" name="Picture 68" descr="SafeNet_icons-03.pn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654671" y="4794429"/>
                <a:ext cx="813771" cy="813771"/>
              </a:xfrm>
              <a:prstGeom prst="rect">
                <a:avLst/>
              </a:prstGeom>
            </p:spPr>
          </p:pic>
          <p:pic>
            <p:nvPicPr>
              <p:cNvPr id="70" name="Picture 69" descr="SafeNet_icons-91.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064362" y="1769199"/>
                <a:ext cx="822960" cy="822960"/>
              </a:xfrm>
              <a:prstGeom prst="rect">
                <a:avLst/>
              </a:prstGeom>
            </p:spPr>
          </p:pic>
        </p:grpSp>
        <p:sp>
          <p:nvSpPr>
            <p:cNvPr id="75" name="Rectangle 2"/>
            <p:cNvSpPr txBox="1">
              <a:spLocks noChangeArrowheads="1"/>
            </p:cNvSpPr>
            <p:nvPr/>
          </p:nvSpPr>
          <p:spPr bwMode="auto">
            <a:xfrm>
              <a:off x="1965724" y="990600"/>
              <a:ext cx="5604651" cy="8413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25000" lnSpcReduction="20000"/>
            </a:bodyPr>
            <a:lstStyle>
              <a:lvl1pPr algn="l" rtl="0" eaLnBrk="1" fontAlgn="base" hangingPunct="1">
                <a:spcBef>
                  <a:spcPct val="0"/>
                </a:spcBef>
                <a:spcAft>
                  <a:spcPct val="0"/>
                </a:spcAft>
                <a:defRPr sz="3000">
                  <a:solidFill>
                    <a:srgbClr val="6C286B"/>
                  </a:solidFill>
                  <a:latin typeface="+mj-lt"/>
                  <a:ea typeface="+mj-ea"/>
                  <a:cs typeface="+mj-cs"/>
                </a:defRPr>
              </a:lvl1pPr>
              <a:lvl2pPr algn="l" rtl="0" eaLnBrk="1" fontAlgn="base" hangingPunct="1">
                <a:spcBef>
                  <a:spcPct val="0"/>
                </a:spcBef>
                <a:spcAft>
                  <a:spcPct val="0"/>
                </a:spcAft>
                <a:defRPr sz="3000">
                  <a:solidFill>
                    <a:srgbClr val="6C286B"/>
                  </a:solidFill>
                  <a:latin typeface="Arial" pitchFamily="-109" charset="0"/>
                  <a:ea typeface="Arial" pitchFamily="-109" charset="0"/>
                  <a:cs typeface="Arial" pitchFamily="-109" charset="0"/>
                </a:defRPr>
              </a:lvl2pPr>
              <a:lvl3pPr algn="l" rtl="0" eaLnBrk="1" fontAlgn="base" hangingPunct="1">
                <a:spcBef>
                  <a:spcPct val="0"/>
                </a:spcBef>
                <a:spcAft>
                  <a:spcPct val="0"/>
                </a:spcAft>
                <a:defRPr sz="3000">
                  <a:solidFill>
                    <a:srgbClr val="6C286B"/>
                  </a:solidFill>
                  <a:latin typeface="Arial" pitchFamily="-109" charset="0"/>
                  <a:ea typeface="Arial" pitchFamily="-109" charset="0"/>
                  <a:cs typeface="Arial" pitchFamily="-109" charset="0"/>
                </a:defRPr>
              </a:lvl3pPr>
              <a:lvl4pPr algn="l" rtl="0" eaLnBrk="1" fontAlgn="base" hangingPunct="1">
                <a:spcBef>
                  <a:spcPct val="0"/>
                </a:spcBef>
                <a:spcAft>
                  <a:spcPct val="0"/>
                </a:spcAft>
                <a:defRPr sz="3000">
                  <a:solidFill>
                    <a:srgbClr val="6C286B"/>
                  </a:solidFill>
                  <a:latin typeface="Arial" pitchFamily="-109" charset="0"/>
                  <a:ea typeface="Arial" pitchFamily="-109" charset="0"/>
                  <a:cs typeface="Arial" pitchFamily="-109" charset="0"/>
                </a:defRPr>
              </a:lvl4pPr>
              <a:lvl5pPr algn="l" rtl="0" eaLnBrk="1" fontAlgn="base" hangingPunct="1">
                <a:spcBef>
                  <a:spcPct val="0"/>
                </a:spcBef>
                <a:spcAft>
                  <a:spcPct val="0"/>
                </a:spcAft>
                <a:defRPr sz="3000">
                  <a:solidFill>
                    <a:srgbClr val="6C286B"/>
                  </a:solidFill>
                  <a:latin typeface="Arial" pitchFamily="-109" charset="0"/>
                  <a:ea typeface="Arial" pitchFamily="-109" charset="0"/>
                  <a:cs typeface="Arial" pitchFamily="-109" charset="0"/>
                </a:defRPr>
              </a:lvl5pPr>
              <a:lvl6pPr marL="457200" algn="l" rtl="0" eaLnBrk="1" fontAlgn="base" hangingPunct="1">
                <a:spcBef>
                  <a:spcPct val="0"/>
                </a:spcBef>
                <a:spcAft>
                  <a:spcPct val="0"/>
                </a:spcAft>
                <a:defRPr sz="2800" b="1">
                  <a:solidFill>
                    <a:schemeClr val="tx2"/>
                  </a:solidFill>
                  <a:latin typeface="Arial" pitchFamily="-109" charset="0"/>
                  <a:ea typeface="Arial" pitchFamily="-109" charset="0"/>
                  <a:cs typeface="Arial" pitchFamily="-109" charset="0"/>
                </a:defRPr>
              </a:lvl6pPr>
              <a:lvl7pPr marL="914400" algn="l" rtl="0" eaLnBrk="1" fontAlgn="base" hangingPunct="1">
                <a:spcBef>
                  <a:spcPct val="0"/>
                </a:spcBef>
                <a:spcAft>
                  <a:spcPct val="0"/>
                </a:spcAft>
                <a:defRPr sz="2800" b="1">
                  <a:solidFill>
                    <a:schemeClr val="tx2"/>
                  </a:solidFill>
                  <a:latin typeface="Arial" pitchFamily="-109" charset="0"/>
                  <a:ea typeface="Arial" pitchFamily="-109" charset="0"/>
                  <a:cs typeface="Arial" pitchFamily="-109" charset="0"/>
                </a:defRPr>
              </a:lvl7pPr>
              <a:lvl8pPr marL="1371600" algn="l" rtl="0" eaLnBrk="1" fontAlgn="base" hangingPunct="1">
                <a:spcBef>
                  <a:spcPct val="0"/>
                </a:spcBef>
                <a:spcAft>
                  <a:spcPct val="0"/>
                </a:spcAft>
                <a:defRPr sz="2800" b="1">
                  <a:solidFill>
                    <a:schemeClr val="tx2"/>
                  </a:solidFill>
                  <a:latin typeface="Arial" pitchFamily="-109" charset="0"/>
                  <a:ea typeface="Arial" pitchFamily="-109" charset="0"/>
                  <a:cs typeface="Arial" pitchFamily="-109" charset="0"/>
                </a:defRPr>
              </a:lvl8pPr>
              <a:lvl9pPr marL="1828800" algn="l" rtl="0" eaLnBrk="1" fontAlgn="base" hangingPunct="1">
                <a:spcBef>
                  <a:spcPct val="0"/>
                </a:spcBef>
                <a:spcAft>
                  <a:spcPct val="0"/>
                </a:spcAft>
                <a:defRPr sz="2800" b="1">
                  <a:solidFill>
                    <a:schemeClr val="tx2"/>
                  </a:solidFill>
                  <a:latin typeface="Arial" pitchFamily="-109" charset="0"/>
                  <a:ea typeface="Arial" pitchFamily="-109" charset="0"/>
                  <a:cs typeface="Arial" pitchFamily="-109" charset="0"/>
                </a:defRPr>
              </a:lvl9pPr>
            </a:lstStyle>
            <a:p>
              <a:pPr algn="ctr"/>
              <a:r>
                <a:rPr lang="en-US" sz="7200" b="1" kern="0" dirty="0" smtClean="0">
                  <a:solidFill>
                    <a:srgbClr val="F39100"/>
                  </a:solidFill>
                  <a:latin typeface="Arial"/>
                  <a:ea typeface="Arial"/>
                  <a:cs typeface="Arial"/>
                </a:rPr>
                <a:t>Who Has Access to Sensitive Data?</a:t>
              </a:r>
              <a:r>
                <a:rPr lang="en-US" sz="2000" kern="0" dirty="0" smtClean="0">
                  <a:latin typeface="Arial"/>
                  <a:ea typeface="Arial"/>
                  <a:cs typeface="Arial"/>
                </a:rPr>
                <a:t/>
              </a:r>
              <a:br>
                <a:rPr lang="en-US" sz="2000" kern="0" dirty="0" smtClean="0">
                  <a:latin typeface="Arial"/>
                  <a:ea typeface="Arial"/>
                  <a:cs typeface="Arial"/>
                </a:rPr>
              </a:br>
              <a:endParaRPr lang="en-US" sz="2000" kern="0" dirty="0" smtClean="0">
                <a:latin typeface="Arial"/>
                <a:ea typeface="Arial"/>
                <a:cs typeface="Arial"/>
              </a:endParaRPr>
            </a:p>
            <a:p>
              <a:pPr algn="ctr"/>
              <a:endParaRPr lang="en-US" sz="1600" i="1" kern="0" dirty="0">
                <a:solidFill>
                  <a:srgbClr val="5F5F5F"/>
                </a:solidFill>
                <a:latin typeface="Arial"/>
                <a:ea typeface="Arial"/>
                <a:cs typeface="Arial"/>
              </a:endParaRPr>
            </a:p>
            <a:p>
              <a:pPr algn="ctr"/>
              <a:r>
                <a:rPr lang="en-US" sz="6400" i="1" kern="0" dirty="0" smtClean="0">
                  <a:solidFill>
                    <a:srgbClr val="5F5F5F"/>
                  </a:solidFill>
                  <a:latin typeface="Arial"/>
                  <a:ea typeface="Arial"/>
                  <a:cs typeface="Arial"/>
                </a:rPr>
                <a:t>50</a:t>
              </a:r>
              <a:r>
                <a:rPr lang="en-US" sz="6400" i="1" kern="0" dirty="0" smtClean="0">
                  <a:solidFill>
                    <a:srgbClr val="5F5F5F"/>
                  </a:solidFill>
                  <a:latin typeface="Arial"/>
                  <a:ea typeface="Arial"/>
                  <a:cs typeface="Arial" charset="0"/>
                </a:rPr>
                <a:t>–</a:t>
              </a:r>
              <a:r>
                <a:rPr lang="en-US" sz="6400" i="1" kern="0" dirty="0" smtClean="0">
                  <a:solidFill>
                    <a:srgbClr val="5F5F5F"/>
                  </a:solidFill>
                  <a:latin typeface="Arial"/>
                  <a:ea typeface="Arial"/>
                  <a:cs typeface="Arial"/>
                </a:rPr>
                <a:t>80% of Attacks Originate behind the Firewall </a:t>
              </a:r>
              <a:r>
                <a:rPr lang="en-US" sz="4800" i="1" kern="0" dirty="0" smtClean="0">
                  <a:solidFill>
                    <a:srgbClr val="5F5F5F"/>
                  </a:solidFill>
                  <a:latin typeface="Arial"/>
                  <a:ea typeface="Arial"/>
                  <a:cs typeface="Arial"/>
                </a:rPr>
                <a:t>(Source: FBI)</a:t>
              </a:r>
              <a:r>
                <a:rPr lang="en-US" sz="1400" b="1" i="1" kern="0" dirty="0" smtClean="0">
                  <a:latin typeface="Arial"/>
                  <a:ea typeface="Arial"/>
                  <a:cs typeface="Arial"/>
                </a:rPr>
                <a:t/>
              </a:r>
              <a:br>
                <a:rPr lang="en-US" sz="1400" b="1" i="1" kern="0" dirty="0" smtClean="0">
                  <a:latin typeface="Arial"/>
                  <a:ea typeface="Arial"/>
                  <a:cs typeface="Arial"/>
                </a:rPr>
              </a:br>
              <a:r>
                <a:rPr lang="en-US" sz="2000" kern="0" dirty="0" smtClean="0">
                  <a:latin typeface="Arial"/>
                  <a:ea typeface="Arial"/>
                  <a:cs typeface="Arial"/>
                </a:rPr>
                <a:t/>
              </a:r>
              <a:br>
                <a:rPr lang="en-US" sz="2000" kern="0" dirty="0" smtClean="0">
                  <a:latin typeface="Arial"/>
                  <a:ea typeface="Arial"/>
                  <a:cs typeface="Arial"/>
                </a:rPr>
              </a:br>
              <a:endParaRPr lang="en-US" altLang="en-US" sz="2000" kern="0" dirty="0" smtClean="0">
                <a:latin typeface="Arial"/>
                <a:ea typeface="ＭＳ Ｐゴシック" pitchFamily="34" charset="-128"/>
                <a:cs typeface="Arial"/>
              </a:endParaRPr>
            </a:p>
          </p:txBody>
        </p:sp>
      </p:grpSp>
      <p:grpSp>
        <p:nvGrpSpPr>
          <p:cNvPr id="76" name="Group 75"/>
          <p:cNvGrpSpPr/>
          <p:nvPr/>
        </p:nvGrpSpPr>
        <p:grpSpPr>
          <a:xfrm>
            <a:off x="137556" y="1905000"/>
            <a:ext cx="8777844" cy="3052860"/>
            <a:chOff x="137556" y="1905000"/>
            <a:chExt cx="8777844" cy="3052860"/>
          </a:xfrm>
        </p:grpSpPr>
        <p:grpSp>
          <p:nvGrpSpPr>
            <p:cNvPr id="77" name="Group 76"/>
            <p:cNvGrpSpPr/>
            <p:nvPr/>
          </p:nvGrpSpPr>
          <p:grpSpPr>
            <a:xfrm>
              <a:off x="6995160" y="1905000"/>
              <a:ext cx="1920240" cy="3052860"/>
              <a:chOff x="6995160" y="1905000"/>
              <a:chExt cx="1920240" cy="3052860"/>
            </a:xfrm>
          </p:grpSpPr>
          <p:sp>
            <p:nvSpPr>
              <p:cNvPr id="85" name="Rectangle 84"/>
              <p:cNvSpPr/>
              <p:nvPr/>
            </p:nvSpPr>
            <p:spPr>
              <a:xfrm>
                <a:off x="6995160" y="1905000"/>
                <a:ext cx="1920240" cy="4572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600" dirty="0" smtClean="0">
                    <a:solidFill>
                      <a:srgbClr val="F4F3F0">
                        <a:lumMod val="10000"/>
                      </a:srgbClr>
                    </a:solidFill>
                    <a:latin typeface="Arial"/>
                    <a:ea typeface="Arial"/>
                    <a:cs typeface="Arial"/>
                  </a:rPr>
                  <a:t>Nuisance</a:t>
                </a:r>
                <a:endParaRPr lang="en-US" sz="1600" dirty="0">
                  <a:solidFill>
                    <a:srgbClr val="F4F3F0">
                      <a:lumMod val="10000"/>
                    </a:srgbClr>
                  </a:solidFill>
                  <a:latin typeface="Arial"/>
                  <a:ea typeface="Arial"/>
                  <a:cs typeface="Arial"/>
                </a:endParaRPr>
              </a:p>
            </p:txBody>
          </p:sp>
          <p:sp>
            <p:nvSpPr>
              <p:cNvPr id="86" name="Rectangle 85"/>
              <p:cNvSpPr/>
              <p:nvPr/>
            </p:nvSpPr>
            <p:spPr>
              <a:xfrm>
                <a:off x="6995160" y="2553915"/>
                <a:ext cx="1920240" cy="457200"/>
              </a:xfrm>
              <a:prstGeom prst="rect">
                <a:avLst/>
              </a:prstGeom>
              <a:solidFill>
                <a:schemeClr val="accent5">
                  <a:lumMod val="60000"/>
                  <a:lumOff val="40000"/>
                </a:schemeClr>
              </a:solidFill>
              <a:ln>
                <a:solidFill>
                  <a:schemeClr val="accent1">
                    <a:lumMod val="60000"/>
                    <a:lumOff val="4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fontAlgn="base">
                  <a:spcBef>
                    <a:spcPct val="0"/>
                  </a:spcBef>
                  <a:spcAft>
                    <a:spcPct val="0"/>
                  </a:spcAft>
                </a:pPr>
                <a:r>
                  <a:rPr lang="en-US" sz="1600" dirty="0" smtClean="0">
                    <a:solidFill>
                      <a:srgbClr val="F4F3F0">
                        <a:lumMod val="10000"/>
                      </a:srgbClr>
                    </a:solidFill>
                    <a:latin typeface="Arial"/>
                    <a:ea typeface="Arial"/>
                    <a:cs typeface="Arial"/>
                  </a:rPr>
                  <a:t>Account Access</a:t>
                </a:r>
                <a:endParaRPr lang="en-US" sz="1600" dirty="0">
                  <a:solidFill>
                    <a:srgbClr val="F4F3F0">
                      <a:lumMod val="10000"/>
                    </a:srgbClr>
                  </a:solidFill>
                  <a:latin typeface="Arial"/>
                  <a:ea typeface="Arial"/>
                  <a:cs typeface="Arial"/>
                </a:endParaRPr>
              </a:p>
            </p:txBody>
          </p:sp>
          <p:sp>
            <p:nvSpPr>
              <p:cNvPr id="87" name="Rectangle 86"/>
              <p:cNvSpPr/>
              <p:nvPr/>
            </p:nvSpPr>
            <p:spPr>
              <a:xfrm>
                <a:off x="6995160" y="3202830"/>
                <a:ext cx="1920240" cy="4572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600" dirty="0" smtClean="0">
                    <a:solidFill>
                      <a:srgbClr val="F4F3F0">
                        <a:lumMod val="10000"/>
                      </a:srgbClr>
                    </a:solidFill>
                    <a:latin typeface="Arial"/>
                    <a:ea typeface="Arial"/>
                    <a:cs typeface="Arial"/>
                  </a:rPr>
                  <a:t>Financial Access</a:t>
                </a:r>
                <a:endParaRPr lang="en-US" sz="1600" dirty="0">
                  <a:solidFill>
                    <a:srgbClr val="F4F3F0">
                      <a:lumMod val="10000"/>
                    </a:srgbClr>
                  </a:solidFill>
                  <a:latin typeface="Arial"/>
                  <a:ea typeface="Arial"/>
                  <a:cs typeface="Arial"/>
                </a:endParaRPr>
              </a:p>
            </p:txBody>
          </p:sp>
          <p:sp>
            <p:nvSpPr>
              <p:cNvPr id="88" name="Rectangle 87"/>
              <p:cNvSpPr/>
              <p:nvPr/>
            </p:nvSpPr>
            <p:spPr>
              <a:xfrm>
                <a:off x="6995160" y="3851745"/>
                <a:ext cx="1920240" cy="457200"/>
              </a:xfrm>
              <a:prstGeom prst="rect">
                <a:avLst/>
              </a:prstGeom>
              <a:solidFill>
                <a:schemeClr val="accent5">
                  <a:lumMod val="60000"/>
                  <a:lumOff val="40000"/>
                </a:schemeClr>
              </a:solidFill>
              <a:ln>
                <a:solidFill>
                  <a:schemeClr val="accent1">
                    <a:lumMod val="60000"/>
                    <a:lumOff val="4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fontAlgn="base">
                  <a:spcBef>
                    <a:spcPct val="0"/>
                  </a:spcBef>
                  <a:spcAft>
                    <a:spcPct val="0"/>
                  </a:spcAft>
                </a:pPr>
                <a:r>
                  <a:rPr lang="en-US" sz="1600" dirty="0" smtClean="0">
                    <a:solidFill>
                      <a:srgbClr val="F4F3F0">
                        <a:lumMod val="10000"/>
                      </a:srgbClr>
                    </a:solidFill>
                    <a:latin typeface="Arial"/>
                    <a:ea typeface="Arial"/>
                    <a:cs typeface="Arial"/>
                  </a:rPr>
                  <a:t>Identity Theft</a:t>
                </a:r>
                <a:endParaRPr lang="en-US" sz="1600" dirty="0">
                  <a:solidFill>
                    <a:srgbClr val="F4F3F0">
                      <a:lumMod val="10000"/>
                    </a:srgbClr>
                  </a:solidFill>
                  <a:latin typeface="Arial"/>
                  <a:ea typeface="Arial"/>
                  <a:cs typeface="Arial"/>
                </a:endParaRPr>
              </a:p>
            </p:txBody>
          </p:sp>
          <p:sp>
            <p:nvSpPr>
              <p:cNvPr id="89" name="Rectangle 88"/>
              <p:cNvSpPr/>
              <p:nvPr/>
            </p:nvSpPr>
            <p:spPr>
              <a:xfrm>
                <a:off x="6995160" y="4500660"/>
                <a:ext cx="1920240" cy="4572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600" dirty="0" smtClean="0">
                    <a:solidFill>
                      <a:srgbClr val="F4F3F0">
                        <a:lumMod val="10000"/>
                      </a:srgbClr>
                    </a:solidFill>
                    <a:latin typeface="Arial"/>
                    <a:ea typeface="Arial"/>
                    <a:cs typeface="Arial"/>
                  </a:rPr>
                  <a:t>Existential Data</a:t>
                </a:r>
                <a:endParaRPr lang="en-US" sz="1600" dirty="0">
                  <a:solidFill>
                    <a:srgbClr val="F4F3F0">
                      <a:lumMod val="10000"/>
                    </a:srgbClr>
                  </a:solidFill>
                  <a:latin typeface="Arial"/>
                  <a:ea typeface="Arial"/>
                  <a:cs typeface="Arial"/>
                </a:endParaRPr>
              </a:p>
            </p:txBody>
          </p:sp>
        </p:grpSp>
        <p:sp>
          <p:nvSpPr>
            <p:cNvPr id="78" name="Rectangle 77"/>
            <p:cNvSpPr/>
            <p:nvPr/>
          </p:nvSpPr>
          <p:spPr>
            <a:xfrm>
              <a:off x="152400" y="1905000"/>
              <a:ext cx="1920240" cy="457200"/>
            </a:xfrm>
            <a:prstGeom prst="rect">
              <a:avLst/>
            </a:prstGeom>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fontAlgn="base">
                <a:spcBef>
                  <a:spcPct val="0"/>
                </a:spcBef>
                <a:spcAft>
                  <a:spcPct val="0"/>
                </a:spcAft>
              </a:pPr>
              <a:r>
                <a:rPr lang="en-US" sz="1600" dirty="0">
                  <a:solidFill>
                    <a:srgbClr val="F4F3F0"/>
                  </a:solidFill>
                  <a:latin typeface="Arial"/>
                  <a:ea typeface="Arial"/>
                  <a:cs typeface="Arial"/>
                </a:rPr>
                <a:t>Accidental Loss</a:t>
              </a:r>
            </a:p>
          </p:txBody>
        </p:sp>
        <p:sp>
          <p:nvSpPr>
            <p:cNvPr id="79" name="Rectangle 78"/>
            <p:cNvSpPr/>
            <p:nvPr/>
          </p:nvSpPr>
          <p:spPr>
            <a:xfrm>
              <a:off x="152400" y="2553915"/>
              <a:ext cx="1920240" cy="457200"/>
            </a:xfrm>
            <a:prstGeom prst="rect">
              <a:avLst/>
            </a:prstGeom>
            <a:solidFill>
              <a:schemeClr val="accent6">
                <a:lumMod val="75000"/>
              </a:schemeClr>
            </a:solidFill>
            <a:ln>
              <a:solidFill>
                <a:schemeClr val="accent6">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fontAlgn="base">
                <a:spcBef>
                  <a:spcPct val="0"/>
                </a:spcBef>
                <a:spcAft>
                  <a:spcPct val="0"/>
                </a:spcAft>
              </a:pPr>
              <a:r>
                <a:rPr lang="en-US" sz="1600" dirty="0">
                  <a:solidFill>
                    <a:srgbClr val="F4F3F0"/>
                  </a:solidFill>
                  <a:latin typeface="Arial"/>
                  <a:ea typeface="Arial"/>
                  <a:cs typeface="Arial"/>
                </a:rPr>
                <a:t>Hacktivist</a:t>
              </a:r>
            </a:p>
          </p:txBody>
        </p:sp>
        <p:sp>
          <p:nvSpPr>
            <p:cNvPr id="80" name="Rectangle 79"/>
            <p:cNvSpPr/>
            <p:nvPr/>
          </p:nvSpPr>
          <p:spPr>
            <a:xfrm>
              <a:off x="140525" y="4500660"/>
              <a:ext cx="1920240" cy="457200"/>
            </a:xfrm>
            <a:prstGeom prst="rect">
              <a:avLst/>
            </a:prstGeom>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fontAlgn="base">
                <a:spcBef>
                  <a:spcPct val="0"/>
                </a:spcBef>
                <a:spcAft>
                  <a:spcPct val="0"/>
                </a:spcAft>
              </a:pPr>
              <a:r>
                <a:rPr lang="en-US" sz="1600" dirty="0">
                  <a:solidFill>
                    <a:srgbClr val="F4F3F0"/>
                  </a:solidFill>
                  <a:latin typeface="Arial"/>
                  <a:ea typeface="Arial"/>
                  <a:cs typeface="Arial"/>
                </a:rPr>
                <a:t>Malicious Insider</a:t>
              </a:r>
            </a:p>
          </p:txBody>
        </p:sp>
        <p:sp>
          <p:nvSpPr>
            <p:cNvPr id="81" name="Rectangle 80"/>
            <p:cNvSpPr/>
            <p:nvPr/>
          </p:nvSpPr>
          <p:spPr>
            <a:xfrm>
              <a:off x="152400" y="3851745"/>
              <a:ext cx="1920240" cy="457200"/>
            </a:xfrm>
            <a:prstGeom prst="rect">
              <a:avLst/>
            </a:prstGeom>
            <a:solidFill>
              <a:schemeClr val="accent6">
                <a:lumMod val="75000"/>
              </a:schemeClr>
            </a:solidFill>
            <a:ln>
              <a:solidFill>
                <a:schemeClr val="accent6">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fontAlgn="base">
                <a:spcBef>
                  <a:spcPct val="0"/>
                </a:spcBef>
                <a:spcAft>
                  <a:spcPct val="0"/>
                </a:spcAft>
              </a:pPr>
              <a:r>
                <a:rPr lang="en-US" sz="1600" dirty="0" smtClean="0">
                  <a:solidFill>
                    <a:srgbClr val="F4F3F0"/>
                  </a:solidFill>
                  <a:latin typeface="Arial"/>
                  <a:ea typeface="Arial"/>
                  <a:cs typeface="Arial"/>
                </a:rPr>
                <a:t>Malicious Outsider</a:t>
              </a:r>
              <a:endParaRPr lang="en-US" sz="1600" dirty="0">
                <a:solidFill>
                  <a:srgbClr val="F4F3F0"/>
                </a:solidFill>
                <a:latin typeface="Arial"/>
                <a:ea typeface="Arial"/>
                <a:cs typeface="Arial"/>
              </a:endParaRPr>
            </a:p>
          </p:txBody>
        </p:sp>
        <p:sp>
          <p:nvSpPr>
            <p:cNvPr id="82" name="Rectangle 81"/>
            <p:cNvSpPr/>
            <p:nvPr/>
          </p:nvSpPr>
          <p:spPr>
            <a:xfrm>
              <a:off x="137556" y="3202830"/>
              <a:ext cx="1920240" cy="457200"/>
            </a:xfrm>
            <a:prstGeom prst="rect">
              <a:avLst/>
            </a:prstGeom>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fontAlgn="base">
                <a:spcBef>
                  <a:spcPct val="0"/>
                </a:spcBef>
                <a:spcAft>
                  <a:spcPct val="0"/>
                </a:spcAft>
              </a:pPr>
              <a:r>
                <a:rPr lang="en-US" sz="1600" dirty="0">
                  <a:solidFill>
                    <a:srgbClr val="F4F3F0"/>
                  </a:solidFill>
                  <a:latin typeface="Arial"/>
                  <a:ea typeface="Arial"/>
                  <a:cs typeface="Arial"/>
                </a:rPr>
                <a:t>State Sponsored</a:t>
              </a:r>
            </a:p>
          </p:txBody>
        </p:sp>
        <p:graphicFrame>
          <p:nvGraphicFramePr>
            <p:cNvPr id="83" name="Diagram 82"/>
            <p:cNvGraphicFramePr/>
            <p:nvPr>
              <p:extLst>
                <p:ext uri="{D42A27DB-BD31-4B8C-83A1-F6EECF244321}">
                  <p14:modId xmlns:p14="http://schemas.microsoft.com/office/powerpoint/2010/main" val="2217051863"/>
                </p:ext>
              </p:extLst>
            </p:nvPr>
          </p:nvGraphicFramePr>
          <p:xfrm>
            <a:off x="1981200" y="2133600"/>
            <a:ext cx="4876800" cy="2565399"/>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pic>
          <p:nvPicPr>
            <p:cNvPr id="84" name="Picture 12" descr="http://justalittlefurther.com/wp-content/uploads/2013/01/danger_cliff_faller1.jpg"/>
            <p:cNvPicPr>
              <a:picLocks noChangeAspect="1" noChangeArrowheads="1"/>
            </p:cNvPicPr>
            <p:nvPr/>
          </p:nvPicPr>
          <p:blipFill>
            <a:blip r:embed="rId16" cstate="email">
              <a:duotone>
                <a:schemeClr val="accent6">
                  <a:shade val="45000"/>
                  <a:satMod val="135000"/>
                </a:schemeClr>
                <a:prstClr val="white"/>
              </a:duotone>
              <a:extLst>
                <a:ext uri="{BEBA8EAE-BF5A-486C-A8C5-ECC9F3942E4B}">
                  <a14:imgProps xmlns:a14="http://schemas.microsoft.com/office/drawing/2010/main">
                    <a14:imgLayer r:embed="rId17">
                      <a14:imgEffect>
                        <a14:backgroundRemoval t="3273" b="97071" l="537" r="97138"/>
                      </a14:imgEffect>
                    </a14:imgLayer>
                  </a14:imgProps>
                </a:ext>
                <a:ext uri="{28A0092B-C50C-407E-A947-70E740481C1C}">
                  <a14:useLocalDpi xmlns:a14="http://schemas.microsoft.com/office/drawing/2010/main"/>
                </a:ext>
              </a:extLst>
            </a:blip>
            <a:srcRect/>
            <a:stretch>
              <a:fillRect/>
            </a:stretch>
          </p:blipFill>
          <p:spPr bwMode="auto">
            <a:xfrm>
              <a:off x="3429000" y="2280732"/>
              <a:ext cx="2121170" cy="220381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1449742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7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Breach Fallout</a:t>
            </a:r>
            <a:endParaRPr lang="en-US" dirty="0"/>
          </a:p>
        </p:txBody>
      </p:sp>
      <p:sp>
        <p:nvSpPr>
          <p:cNvPr id="3" name="Content Placeholder 2"/>
          <p:cNvSpPr>
            <a:spLocks noGrp="1"/>
          </p:cNvSpPr>
          <p:nvPr>
            <p:ph idx="1"/>
          </p:nvPr>
        </p:nvSpPr>
        <p:spPr>
          <a:xfrm>
            <a:off x="457200" y="1370013"/>
            <a:ext cx="8229600" cy="2058987"/>
          </a:xfrm>
        </p:spPr>
        <p:txBody>
          <a:bodyPr>
            <a:normAutofit fontScale="92500" lnSpcReduction="10000"/>
          </a:bodyPr>
          <a:lstStyle/>
          <a:p>
            <a:pPr>
              <a:buClr>
                <a:schemeClr val="accent1"/>
              </a:buClr>
              <a:buSzPct val="100000"/>
            </a:pPr>
            <a:r>
              <a:rPr lang="en-US" dirty="0" smtClean="0"/>
              <a:t>Cost associated with retroactively protecting data</a:t>
            </a:r>
          </a:p>
          <a:p>
            <a:pPr>
              <a:buClr>
                <a:schemeClr val="accent1"/>
              </a:buClr>
              <a:buSzPct val="100000"/>
            </a:pPr>
            <a:r>
              <a:rPr lang="en-US" dirty="0" smtClean="0"/>
              <a:t>Cost of investigating the source of the breach</a:t>
            </a:r>
          </a:p>
          <a:p>
            <a:pPr>
              <a:buClr>
                <a:schemeClr val="accent1"/>
              </a:buClr>
              <a:buSzPct val="100000"/>
            </a:pPr>
            <a:r>
              <a:rPr lang="en-US" dirty="0" smtClean="0"/>
              <a:t>Cost of what happens with the compromise data</a:t>
            </a:r>
          </a:p>
          <a:p>
            <a:pPr>
              <a:buClr>
                <a:schemeClr val="accent1"/>
              </a:buClr>
              <a:buSzPct val="100000"/>
            </a:pPr>
            <a:r>
              <a:rPr lang="en-US" dirty="0" smtClean="0"/>
              <a:t>Cost of damaged reputation</a:t>
            </a:r>
          </a:p>
          <a:p>
            <a:endParaRPr lang="en-US" dirty="0"/>
          </a:p>
        </p:txBody>
      </p:sp>
      <p:sp>
        <p:nvSpPr>
          <p:cNvPr id="4" name="Rectangle 3"/>
          <p:cNvSpPr/>
          <p:nvPr/>
        </p:nvSpPr>
        <p:spPr>
          <a:xfrm>
            <a:off x="1151833" y="3657600"/>
            <a:ext cx="6840334" cy="1754326"/>
          </a:xfrm>
          <a:prstGeom prst="rect">
            <a:avLst/>
          </a:prstGeom>
          <a:noFill/>
        </p:spPr>
        <p:txBody>
          <a:bodyPr wrap="none" lIns="91440" tIns="45720" rIns="91440" bIns="45720">
            <a:spAutoFit/>
          </a:bodyPr>
          <a:lstStyle/>
          <a:p>
            <a:pPr algn="ctr" fontAlgn="base">
              <a:spcBef>
                <a:spcPct val="0"/>
              </a:spcBef>
              <a:spcAft>
                <a:spcPct val="0"/>
              </a:spcAft>
            </a:pPr>
            <a:r>
              <a:rPr lang="en-US" sz="5400" b="1" dirty="0" smtClean="0">
                <a:ln w="18000">
                  <a:solidFill>
                    <a:srgbClr val="6C286B">
                      <a:satMod val="140000"/>
                    </a:srgbClr>
                  </a:solidFill>
                  <a:prstDash val="solid"/>
                  <a:miter lim="800000"/>
                </a:ln>
                <a:solidFill>
                  <a:srgbClr val="6C286B"/>
                </a:solidFill>
                <a:effectLst>
                  <a:outerShdw blurRad="25500" dist="23000" dir="7020000" algn="tl">
                    <a:srgbClr val="000000">
                      <a:alpha val="50000"/>
                    </a:srgbClr>
                  </a:outerShdw>
                </a:effectLst>
                <a:latin typeface="Arial" charset="0"/>
                <a:ea typeface="Arial"/>
                <a:cs typeface="Arial" charset="0"/>
              </a:rPr>
              <a:t>Bottom Line: </a:t>
            </a:r>
          </a:p>
          <a:p>
            <a:pPr algn="ctr" fontAlgn="base">
              <a:spcBef>
                <a:spcPct val="0"/>
              </a:spcBef>
              <a:spcAft>
                <a:spcPct val="0"/>
              </a:spcAft>
            </a:pPr>
            <a:r>
              <a:rPr lang="en-US" sz="5400" b="1" dirty="0" smtClean="0">
                <a:ln w="18000">
                  <a:solidFill>
                    <a:srgbClr val="6C286B">
                      <a:satMod val="140000"/>
                    </a:srgbClr>
                  </a:solidFill>
                  <a:prstDash val="solid"/>
                  <a:miter lim="800000"/>
                </a:ln>
                <a:solidFill>
                  <a:srgbClr val="6C286B"/>
                </a:solidFill>
                <a:effectLst>
                  <a:outerShdw blurRad="25500" dist="23000" dir="7020000" algn="tl">
                    <a:srgbClr val="000000">
                      <a:alpha val="50000"/>
                    </a:srgbClr>
                  </a:outerShdw>
                </a:effectLst>
                <a:latin typeface="Arial" charset="0"/>
                <a:ea typeface="Arial"/>
                <a:cs typeface="Arial" charset="0"/>
              </a:rPr>
              <a:t>Breaches are Costly</a:t>
            </a:r>
            <a:endParaRPr lang="en-US" sz="5400" b="1" dirty="0">
              <a:ln w="18000">
                <a:solidFill>
                  <a:srgbClr val="6C286B">
                    <a:satMod val="140000"/>
                  </a:srgbClr>
                </a:solidFill>
                <a:prstDash val="solid"/>
                <a:miter lim="800000"/>
              </a:ln>
              <a:solidFill>
                <a:srgbClr val="6C286B"/>
              </a:solidFill>
              <a:effectLst>
                <a:outerShdw blurRad="25500" dist="23000" dir="7020000" algn="tl">
                  <a:srgbClr val="000000">
                    <a:alpha val="50000"/>
                  </a:srgbClr>
                </a:outerShdw>
              </a:effectLst>
              <a:latin typeface="Arial" charset="0"/>
              <a:ea typeface="Arial"/>
              <a:cs typeface="Arial" charset="0"/>
            </a:endParaRPr>
          </a:p>
        </p:txBody>
      </p:sp>
    </p:spTree>
    <p:extLst>
      <p:ext uri="{BB962C8B-B14F-4D97-AF65-F5344CB8AC3E}">
        <p14:creationId xmlns:p14="http://schemas.microsoft.com/office/powerpoint/2010/main" val="166675743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a:ext>
            </a:extLst>
          </a:blip>
          <a:srcRect t="11530" r="62121" b="77694"/>
          <a:stretch/>
        </p:blipFill>
        <p:spPr bwMode="auto">
          <a:xfrm>
            <a:off x="0" y="5715000"/>
            <a:ext cx="5105400" cy="816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6" name="Straight Connector 15"/>
          <p:cNvCxnSpPr/>
          <p:nvPr/>
        </p:nvCxnSpPr>
        <p:spPr>
          <a:xfrm flipH="1">
            <a:off x="283026" y="10886"/>
            <a:ext cx="925288" cy="1828802"/>
          </a:xfrm>
          <a:prstGeom prst="line">
            <a:avLst/>
          </a:prstGeom>
          <a:ln w="57150">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p:nvPr>
        </p:nvSpPr>
        <p:spPr/>
        <p:txBody>
          <a:bodyPr/>
          <a:lstStyle/>
          <a:p>
            <a:r>
              <a:rPr lang="en-US" sz="3200" dirty="0" smtClean="0"/>
              <a:t>A New Mindset is Needed!</a:t>
            </a:r>
            <a:endParaRPr lang="en-US" sz="3200" dirty="0"/>
          </a:p>
        </p:txBody>
      </p:sp>
      <p:pic>
        <p:nvPicPr>
          <p:cNvPr id="5" name="Picture 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l="36269" t="23214" r="13658" b="17187"/>
          <a:stretch/>
        </p:blipFill>
        <p:spPr bwMode="auto">
          <a:xfrm>
            <a:off x="2994918" y="1513112"/>
            <a:ext cx="6149082"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Content Placeholder 2"/>
          <p:cNvSpPr>
            <a:spLocks noGrp="1"/>
          </p:cNvSpPr>
          <p:nvPr>
            <p:ph idx="1"/>
          </p:nvPr>
        </p:nvSpPr>
        <p:spPr>
          <a:xfrm>
            <a:off x="152400" y="1485955"/>
            <a:ext cx="2842518" cy="4065757"/>
          </a:xfrm>
        </p:spPr>
        <p:txBody>
          <a:bodyPr>
            <a:normAutofit/>
          </a:bodyPr>
          <a:lstStyle/>
          <a:p>
            <a:pPr>
              <a:buSzPct val="125000"/>
              <a:buBlip>
                <a:blip r:embed="rId5"/>
              </a:buBlip>
            </a:pPr>
            <a:endParaRPr lang="en-US" sz="2200" dirty="0" smtClean="0"/>
          </a:p>
          <a:p>
            <a:pPr>
              <a:buSzPct val="125000"/>
              <a:buFont typeface="Wingdings" pitchFamily="2" charset="2"/>
              <a:buChar char="§"/>
            </a:pPr>
            <a:r>
              <a:rPr lang="en-US" sz="2200" dirty="0" smtClean="0"/>
              <a:t>Sole Perimeter Security is No Longer Enough</a:t>
            </a:r>
          </a:p>
          <a:p>
            <a:pPr marL="0" indent="0">
              <a:buSzPct val="125000"/>
              <a:buNone/>
            </a:pPr>
            <a:endParaRPr lang="en-US" sz="200" dirty="0" smtClean="0"/>
          </a:p>
          <a:p>
            <a:pPr>
              <a:buSzPct val="125000"/>
              <a:buFont typeface="Wingdings" pitchFamily="2" charset="2"/>
              <a:buChar char="§"/>
            </a:pPr>
            <a:r>
              <a:rPr lang="en-US" sz="2200" dirty="0" smtClean="0"/>
              <a:t>Insider Threat is Greater Than Ever</a:t>
            </a:r>
          </a:p>
          <a:p>
            <a:pPr marL="0" indent="0">
              <a:buSzPct val="125000"/>
              <a:buNone/>
            </a:pPr>
            <a:r>
              <a:rPr lang="en-US" sz="200" dirty="0"/>
              <a:t> </a:t>
            </a:r>
            <a:endParaRPr lang="en-US" sz="200" dirty="0" smtClean="0"/>
          </a:p>
          <a:p>
            <a:pPr>
              <a:buSzPct val="125000"/>
              <a:buFont typeface="Wingdings" pitchFamily="2" charset="2"/>
              <a:buChar char="§"/>
            </a:pPr>
            <a:r>
              <a:rPr lang="en-US" sz="2200" dirty="0" smtClean="0"/>
              <a:t>Breaches Will Happen and We Must Prepare Differently</a:t>
            </a:r>
          </a:p>
          <a:p>
            <a:pPr>
              <a:buSzPct val="125000"/>
              <a:buNone/>
            </a:pPr>
            <a:endParaRPr lang="en-US" sz="2200" dirty="0" smtClean="0"/>
          </a:p>
          <a:p>
            <a:pPr marL="0" indent="0">
              <a:buSzPct val="125000"/>
              <a:buNone/>
            </a:pPr>
            <a:endParaRPr lang="en-US" sz="2200" dirty="0" smtClean="0">
              <a:solidFill>
                <a:srgbClr val="4B4B49"/>
              </a:solidFill>
              <a:latin typeface="Arial"/>
              <a:cs typeface="Arial"/>
            </a:endParaRPr>
          </a:p>
        </p:txBody>
      </p:sp>
      <p:sp>
        <p:nvSpPr>
          <p:cNvPr id="15" name="Rectangle 14"/>
          <p:cNvSpPr/>
          <p:nvPr/>
        </p:nvSpPr>
        <p:spPr>
          <a:xfrm>
            <a:off x="0" y="990600"/>
            <a:ext cx="9144000" cy="5225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F39108"/>
                </a:solidFill>
                <a:latin typeface="Arial"/>
                <a:ea typeface="Arial"/>
                <a:cs typeface="Arial"/>
              </a:rPr>
              <a:t>DATA IS THE NE</a:t>
            </a:r>
            <a:r>
              <a:rPr lang="en-US" sz="2800" b="1" dirty="0" smtClean="0">
                <a:solidFill>
                  <a:srgbClr val="E86D24"/>
                </a:solidFill>
                <a:latin typeface="Arial"/>
                <a:ea typeface="Arial"/>
                <a:cs typeface="Arial"/>
              </a:rPr>
              <a:t>W</a:t>
            </a:r>
            <a:r>
              <a:rPr lang="en-US" sz="2800" b="1" dirty="0" smtClean="0">
                <a:solidFill>
                  <a:srgbClr val="F39108"/>
                </a:solidFill>
                <a:latin typeface="Arial"/>
                <a:ea typeface="Arial"/>
                <a:cs typeface="Arial"/>
              </a:rPr>
              <a:t> </a:t>
            </a:r>
            <a:r>
              <a:rPr lang="en-US" sz="2800" b="1" dirty="0" smtClean="0">
                <a:solidFill>
                  <a:srgbClr val="E86D24"/>
                </a:solidFill>
                <a:latin typeface="Arial"/>
                <a:ea typeface="Arial"/>
                <a:cs typeface="Arial"/>
              </a:rPr>
              <a:t>PERIMETER!</a:t>
            </a:r>
            <a:endParaRPr lang="en-US" sz="2800" b="1" dirty="0">
              <a:solidFill>
                <a:srgbClr val="E86D24"/>
              </a:solidFill>
              <a:latin typeface="Arial"/>
              <a:ea typeface="Arial"/>
              <a:cs typeface="Arial"/>
            </a:endParaRPr>
          </a:p>
        </p:txBody>
      </p:sp>
      <p:sp>
        <p:nvSpPr>
          <p:cNvPr id="8" name="Rectangle 7"/>
          <p:cNvSpPr/>
          <p:nvPr/>
        </p:nvSpPr>
        <p:spPr>
          <a:xfrm flipV="1">
            <a:off x="0" y="1513112"/>
            <a:ext cx="9144000" cy="457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4F3F0"/>
              </a:solidFill>
              <a:effectLst>
                <a:glow rad="139700">
                  <a:srgbClr val="F4F3F0">
                    <a:lumMod val="85000"/>
                    <a:alpha val="40000"/>
                  </a:srgbClr>
                </a:glow>
              </a:effectLst>
              <a:latin typeface="Arial"/>
              <a:ea typeface="Arial"/>
              <a:cs typeface="Arial"/>
            </a:endParaRPr>
          </a:p>
        </p:txBody>
      </p:sp>
      <p:sp>
        <p:nvSpPr>
          <p:cNvPr id="22" name="Rectangle 21"/>
          <p:cNvSpPr/>
          <p:nvPr/>
        </p:nvSpPr>
        <p:spPr>
          <a:xfrm>
            <a:off x="0" y="5582193"/>
            <a:ext cx="9144000" cy="457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4F3F0"/>
              </a:solidFill>
              <a:effectLst>
                <a:glow rad="139700">
                  <a:srgbClr val="F4F3F0">
                    <a:lumMod val="85000"/>
                    <a:alpha val="40000"/>
                  </a:srgbClr>
                </a:glow>
              </a:effectLst>
              <a:latin typeface="Arial"/>
              <a:ea typeface="Arial"/>
              <a:cs typeface="Arial"/>
            </a:endParaRPr>
          </a:p>
        </p:txBody>
      </p:sp>
      <p:sp>
        <p:nvSpPr>
          <p:cNvPr id="2" name="TextBox 1"/>
          <p:cNvSpPr txBox="1"/>
          <p:nvPr/>
        </p:nvSpPr>
        <p:spPr>
          <a:xfrm>
            <a:off x="5029200" y="1600200"/>
            <a:ext cx="1463040" cy="253916"/>
          </a:xfrm>
          <a:prstGeom prst="rect">
            <a:avLst/>
          </a:prstGeom>
          <a:solidFill>
            <a:schemeClr val="accent6"/>
          </a:solidFill>
          <a:effectLst>
            <a:outerShdw blurRad="50800" dist="38100" dir="2700000" algn="tl" rotWithShape="0">
              <a:prstClr val="black">
                <a:alpha val="40000"/>
              </a:prstClr>
            </a:outerShdw>
          </a:effectLst>
        </p:spPr>
        <p:txBody>
          <a:bodyPr wrap="square" rtlCol="0">
            <a:spAutoFit/>
          </a:bodyPr>
          <a:lstStyle/>
          <a:p>
            <a:pPr algn="ctr" fontAlgn="base">
              <a:spcBef>
                <a:spcPct val="0"/>
              </a:spcBef>
              <a:spcAft>
                <a:spcPct val="0"/>
              </a:spcAft>
            </a:pPr>
            <a:r>
              <a:rPr lang="en-US" sz="1050" dirty="0" smtClean="0">
                <a:solidFill>
                  <a:srgbClr val="FFFFFF"/>
                </a:solidFill>
                <a:latin typeface="Arial" charset="0"/>
                <a:ea typeface="Arial"/>
                <a:cs typeface="Arial" charset="0"/>
              </a:rPr>
              <a:t>Control User Access</a:t>
            </a:r>
            <a:endParaRPr lang="en-US" sz="1050" dirty="0">
              <a:solidFill>
                <a:srgbClr val="FFFFFF"/>
              </a:solidFill>
              <a:latin typeface="Arial" charset="0"/>
              <a:ea typeface="Arial"/>
              <a:cs typeface="Arial" charset="0"/>
            </a:endParaRPr>
          </a:p>
        </p:txBody>
      </p:sp>
      <p:sp>
        <p:nvSpPr>
          <p:cNvPr id="11" name="TextBox 10"/>
          <p:cNvSpPr txBox="1"/>
          <p:nvPr/>
        </p:nvSpPr>
        <p:spPr>
          <a:xfrm>
            <a:off x="7848600" y="2587792"/>
            <a:ext cx="1005840" cy="430887"/>
          </a:xfrm>
          <a:prstGeom prst="rect">
            <a:avLst/>
          </a:prstGeom>
          <a:solidFill>
            <a:schemeClr val="accent6"/>
          </a:solidFill>
          <a:effectLst>
            <a:outerShdw blurRad="50800" dist="38100" dir="2700000" algn="tl" rotWithShape="0">
              <a:prstClr val="black">
                <a:alpha val="40000"/>
              </a:prstClr>
            </a:outerShdw>
          </a:effectLst>
        </p:spPr>
        <p:txBody>
          <a:bodyPr wrap="square" rtlCol="0">
            <a:spAutoFit/>
          </a:bodyPr>
          <a:lstStyle/>
          <a:p>
            <a:pPr algn="ctr" fontAlgn="base">
              <a:spcBef>
                <a:spcPct val="0"/>
              </a:spcBef>
              <a:spcAft>
                <a:spcPct val="0"/>
              </a:spcAft>
            </a:pPr>
            <a:r>
              <a:rPr lang="en-US" sz="1050" dirty="0" smtClean="0">
                <a:solidFill>
                  <a:srgbClr val="FFFFFF"/>
                </a:solidFill>
                <a:latin typeface="Arial" charset="0"/>
                <a:ea typeface="Arial"/>
                <a:cs typeface="Arial" charset="0"/>
              </a:rPr>
              <a:t>Protect Data in the Cloud</a:t>
            </a:r>
            <a:endParaRPr lang="en-US" sz="1050" dirty="0">
              <a:solidFill>
                <a:srgbClr val="FFFFFF"/>
              </a:solidFill>
              <a:latin typeface="Arial" charset="0"/>
              <a:ea typeface="Arial"/>
              <a:cs typeface="Arial" charset="0"/>
            </a:endParaRPr>
          </a:p>
        </p:txBody>
      </p:sp>
      <p:sp>
        <p:nvSpPr>
          <p:cNvPr id="12" name="TextBox 11"/>
          <p:cNvSpPr txBox="1"/>
          <p:nvPr/>
        </p:nvSpPr>
        <p:spPr>
          <a:xfrm>
            <a:off x="7391400" y="3531513"/>
            <a:ext cx="1005840" cy="430887"/>
          </a:xfrm>
          <a:prstGeom prst="rect">
            <a:avLst/>
          </a:prstGeom>
          <a:solidFill>
            <a:schemeClr val="accent6"/>
          </a:solidFill>
          <a:effectLst>
            <a:outerShdw blurRad="50800" dist="38100" dir="2700000" algn="tl" rotWithShape="0">
              <a:prstClr val="black">
                <a:alpha val="40000"/>
              </a:prstClr>
            </a:outerShdw>
          </a:effectLst>
        </p:spPr>
        <p:txBody>
          <a:bodyPr wrap="square" rtlCol="0">
            <a:spAutoFit/>
          </a:bodyPr>
          <a:lstStyle/>
          <a:p>
            <a:pPr algn="ctr" fontAlgn="base">
              <a:spcBef>
                <a:spcPct val="0"/>
              </a:spcBef>
              <a:spcAft>
                <a:spcPct val="0"/>
              </a:spcAft>
            </a:pPr>
            <a:r>
              <a:rPr lang="en-US" sz="1050" dirty="0" smtClean="0">
                <a:solidFill>
                  <a:srgbClr val="FFFFFF"/>
                </a:solidFill>
                <a:latin typeface="Arial" charset="0"/>
                <a:ea typeface="Arial"/>
                <a:cs typeface="Arial" charset="0"/>
              </a:rPr>
              <a:t>Encrypt </a:t>
            </a:r>
          </a:p>
          <a:p>
            <a:pPr algn="ctr" fontAlgn="base">
              <a:spcBef>
                <a:spcPct val="0"/>
              </a:spcBef>
              <a:spcAft>
                <a:spcPct val="0"/>
              </a:spcAft>
            </a:pPr>
            <a:r>
              <a:rPr lang="en-US" sz="1050" dirty="0" smtClean="0">
                <a:solidFill>
                  <a:srgbClr val="FFFFFF"/>
                </a:solidFill>
                <a:latin typeface="Arial" charset="0"/>
                <a:ea typeface="Arial"/>
                <a:cs typeface="Arial" charset="0"/>
              </a:rPr>
              <a:t>Data at Rest</a:t>
            </a:r>
            <a:endParaRPr lang="en-US" sz="1050" dirty="0">
              <a:solidFill>
                <a:srgbClr val="FFFFFF"/>
              </a:solidFill>
              <a:latin typeface="Arial" charset="0"/>
              <a:ea typeface="Arial"/>
              <a:cs typeface="Arial" charset="0"/>
            </a:endParaRPr>
          </a:p>
        </p:txBody>
      </p:sp>
      <p:sp>
        <p:nvSpPr>
          <p:cNvPr id="13" name="TextBox 12"/>
          <p:cNvSpPr txBox="1"/>
          <p:nvPr/>
        </p:nvSpPr>
        <p:spPr>
          <a:xfrm>
            <a:off x="6553200" y="4800600"/>
            <a:ext cx="1005840" cy="430887"/>
          </a:xfrm>
          <a:prstGeom prst="rect">
            <a:avLst/>
          </a:prstGeom>
          <a:solidFill>
            <a:schemeClr val="accent6"/>
          </a:solidFill>
          <a:effectLst>
            <a:outerShdw blurRad="50800" dist="38100" dir="2700000" algn="tl" rotWithShape="0">
              <a:prstClr val="black">
                <a:alpha val="40000"/>
              </a:prstClr>
            </a:outerShdw>
          </a:effectLst>
        </p:spPr>
        <p:txBody>
          <a:bodyPr wrap="square" rtlCol="0">
            <a:spAutoFit/>
          </a:bodyPr>
          <a:lstStyle/>
          <a:p>
            <a:pPr algn="ctr" fontAlgn="base">
              <a:spcBef>
                <a:spcPct val="0"/>
              </a:spcBef>
              <a:spcAft>
                <a:spcPct val="0"/>
              </a:spcAft>
            </a:pPr>
            <a:r>
              <a:rPr lang="en-US" sz="1050" dirty="0" smtClean="0">
                <a:solidFill>
                  <a:srgbClr val="FFFFFF"/>
                </a:solidFill>
                <a:latin typeface="Arial" charset="0"/>
                <a:ea typeface="Arial"/>
                <a:cs typeface="Arial" charset="0"/>
              </a:rPr>
              <a:t>Protect Data in Transit</a:t>
            </a:r>
            <a:endParaRPr lang="en-US" sz="1050" dirty="0">
              <a:solidFill>
                <a:srgbClr val="FFFFFF"/>
              </a:solidFill>
              <a:latin typeface="Arial" charset="0"/>
              <a:ea typeface="Arial"/>
              <a:cs typeface="Arial" charset="0"/>
            </a:endParaRPr>
          </a:p>
        </p:txBody>
      </p:sp>
      <p:sp>
        <p:nvSpPr>
          <p:cNvPr id="17" name="TextBox 16"/>
          <p:cNvSpPr txBox="1"/>
          <p:nvPr/>
        </p:nvSpPr>
        <p:spPr>
          <a:xfrm>
            <a:off x="8046720" y="4536681"/>
            <a:ext cx="1097280" cy="430887"/>
          </a:xfrm>
          <a:prstGeom prst="rect">
            <a:avLst/>
          </a:prstGeom>
          <a:solidFill>
            <a:schemeClr val="accent6"/>
          </a:solidFill>
          <a:effectLst>
            <a:outerShdw blurRad="50800" dist="38100" dir="2700000" algn="tl" rotWithShape="0">
              <a:prstClr val="black">
                <a:alpha val="40000"/>
              </a:prstClr>
            </a:outerShdw>
          </a:effectLst>
        </p:spPr>
        <p:txBody>
          <a:bodyPr wrap="square" rtlCol="0">
            <a:spAutoFit/>
          </a:bodyPr>
          <a:lstStyle/>
          <a:p>
            <a:pPr algn="ctr" fontAlgn="base">
              <a:spcBef>
                <a:spcPct val="0"/>
              </a:spcBef>
              <a:spcAft>
                <a:spcPct val="0"/>
              </a:spcAft>
            </a:pPr>
            <a:r>
              <a:rPr lang="en-US" sz="1050" dirty="0" smtClean="0">
                <a:solidFill>
                  <a:srgbClr val="FFFFFF"/>
                </a:solidFill>
                <a:latin typeface="Arial" charset="0"/>
                <a:ea typeface="Arial"/>
                <a:cs typeface="Arial" charset="0"/>
              </a:rPr>
              <a:t>Control Offsite User Access</a:t>
            </a:r>
            <a:endParaRPr lang="en-US" sz="1050" dirty="0">
              <a:solidFill>
                <a:srgbClr val="FFFFFF"/>
              </a:solidFill>
              <a:latin typeface="Arial" charset="0"/>
              <a:ea typeface="Arial"/>
              <a:cs typeface="Arial" charset="0"/>
            </a:endParaRPr>
          </a:p>
        </p:txBody>
      </p:sp>
      <p:sp>
        <p:nvSpPr>
          <p:cNvPr id="18" name="TextBox 17"/>
          <p:cNvSpPr txBox="1"/>
          <p:nvPr/>
        </p:nvSpPr>
        <p:spPr>
          <a:xfrm>
            <a:off x="4724400" y="4942168"/>
            <a:ext cx="1188720" cy="415498"/>
          </a:xfrm>
          <a:prstGeom prst="rect">
            <a:avLst/>
          </a:prstGeom>
          <a:solidFill>
            <a:schemeClr val="accent6"/>
          </a:solidFill>
          <a:effectLst>
            <a:outerShdw blurRad="50800" dist="38100" dir="2700000" algn="tl" rotWithShape="0">
              <a:prstClr val="black">
                <a:alpha val="40000"/>
              </a:prstClr>
            </a:outerShdw>
          </a:effectLst>
        </p:spPr>
        <p:txBody>
          <a:bodyPr wrap="square" rtlCol="0">
            <a:spAutoFit/>
          </a:bodyPr>
          <a:lstStyle/>
          <a:p>
            <a:pPr algn="ctr" fontAlgn="base">
              <a:spcBef>
                <a:spcPct val="0"/>
              </a:spcBef>
              <a:spcAft>
                <a:spcPct val="0"/>
              </a:spcAft>
            </a:pPr>
            <a:r>
              <a:rPr lang="en-US" sz="1050" dirty="0" smtClean="0">
                <a:solidFill>
                  <a:srgbClr val="FFFFFF"/>
                </a:solidFill>
                <a:latin typeface="Arial" charset="0"/>
                <a:ea typeface="Arial"/>
                <a:cs typeface="Arial" charset="0"/>
              </a:rPr>
              <a:t>Store &amp; Manage Crypto Keys</a:t>
            </a:r>
            <a:endParaRPr lang="en-US" sz="1050" dirty="0">
              <a:solidFill>
                <a:srgbClr val="FFFFFF"/>
              </a:solidFill>
              <a:latin typeface="Arial" charset="0"/>
              <a:ea typeface="Arial"/>
              <a:cs typeface="Arial" charset="0"/>
            </a:endParaRPr>
          </a:p>
        </p:txBody>
      </p:sp>
    </p:spTree>
    <p:extLst>
      <p:ext uri="{BB962C8B-B14F-4D97-AF65-F5344CB8AC3E}">
        <p14:creationId xmlns:p14="http://schemas.microsoft.com/office/powerpoint/2010/main" val="407475260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8_Where are your Keys-.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2844800"/>
            <a:ext cx="9144000" cy="1151930"/>
          </a:xfrm>
          <a:prstGeom prst="rect">
            <a:avLst/>
          </a:prstGeom>
        </p:spPr>
      </p:pic>
      <p:pic>
        <p:nvPicPr>
          <p:cNvPr id="10" name="Picture 9" descr="Slide-08_Who is Accessing Your Data.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4097536"/>
            <a:ext cx="9144000" cy="1312664"/>
          </a:xfrm>
          <a:prstGeom prst="rect">
            <a:avLst/>
          </a:prstGeom>
        </p:spPr>
      </p:pic>
      <p:pic>
        <p:nvPicPr>
          <p:cNvPr id="11" name="Picture 10" descr="Slide-08_Control User Access.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4114800"/>
            <a:ext cx="9144000" cy="1312664"/>
          </a:xfrm>
          <a:prstGeom prst="rect">
            <a:avLst/>
          </a:prstGeom>
        </p:spPr>
      </p:pic>
      <p:pic>
        <p:nvPicPr>
          <p:cNvPr id="9" name="Picture 8" descr="Slide-08_Store and Manage Your Keys.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0" y="2959100"/>
            <a:ext cx="9144000" cy="919758"/>
          </a:xfrm>
          <a:prstGeom prst="rect">
            <a:avLst/>
          </a:prstGeom>
        </p:spPr>
      </p:pic>
      <p:sp>
        <p:nvSpPr>
          <p:cNvPr id="127" name="Rectangle 126"/>
          <p:cNvSpPr/>
          <p:nvPr/>
        </p:nvSpPr>
        <p:spPr>
          <a:xfrm>
            <a:off x="6551862" y="3124200"/>
            <a:ext cx="1906338" cy="419098"/>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fontAlgn="base">
              <a:spcBef>
                <a:spcPct val="0"/>
              </a:spcBef>
              <a:spcAft>
                <a:spcPct val="0"/>
              </a:spcAft>
            </a:pPr>
            <a:r>
              <a:rPr lang="en-US" sz="1400" b="1" dirty="0" smtClean="0">
                <a:solidFill>
                  <a:srgbClr val="5E5E5C">
                    <a:lumMod val="65000"/>
                    <a:lumOff val="35000"/>
                  </a:srgbClr>
                </a:solidFill>
                <a:latin typeface="Arial"/>
                <a:ea typeface="Arial"/>
                <a:cs typeface="Arial" pitchFamily="34" charset="0"/>
              </a:rPr>
              <a:t>WHERE are</a:t>
            </a:r>
          </a:p>
          <a:p>
            <a:pPr algn="ctr" fontAlgn="base">
              <a:spcBef>
                <a:spcPct val="0"/>
              </a:spcBef>
              <a:spcAft>
                <a:spcPct val="0"/>
              </a:spcAft>
            </a:pPr>
            <a:r>
              <a:rPr lang="en-US" sz="1400" b="1" dirty="0" smtClean="0">
                <a:solidFill>
                  <a:srgbClr val="5E5E5C">
                    <a:lumMod val="65000"/>
                    <a:lumOff val="35000"/>
                  </a:srgbClr>
                </a:solidFill>
                <a:latin typeface="Arial"/>
                <a:ea typeface="Arial"/>
                <a:cs typeface="Arial" pitchFamily="34" charset="0"/>
              </a:rPr>
              <a:t>your KEYS?</a:t>
            </a:r>
            <a:endParaRPr lang="en-US" sz="1400" b="1" dirty="0">
              <a:solidFill>
                <a:srgbClr val="5E5E5C">
                  <a:lumMod val="65000"/>
                  <a:lumOff val="35000"/>
                </a:srgbClr>
              </a:solidFill>
              <a:latin typeface="Arial"/>
              <a:ea typeface="Arial"/>
              <a:cs typeface="Arial" pitchFamily="34" charset="0"/>
            </a:endParaRPr>
          </a:p>
        </p:txBody>
      </p:sp>
      <p:pic>
        <p:nvPicPr>
          <p:cNvPr id="2" name="Picture 1" descr="Slide-08_Where is Your Data.pn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0" y="990600"/>
            <a:ext cx="9144000" cy="1946672"/>
          </a:xfrm>
          <a:prstGeom prst="rect">
            <a:avLst/>
          </a:prstGeom>
        </p:spPr>
      </p:pic>
      <p:sp>
        <p:nvSpPr>
          <p:cNvPr id="135" name="TextBox 134"/>
          <p:cNvSpPr txBox="1"/>
          <p:nvPr/>
        </p:nvSpPr>
        <p:spPr>
          <a:xfrm>
            <a:off x="381000" y="228600"/>
            <a:ext cx="7498290" cy="584775"/>
          </a:xfrm>
          <a:prstGeom prst="rect">
            <a:avLst/>
          </a:prstGeom>
          <a:noFill/>
        </p:spPr>
        <p:txBody>
          <a:bodyPr wrap="square" rtlCol="0">
            <a:spAutoFit/>
          </a:bodyPr>
          <a:lstStyle/>
          <a:p>
            <a:pPr fontAlgn="base">
              <a:spcBef>
                <a:spcPct val="0"/>
              </a:spcBef>
              <a:spcAft>
                <a:spcPct val="0"/>
              </a:spcAft>
            </a:pPr>
            <a:r>
              <a:rPr lang="en-US" sz="3200" dirty="0" smtClean="0">
                <a:solidFill>
                  <a:srgbClr val="6C286B"/>
                </a:solidFill>
                <a:latin typeface="Arial"/>
                <a:ea typeface="Arial"/>
                <a:cs typeface="Arial"/>
              </a:rPr>
              <a:t>Protect What Matters, Where it Matters</a:t>
            </a:r>
            <a:endParaRPr lang="en-US" sz="2800" dirty="0">
              <a:solidFill>
                <a:srgbClr val="6C286B"/>
              </a:solidFill>
              <a:latin typeface="Arial"/>
              <a:ea typeface="Arial"/>
              <a:cs typeface="Arial"/>
            </a:endParaRPr>
          </a:p>
        </p:txBody>
      </p:sp>
      <p:sp>
        <p:nvSpPr>
          <p:cNvPr id="6" name="AutoShape 4" descr="data:image/jpeg;base64,/9j/4AAQSkZJRgABAQAAAQABAAD/2wCEAAkGBxATDRQNBxASERUWDw0PFBMWFA8QFRESFh0WFxQVFRMaHCogGRsmHBYUIT0hKCk3Li4uGCAzODMsNygtLisBCgoKDg0OGxAQGy4mHyQsLCw3LCwsLSwsLCwsLCwsLCw0LDQsLCw0LCwsLCwsLCwsLCwsLCwsLDQsLCwsLCwsLP/AABEIAMIBAwMBEQACEQEDEQH/xAAbAAEAAgMBAQAAAAAAAAAAAAAAAQYEBQcCA//EAEIQAAICAAMDBwgIBAUFAAAAAAABAgMEBREGEiEHEzFBUWGRIjJCUlNxgdEUFheSlKGx0iNUcsEVg6Ph8DZDYnOC/8QAGgEBAAIDAQAAAAAAAAAAAAAAAAQFAQMGAv/EADYRAQABAwIDBQUHBAMBAAAAAAABAgMEBRESITETFEFRoQZSYXGxFRYiU4GRkjJywdEzQqI1/9oADAMBAAIRAxEAPwDu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EagSBGoDUBqBIEagNQJAARqA1AkCNQGoEgRqA1AagSAAARqBIEagNQJAAAAACGwKVtnt7XhJvD4KKuuXnavSFX9TXFvuIt/Ji3yjqvdM0S5lx2lc8NH1VKvbTO7Fv4epuL6HDDTcfg+P6kXvF+ecR6LydH0qj8NVfP+56+tmfexs/Cy+Q7fI8vRj7L0j34/k8WbbZ1WucxVTUV0ueHnGPxfDTxHeL8dY9D7G0u5+Givn8Kt1x2N27rxkuYxUVTdo2lrrGxLp3W+vu/UlWMmm5ynqotU0S5hxx0zvR6/q1/KPtTi8JiKq8tnGKlVKUtYqXHXTpZ4yr9VFURSl6FpdjMorqux0nz2V+O12etKUKptNJprDSaa7ddDR29/yWc6VpETtNcfyevrZn3sbPwsvkIv5Hl6MfZeke/H8jD8omZUWpZzSpRfTCVcqZ6dsH0fkZjKuUz+J5r0DCvUT3avnHx3dVyvH130QxGEesJxUl8n3ljRVFcbw42/ZrsXJt19YZbZ6a3JtreUTELFyqyOcY11y3d5xjPnJLzun0deHArr+XVFW1DstN9n7VdiK8jfefRetjdoY43CK7hGcfItivRmutdz6SZYu9pS53UsCrDvzRPTw+Tf6m1XqHtjyhww1ksPlcY22R4TlJvm632cPOfcRL+VFHKnq6HTNBqyY7S7PDTPRWYbZZ5Nb9NUmn0buGk18HoyN29+ekei4+yNJo5VV8/wC56+tmfexs/Cy+Rntsjy9GPsrSPfj+Sz7C4/NcRbOed611QWii6ublZN9mq10X9yRj1XapnjUur2MCzTFOPzmfHffZrdl9rsZdnDweKnF1qzFR0UIp6Q3t3j8Ea7V+qq7wz0S9Q0nHs4EX6Ini2jx83S0T3LJA+WJvjCDndJRjGLlJvgkl0tsxMxEbyzTTNUxTT1ly/O+U66VvNbO1LTXRTlGU5z/orXR8dSBczJmdqIddiezdumjjyqtvh09WH9bM+6qbPwsvka+3yPL0SfsvSPfj+R9a8+9jZ+Fl8h2+R5eh9l6R78fyXHL8dj45W8Tm0krZNNLm91U1t6ayiuvTjx6NePQTbc19nvU5zItYk5fZ2f6Y+PVnbH5jddXL6c95xaW9pFPXjrFuPBtaJ8PW7j1amZjm0Z1m3bqjgWI2oIAAAAMPN8VzWGtu9Sqyf3U2ea52pmW3Ht9pdpo85iHIuTbJ44zHWYjM/wCIq922SfFTtm2037tJPT3FZi0Rcrmqp22u5VWHjU2LPLfl+kOzQjotFw93Qi1+ThJ5zu9GB4simtJLVPqfQxPQ5xzcX5Q8qjgswhflf8NTXPRS4KFkGt7TsT1XDvZV5VMW7kTS7zRMmc7FrtXee3Lm+3KtiOcswty9PBqen9T1PWb1pn4PPs3b4Kb1HlU6llOJhHC0K6cYt0U8HJJ+au0n01RERu46/RVVer4Y35z9WU8fT7Wv78fmeuOnzauxu+7P7KDys5lhZYSFMJQnbzkZR3XGThFec3p0JrgQsyumadodJ7N4+RTkTXtMU7c/KW25K65rKYO3VJ2XSjr6rfB+58TdixPZ80H2gqoqzappfPlM2l+jYb6PhZaXXKSTXTXX0Sl3N9C/2MZV7gp2jq2aDp3er3HVH4afq0nJ3sbCeEsxOaw156Eq60/RrfTNdjb6+7vNONYiaZmrxT9b1eqm/TasztFE7z8ZaDJ8ZblObSqxmrhqq7OydT4wsXeunxRpomqxc4Z6LLKtUatgxcp/qjnHzjrDrG0WZc1l12KwzTcaJzg+ptryXr8UWVyvhomqHF4djtMmm1V4zs5tyV5DC++zF45KxVuKipcU7Xxcpdr/ALsgYluK5mqp1ntHmV49umxanbi6/J1+K7CycQkCEjJDjGw3/UT/APbjv1kVWP8A8/7u91b/AOTT8qXaEWkOCGZFB5X8fKGDroqenO2ve74QWunju+BDza9qdvN0nszj03MmblX/AFj1lW9htostwdW9i4WSvk3vTUFLdj1Ri9egj4963RTzjmtNY0/Py7m1O3BHSN1q+1DAerf9xfMk98tqf7tZvw/c+1DAerf9xfMd9tn3Zzfh+615XjY30RvrhKMZx3kppRluvobXev1JNM8UbqO9aqs1zRvvMeTLrrSWkFp+R6a559XsAAAAAMXM8KraLKZdE65w+8tDFUbxs2WbnZ3Ka48J3ca2Hzf/AA7MLKc1TjGWlNj4+RKLe5P+ni/gyrx6+xuTTU7rVsWdRxabtr+qI3j/AC7RhsXXOCnROEotapqSafxLSKolwlVuumdqo5vrzkfWXihvDzwz5PjisZXXB2YiyEIpNuTlFJL3sTVEc5eqbVdcxFMTMuL7Y5p/iWZV05WnKK0orennNvWc9Oz+0SqvV9tciId5peN9m4dVy71nn/pmcrVChbhao+hhNz7r0PebG00w0+zVXaU3ap8at18xezlGNy6mvGx8pUVbliS3q3urin2d3WTJtRctxDmbeddxMqquifGeXhPNx3aLZ67B3c1jo8G3uWJeTYu1d/cVV2zVbnaXfYOo2cy3xUdfLxiVt2Q2DwuJgsRPF89BNb1cI81KL9Wb1bXw+BLsYtFcb7qLU9dyceZtRb4Z8557/J0vHYqnC4WVlmkK6q+hLTRLgoxXgtCfMxbp38Iclat3Mm9FNPOqZcfyjCXZtmsrcV5mvOWdOkK1whWvf0feZV0RN+7vPR3OTct6VhRbp/q6R8ZnrLe5jyjYrC3Swl+Eog63uab00t1ea13aaG6vKronh2VuPoFjJtxdi7PPn+qp7V7V/TnCeIprrnDWKnGUm5RfovXv4+JGvXpu9YXemaZTgzMU3N4nwlZ9iM1+lZfdk2KlpJ02Khvrjp5v/wAv8vcb8e5x0TbnqqNXxe65VGbRHLeN2Byd7QRwWJsw2ba1xm1GTf8A2rY6ryuxdWvcecW72VU01JOuYM5lmm9Y5zHrDsdOJhKKlXOLT4pppp/Es94cNNuqmdph9Ocj6y8UN4Y4Z8kc4uprxQ3OGfJxjYiSW0Mm/a479ZFXj/8AP+7vdW56VTt5UuzKyPrLxRaQ4LhnyS7I9q8UZ3g4Z8lG5Wcud2Bjdh/KdM9+SXF83JaSfw4P3JkPMo4qd48HQezuTFjJ4KuXFG26rbB4LKcRXzGcVpXqT0bturVsXxW7pJLVdGhox4s1xtV1W+sXdRxq+0sVTNHwiJ29F3XJ/lPsP9fEfvJXdrPkoftzUPf/APMf6StgMpTTWHXSnxuva+K3+PuHdrW/R5q1rUKo2muf2j/S01bum7XpoklotOC6iRCoqirfeX0MsAAAAAAAKvtZsXh8a+cm3ValorIpPVdSmvS/Uj3sem581rp2r38L8NPOmfCf8KRPkpxSb5rEUNe6yP5JMi9yq8KnQR7T48x+K3O/6PP2V4z+Yo8bf2juVfmz95sX8v6PVfJTim/42IoS7UrZNe5NIdyqnxY+89iOdNufReNlNjsPgvLq1sta0dsktUutRXool2sei257UdXvZs7VcqfdhrNvtjb8ddXZg7K4KFcoPf39W29eGiZryMebkxMJej6vbwaKqaqZnefBcMuoddFdVjTca64NrobikuHgSqY2piFHdriuuao8ZmXyzjKacTTKjHwU4vxi+pxfUzFdEVxtL3jZNzHudpbnaVBy7YHH4XFO/JcXUlrolPfW/D1bIpaP/nQQ6cWuiremXR5GuYuXZ4L9uZnzjbl8m52z2ex2OrrqqsoqhFKdkd6x71nv3eMUbb9qq5G0TyQNKz8fCrm5VTMz4dOjabHbOxwWFVOqlNvfsmvSl3dy6D3ZtdnTt4ompZ9WZe7SenhDdumL4yin8EbJiJ6oMVVRyiUcxD1Y+CHDHkz2lfm55mvJ7esweMyG6qlc4rYqW+nCfpaaLzW9eHeyHXiTx8VMulx9et917DIpmrlt+jb7SbC04xK6xqm/djvzh5UZyS470Xpr7+DNt3Gi580LA1q7hzwx+KjynqqMuSnFp/w8RRp/mr8tCN3KqP8AsvPvPjT1tz6I+yvG+3o8bf2juVfvH3mxfy/osexGwUsJfLE5lZCySju1qO81HXXek9V06cPE32Mebc7zKo1XWacu3Fu1Tt59GmzTkwxM8RZZhb6t2Vlli3ucUlvNvR6LvNNeHVNUzErHG9pbNFqmiuiZmI28GL9lWM/mKPG39pjudfm3feXF/Kn0Psrxv8xR42/tHc6/eYn2mxfy/ot2w+xf0NWWY+ULbJrc1W84xr648e19PuRJsWOCOfNSarq3e6oi1HDTH1azP+S6qybsye1U6vV1yi5Q1/8AFrivceLuHTVO9PJNwvaW5apim9TxR6tL9leM/mKPG39pp7lX7yf95sbxt/RH2V4z29Hjd+0dyr8z7zYv5f0X7YrZpYLDc3Jqdkpb1k1ro31Ja8dEv7kyza7OnbdzOp53e73FEbU+ELGjcr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H//2Q=="/>
          <p:cNvSpPr>
            <a:spLocks noChangeAspect="1" noChangeArrowheads="1"/>
          </p:cNvSpPr>
          <p:nvPr/>
        </p:nvSpPr>
        <p:spPr bwMode="auto">
          <a:xfrm>
            <a:off x="0" y="-1122363"/>
            <a:ext cx="2466975" cy="18478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latin typeface="Arial"/>
              <a:ea typeface="Arial"/>
              <a:cs typeface="Arial" charset="0"/>
            </a:endParaRPr>
          </a:p>
        </p:txBody>
      </p:sp>
      <p:sp>
        <p:nvSpPr>
          <p:cNvPr id="7" name="AutoShape 6" descr="data:image/jpeg;base64,/9j/4AAQSkZJRgABAQAAAQABAAD/2wCEAAkGBxATDRQNBxASERUWDw0PFBMWFA8QFRESFh0WFxQVFRMaHCogGRsmHBYUIT0hKCk3Li4uGCAzODMsNygtLisBCgoKDg0OGxAQGy4mHyQsLCw3LCwsLSwsLCwsLCwsLCw0LDQsLCw0LCwsLCwsLCwsLCwsLCwsLDQsLCwsLCwsLP/AABEIAMIBAwMBEQACEQEDEQH/xAAbAAEAAgMBAQAAAAAAAAAAAAAAAQYEBQcCA//EAEIQAAICAAMDBwgIBAUFAAAAAAABAgMEBREGEiEHEzFBUWGRIjJCUlNxgdEUFheSlKGx0iNUcsEVg6Ph8DZDYnOC/8QAGgEBAAIDAQAAAAAAAAAAAAAAAAQFAQMGAv/EADYRAQABAwIDBQUHBAMBAAAAAAABAgMEBRESITETFEFRoQZSYXGxFRYiU4GRkjJywdEzQqI1/9oADAMBAAIRAxEAPwDu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EagSBGoDUBqBIEagNQJAARqA1AkCNQGoEgRqA1AagSAAARqBIEagNQJAAAAACGwKVtnt7XhJvD4KKuuXnavSFX9TXFvuIt/Ji3yjqvdM0S5lx2lc8NH1VKvbTO7Fv4epuL6HDDTcfg+P6kXvF+ecR6LydH0qj8NVfP+56+tmfexs/Cy+Q7fI8vRj7L0j34/k8WbbZ1WucxVTUV0ueHnGPxfDTxHeL8dY9D7G0u5+Givn8Kt1x2N27rxkuYxUVTdo2lrrGxLp3W+vu/UlWMmm5ynqotU0S5hxx0zvR6/q1/KPtTi8JiKq8tnGKlVKUtYqXHXTpZ4yr9VFURSl6FpdjMorqux0nz2V+O12etKUKptNJprDSaa7ddDR29/yWc6VpETtNcfyevrZn3sbPwsvkIv5Hl6MfZeke/H8jD8omZUWpZzSpRfTCVcqZ6dsH0fkZjKuUz+J5r0DCvUT3avnHx3dVyvH130QxGEesJxUl8n3ljRVFcbw42/ZrsXJt19YZbZ6a3JtreUTELFyqyOcY11y3d5xjPnJLzun0deHArr+XVFW1DstN9n7VdiK8jfefRetjdoY43CK7hGcfItivRmutdz6SZYu9pS53UsCrDvzRPTw+Tf6m1XqHtjyhww1ksPlcY22R4TlJvm632cPOfcRL+VFHKnq6HTNBqyY7S7PDTPRWYbZZ5Nb9NUmn0buGk18HoyN29+ekei4+yNJo5VV8/wC56+tmfexs/Cy+Rntsjy9GPsrSPfj+Sz7C4/NcRbOed611QWii6ublZN9mq10X9yRj1XapnjUur2MCzTFOPzmfHffZrdl9rsZdnDweKnF1qzFR0UIp6Q3t3j8Ea7V+qq7wz0S9Q0nHs4EX6Ini2jx83S0T3LJA+WJvjCDndJRjGLlJvgkl0tsxMxEbyzTTNUxTT1ly/O+U66VvNbO1LTXRTlGU5z/orXR8dSBczJmdqIddiezdumjjyqtvh09WH9bM+6qbPwsvka+3yPL0SfsvSPfj+R9a8+9jZ+Fl8h2+R5eh9l6R78fyXHL8dj45W8Tm0krZNNLm91U1t6ayiuvTjx6NePQTbc19nvU5zItYk5fZ2f6Y+PVnbH5jddXL6c95xaW9pFPXjrFuPBtaJ8PW7j1amZjm0Z1m3bqjgWI2oIAAAAMPN8VzWGtu9Sqyf3U2ea52pmW3Ht9pdpo85iHIuTbJ44zHWYjM/wCIq922SfFTtm2037tJPT3FZi0Rcrmqp22u5VWHjU2LPLfl+kOzQjotFw93Qi1+ThJ5zu9GB4simtJLVPqfQxPQ5xzcX5Q8qjgswhflf8NTXPRS4KFkGt7TsT1XDvZV5VMW7kTS7zRMmc7FrtXee3Lm+3KtiOcswty9PBqen9T1PWb1pn4PPs3b4Kb1HlU6llOJhHC0K6cYt0U8HJJ+au0n01RERu46/RVVer4Y35z9WU8fT7Wv78fmeuOnzauxu+7P7KDys5lhZYSFMJQnbzkZR3XGThFec3p0JrgQsyumadodJ7N4+RTkTXtMU7c/KW25K65rKYO3VJ2XSjr6rfB+58TdixPZ80H2gqoqzappfPlM2l+jYb6PhZaXXKSTXTXX0Sl3N9C/2MZV7gp2jq2aDp3er3HVH4afq0nJ3sbCeEsxOaw156Eq60/RrfTNdjb6+7vNONYiaZmrxT9b1eqm/TasztFE7z8ZaDJ8ZblObSqxmrhqq7OydT4wsXeunxRpomqxc4Z6LLKtUatgxcp/qjnHzjrDrG0WZc1l12KwzTcaJzg+ptryXr8UWVyvhomqHF4djtMmm1V4zs5tyV5DC++zF45KxVuKipcU7Xxcpdr/ALsgYluK5mqp1ntHmV49umxanbi6/J1+K7CycQkCEjJDjGw3/UT/APbjv1kVWP8A8/7u91b/AOTT8qXaEWkOCGZFB5X8fKGDroqenO2ve74QWunju+BDza9qdvN0nszj03MmblX/AFj1lW9htostwdW9i4WSvk3vTUFLdj1Ri9egj4963RTzjmtNY0/Py7m1O3BHSN1q+1DAerf9xfMk98tqf7tZvw/c+1DAerf9xfMd9tn3Zzfh+615XjY30RvrhKMZx3kppRluvobXev1JNM8UbqO9aqs1zRvvMeTLrrSWkFp+R6a559XsAAAAAMXM8KraLKZdE65w+8tDFUbxs2WbnZ3Ka48J3ca2Hzf/AA7MLKc1TjGWlNj4+RKLe5P+ni/gyrx6+xuTTU7rVsWdRxabtr+qI3j/AC7RhsXXOCnROEotapqSafxLSKolwlVuumdqo5vrzkfWXihvDzwz5PjisZXXB2YiyEIpNuTlFJL3sTVEc5eqbVdcxFMTMuL7Y5p/iWZV05WnKK0orennNvWc9Oz+0SqvV9tciId5peN9m4dVy71nn/pmcrVChbhao+hhNz7r0PebG00w0+zVXaU3ap8at18xezlGNy6mvGx8pUVbliS3q3urin2d3WTJtRctxDmbeddxMqquifGeXhPNx3aLZ67B3c1jo8G3uWJeTYu1d/cVV2zVbnaXfYOo2cy3xUdfLxiVt2Q2DwuJgsRPF89BNb1cI81KL9Wb1bXw+BLsYtFcb7qLU9dyceZtRb4Z8557/J0vHYqnC4WVlmkK6q+hLTRLgoxXgtCfMxbp38Iclat3Mm9FNPOqZcfyjCXZtmsrcV5mvOWdOkK1whWvf0feZV0RN+7vPR3OTct6VhRbp/q6R8ZnrLe5jyjYrC3Swl+Eog63uab00t1ea13aaG6vKronh2VuPoFjJtxdi7PPn+qp7V7V/TnCeIprrnDWKnGUm5RfovXv4+JGvXpu9YXemaZTgzMU3N4nwlZ9iM1+lZfdk2KlpJ02Khvrjp5v/wAv8vcb8e5x0TbnqqNXxe65VGbRHLeN2Byd7QRwWJsw2ba1xm1GTf8A2rY6ryuxdWvcecW72VU01JOuYM5lmm9Y5zHrDsdOJhKKlXOLT4pppp/Es94cNNuqmdph9Ocj6y8UN4Y4Z8kc4uprxQ3OGfJxjYiSW0Mm/a479ZFXj/8AP+7vdW56VTt5UuzKyPrLxRaQ4LhnyS7I9q8UZ3g4Z8lG5Wcud2Bjdh/KdM9+SXF83JaSfw4P3JkPMo4qd48HQezuTFjJ4KuXFG26rbB4LKcRXzGcVpXqT0bturVsXxW7pJLVdGhox4s1xtV1W+sXdRxq+0sVTNHwiJ29F3XJ/lPsP9fEfvJXdrPkoftzUPf/APMf6StgMpTTWHXSnxuva+K3+PuHdrW/R5q1rUKo2muf2j/S01bum7XpoklotOC6iRCoqirfeX0MsAAAAAAAKvtZsXh8a+cm3ValorIpPVdSmvS/Uj3sem581rp2r38L8NPOmfCf8KRPkpxSb5rEUNe6yP5JMi9yq8KnQR7T48x+K3O/6PP2V4z+Yo8bf2juVfmz95sX8v6PVfJTim/42IoS7UrZNe5NIdyqnxY+89iOdNufReNlNjsPgvLq1sta0dsktUutRXool2sei257UdXvZs7VcqfdhrNvtjb8ddXZg7K4KFcoPf39W29eGiZryMebkxMJej6vbwaKqaqZnefBcMuoddFdVjTca64NrobikuHgSqY2piFHdriuuao8ZmXyzjKacTTKjHwU4vxi+pxfUzFdEVxtL3jZNzHudpbnaVBy7YHH4XFO/JcXUlrolPfW/D1bIpaP/nQQ6cWuiremXR5GuYuXZ4L9uZnzjbl8m52z2ex2OrrqqsoqhFKdkd6x71nv3eMUbb9qq5G0TyQNKz8fCrm5VTMz4dOjabHbOxwWFVOqlNvfsmvSl3dy6D3ZtdnTt4ompZ9WZe7SenhDdumL4yin8EbJiJ6oMVVRyiUcxD1Y+CHDHkz2lfm55mvJ7esweMyG6qlc4rYqW+nCfpaaLzW9eHeyHXiTx8VMulx9et917DIpmrlt+jb7SbC04xK6xqm/djvzh5UZyS470Xpr7+DNt3Gi580LA1q7hzwx+KjynqqMuSnFp/w8RRp/mr8tCN3KqP8AsvPvPjT1tz6I+yvG+3o8bf2juVfvH3mxfy/osexGwUsJfLE5lZCySju1qO81HXXek9V06cPE32Mebc7zKo1XWacu3Fu1Tt59GmzTkwxM8RZZhb6t2Vlli3ucUlvNvR6LvNNeHVNUzErHG9pbNFqmiuiZmI28GL9lWM/mKPG39pjudfm3feXF/Kn0Psrxv8xR42/tHc6/eYn2mxfy/ot2w+xf0NWWY+ULbJrc1W84xr648e19PuRJsWOCOfNSarq3e6oi1HDTH1azP+S6qybsye1U6vV1yi5Q1/8AFrivceLuHTVO9PJNwvaW5apim9TxR6tL9leM/mKPG39pp7lX7yf95sbxt/RH2V4z29Hjd+0dyr8z7zYv5f0X7YrZpYLDc3Jqdkpb1k1ro31Ja8dEv7kyza7OnbdzOp53e73FEbU+ELGjcr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H//2Q=="/>
          <p:cNvSpPr>
            <a:spLocks noChangeAspect="1" noChangeArrowheads="1"/>
          </p:cNvSpPr>
          <p:nvPr/>
        </p:nvSpPr>
        <p:spPr bwMode="auto">
          <a:xfrm>
            <a:off x="152400" y="-969963"/>
            <a:ext cx="2466975" cy="18478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latin typeface="Arial"/>
              <a:ea typeface="Arial"/>
              <a:cs typeface="Arial" charset="0"/>
            </a:endParaRPr>
          </a:p>
        </p:txBody>
      </p:sp>
      <p:pic>
        <p:nvPicPr>
          <p:cNvPr id="21" name="Picture 2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80320" y="1505264"/>
            <a:ext cx="8863680" cy="856936"/>
          </a:xfrm>
          <a:prstGeom prst="rect">
            <a:avLst/>
          </a:prstGeom>
        </p:spPr>
      </p:pic>
      <p:sp>
        <p:nvSpPr>
          <p:cNvPr id="186" name="Rectangle 185"/>
          <p:cNvSpPr/>
          <p:nvPr/>
        </p:nvSpPr>
        <p:spPr>
          <a:xfrm>
            <a:off x="397074" y="1718553"/>
            <a:ext cx="1965126" cy="419098"/>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fontAlgn="base">
              <a:spcBef>
                <a:spcPct val="0"/>
              </a:spcBef>
              <a:spcAft>
                <a:spcPct val="0"/>
              </a:spcAft>
            </a:pPr>
            <a:r>
              <a:rPr lang="en-US" sz="1200" b="1" dirty="0">
                <a:solidFill>
                  <a:srgbClr val="5E5E5C">
                    <a:lumMod val="65000"/>
                    <a:lumOff val="35000"/>
                  </a:srgbClr>
                </a:solidFill>
                <a:latin typeface="Arial"/>
                <a:ea typeface="Arial"/>
                <a:cs typeface="Arial" pitchFamily="34" charset="0"/>
              </a:rPr>
              <a:t>WHERE </a:t>
            </a:r>
            <a:r>
              <a:rPr lang="en-US" sz="1200" b="1" dirty="0" smtClean="0">
                <a:solidFill>
                  <a:srgbClr val="5E5E5C">
                    <a:lumMod val="65000"/>
                    <a:lumOff val="35000"/>
                  </a:srgbClr>
                </a:solidFill>
                <a:latin typeface="Arial"/>
                <a:ea typeface="Arial"/>
                <a:cs typeface="Arial" pitchFamily="34" charset="0"/>
              </a:rPr>
              <a:t>is </a:t>
            </a:r>
          </a:p>
          <a:p>
            <a:pPr algn="ctr" fontAlgn="base">
              <a:spcBef>
                <a:spcPct val="0"/>
              </a:spcBef>
              <a:spcAft>
                <a:spcPct val="0"/>
              </a:spcAft>
            </a:pPr>
            <a:r>
              <a:rPr lang="en-US" sz="1200" b="1" dirty="0" smtClean="0">
                <a:solidFill>
                  <a:srgbClr val="5E5E5C">
                    <a:lumMod val="65000"/>
                    <a:lumOff val="35000"/>
                  </a:srgbClr>
                </a:solidFill>
                <a:latin typeface="Arial"/>
                <a:ea typeface="Arial"/>
                <a:cs typeface="Arial" pitchFamily="34" charset="0"/>
              </a:rPr>
              <a:t>your DATA</a:t>
            </a:r>
            <a:r>
              <a:rPr lang="en-US" sz="1200" b="1" dirty="0">
                <a:solidFill>
                  <a:srgbClr val="5E5E5C">
                    <a:lumMod val="65000"/>
                    <a:lumOff val="35000"/>
                  </a:srgbClr>
                </a:solidFill>
                <a:latin typeface="Arial"/>
                <a:ea typeface="Arial"/>
                <a:cs typeface="Arial" pitchFamily="34" charset="0"/>
              </a:rPr>
              <a:t>?</a:t>
            </a:r>
          </a:p>
        </p:txBody>
      </p:sp>
      <p:sp>
        <p:nvSpPr>
          <p:cNvPr id="126" name="Rectangle 125"/>
          <p:cNvSpPr/>
          <p:nvPr/>
        </p:nvSpPr>
        <p:spPr>
          <a:xfrm>
            <a:off x="-312837" y="4457702"/>
            <a:ext cx="2590800" cy="419098"/>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fontAlgn="base">
              <a:spcBef>
                <a:spcPct val="0"/>
              </a:spcBef>
              <a:spcAft>
                <a:spcPct val="0"/>
              </a:spcAft>
            </a:pPr>
            <a:r>
              <a:rPr lang="en-US" sz="1400" b="1" dirty="0" smtClean="0">
                <a:solidFill>
                  <a:srgbClr val="5E5E5C">
                    <a:lumMod val="65000"/>
                    <a:lumOff val="35000"/>
                  </a:srgbClr>
                </a:solidFill>
                <a:latin typeface="Arial"/>
                <a:ea typeface="Arial"/>
                <a:cs typeface="Arial" pitchFamily="34" charset="0"/>
              </a:rPr>
              <a:t>WHO is</a:t>
            </a:r>
          </a:p>
          <a:p>
            <a:pPr algn="ctr" fontAlgn="base">
              <a:spcBef>
                <a:spcPct val="0"/>
              </a:spcBef>
              <a:spcAft>
                <a:spcPct val="0"/>
              </a:spcAft>
            </a:pPr>
            <a:r>
              <a:rPr lang="en-US" sz="1400" b="1" dirty="0" smtClean="0">
                <a:solidFill>
                  <a:srgbClr val="5E5E5C">
                    <a:lumMod val="65000"/>
                    <a:lumOff val="35000"/>
                  </a:srgbClr>
                </a:solidFill>
                <a:latin typeface="Arial"/>
                <a:ea typeface="Arial"/>
                <a:cs typeface="Arial" pitchFamily="34" charset="0"/>
              </a:rPr>
              <a:t>Accessing </a:t>
            </a:r>
            <a:br>
              <a:rPr lang="en-US" sz="1400" b="1" dirty="0" smtClean="0">
                <a:solidFill>
                  <a:srgbClr val="5E5E5C">
                    <a:lumMod val="65000"/>
                    <a:lumOff val="35000"/>
                  </a:srgbClr>
                </a:solidFill>
                <a:latin typeface="Arial"/>
                <a:ea typeface="Arial"/>
                <a:cs typeface="Arial" pitchFamily="34" charset="0"/>
              </a:rPr>
            </a:br>
            <a:r>
              <a:rPr lang="en-US" sz="1400" b="1" dirty="0" smtClean="0">
                <a:solidFill>
                  <a:srgbClr val="5E5E5C">
                    <a:lumMod val="65000"/>
                    <a:lumOff val="35000"/>
                  </a:srgbClr>
                </a:solidFill>
                <a:latin typeface="Arial"/>
                <a:ea typeface="Arial"/>
                <a:cs typeface="Arial" pitchFamily="34" charset="0"/>
              </a:rPr>
              <a:t>your DATA</a:t>
            </a:r>
            <a:r>
              <a:rPr lang="en-US" sz="1400" b="1" dirty="0">
                <a:solidFill>
                  <a:srgbClr val="5E5E5C">
                    <a:lumMod val="65000"/>
                    <a:lumOff val="35000"/>
                  </a:srgbClr>
                </a:solidFill>
                <a:latin typeface="Arial"/>
                <a:ea typeface="Arial"/>
                <a:cs typeface="Arial" pitchFamily="34" charset="0"/>
              </a:rPr>
              <a:t>?</a:t>
            </a:r>
          </a:p>
        </p:txBody>
      </p:sp>
      <p:sp>
        <p:nvSpPr>
          <p:cNvPr id="14" name="Footer Placeholder 4"/>
          <p:cNvSpPr>
            <a:spLocks noGrp="1"/>
          </p:cNvSpPr>
          <p:nvPr>
            <p:ph type="ftr" sz="quarter" idx="4294967295"/>
          </p:nvPr>
        </p:nvSpPr>
        <p:spPr>
          <a:xfrm>
            <a:off x="0" y="6477000"/>
            <a:ext cx="2895600" cy="304800"/>
          </a:xfrm>
          <a:prstGeom prst="rect">
            <a:avLst/>
          </a:prstGeom>
        </p:spPr>
        <p:txBody>
          <a:bodyPr/>
          <a:lstStyle/>
          <a:p>
            <a:r>
              <a:rPr lang="en-US" dirty="0" smtClean="0">
                <a:solidFill>
                  <a:prstClr val="white"/>
                </a:solidFill>
                <a:ea typeface="Arial"/>
              </a:rPr>
              <a:t>© SafeNet Proprietary</a:t>
            </a:r>
            <a:endParaRPr lang="en-US" dirty="0">
              <a:solidFill>
                <a:prstClr val="white"/>
              </a:solidFill>
              <a:ea typeface="Arial"/>
            </a:endParaRPr>
          </a:p>
        </p:txBody>
      </p:sp>
    </p:spTree>
    <p:extLst>
      <p:ext uri="{BB962C8B-B14F-4D97-AF65-F5344CB8AC3E}">
        <p14:creationId xmlns:p14="http://schemas.microsoft.com/office/powerpoint/2010/main" val="16296721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6"/>
                                        </p:tgtEl>
                                        <p:attrNameLst>
                                          <p:attrName>style.visibility</p:attrName>
                                        </p:attrNameLst>
                                      </p:cBhvr>
                                      <p:to>
                                        <p:strVal val="visible"/>
                                      </p:to>
                                    </p:set>
                                  </p:childTnLst>
                                  <p:subTnLst>
                                    <p:set>
                                      <p:cBhvr override="childStyle">
                                        <p:cTn dur="1" fill="hold" display="0" masterRel="nextClick" afterEffect="1"/>
                                        <p:tgtEl>
                                          <p:spTgt spid="186"/>
                                        </p:tgtEl>
                                        <p:attrNameLst>
                                          <p:attrName>style.visibility</p:attrName>
                                        </p:attrNameLst>
                                      </p:cBhvr>
                                      <p:to>
                                        <p:strVal val="hidden"/>
                                      </p:to>
                                    </p:set>
                                  </p:sub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7"/>
                                        </p:tgtEl>
                                        <p:attrNameLst>
                                          <p:attrName>style.visibility</p:attrName>
                                        </p:attrNameLst>
                                      </p:cBhvr>
                                      <p:to>
                                        <p:strVal val="visible"/>
                                      </p:to>
                                    </p:set>
                                  </p:childTnLst>
                                  <p:subTnLst>
                                    <p:set>
                                      <p:cBhvr override="childStyle">
                                        <p:cTn dur="1" fill="hold" display="0" masterRel="nextClick" afterEffect="1"/>
                                        <p:tgtEl>
                                          <p:spTgt spid="127"/>
                                        </p:tgtEl>
                                        <p:attrNameLst>
                                          <p:attrName>style.visibility</p:attrName>
                                        </p:attrNameLst>
                                      </p:cBhvr>
                                      <p:to>
                                        <p:strVal val="hidden"/>
                                      </p:to>
                                    </p:set>
                                  </p:subTnLst>
                                </p:cTn>
                              </p:par>
                              <p:par>
                                <p:cTn id="17" presetID="1"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6"/>
                                        </p:tgtEl>
                                        <p:attrNameLst>
                                          <p:attrName>style.visibility</p:attrName>
                                        </p:attrNameLst>
                                      </p:cBhvr>
                                      <p:to>
                                        <p:strVal val="visible"/>
                                      </p:to>
                                    </p:set>
                                  </p:childTnLst>
                                  <p:subTnLst>
                                    <p:set>
                                      <p:cBhvr override="childStyle">
                                        <p:cTn dur="1" fill="hold" display="0" masterRel="nextClick" afterEffect="1"/>
                                        <p:tgtEl>
                                          <p:spTgt spid="126"/>
                                        </p:tgtEl>
                                        <p:attrNameLst>
                                          <p:attrName>style.visibility</p:attrName>
                                        </p:attrNameLst>
                                      </p:cBhvr>
                                      <p:to>
                                        <p:strVal val="hidden"/>
                                      </p:to>
                                    </p:set>
                                  </p:subTnLst>
                                </p:cTn>
                              </p:par>
                              <p:par>
                                <p:cTn id="27" presetID="1" presetClass="entr" presetSubtype="0"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86" grpId="0"/>
      <p:bldP spid="12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4" descr="data:image/jpeg;base64,/9j/4AAQSkZJRgABAQAAAQABAAD/2wCEAAkGBxATDRQNBxASERUWDw0PFBMWFA8QFRESFh0WFxQVFRMaHCogGRsmHBYUIT0hKCk3Li4uGCAzODMsNygtLisBCgoKDg0OGxAQGy4mHyQsLCw3LCwsLSwsLCwsLCwsLCw0LDQsLCw0LCwsLCwsLCwsLCwsLCwsLDQsLCwsLCwsLP/AABEIAMIBAwMBEQACEQEDEQH/xAAbAAEAAgMBAQAAAAAAAAAAAAAAAQYEBQcCA//EAEIQAAICAAMDBwgIBAUFAAAAAAABAgMEBREGEiEHEzFBUWGRIjJCUlNxgdEUFheSlKGx0iNUcsEVg6Ph8DZDYnOC/8QAGgEBAAIDAQAAAAAAAAAAAAAAAAQFAQMGAv/EADYRAQABAwIDBQUHBAMBAAAAAAABAgMEBRESITETFEFRoQZSYXGxFRYiU4GRkjJywdEzQqI1/9oADAMBAAIRAxEAPwDu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EagSBGoDUBqBIEagNQJAARqA1AkCNQGoEgRqA1AagSAAARqBIEagNQJAAAAACGwKVtnt7XhJvD4KKuuXnavSFX9TXFvuIt/Ji3yjqvdM0S5lx2lc8NH1VKvbTO7Fv4epuL6HDDTcfg+P6kXvF+ecR6LydH0qj8NVfP+56+tmfexs/Cy+Q7fI8vRj7L0j34/k8WbbZ1WucxVTUV0ueHnGPxfDTxHeL8dY9D7G0u5+Givn8Kt1x2N27rxkuYxUVTdo2lrrGxLp3W+vu/UlWMmm5ynqotU0S5hxx0zvR6/q1/KPtTi8JiKq8tnGKlVKUtYqXHXTpZ4yr9VFURSl6FpdjMorqux0nz2V+O12etKUKptNJprDSaa7ddDR29/yWc6VpETtNcfyevrZn3sbPwsvkIv5Hl6MfZeke/H8jD8omZUWpZzSpRfTCVcqZ6dsH0fkZjKuUz+J5r0DCvUT3avnHx3dVyvH130QxGEesJxUl8n3ljRVFcbw42/ZrsXJt19YZbZ6a3JtreUTELFyqyOcY11y3d5xjPnJLzun0deHArr+XVFW1DstN9n7VdiK8jfefRetjdoY43CK7hGcfItivRmutdz6SZYu9pS53UsCrDvzRPTw+Tf6m1XqHtjyhww1ksPlcY22R4TlJvm632cPOfcRL+VFHKnq6HTNBqyY7S7PDTPRWYbZZ5Nb9NUmn0buGk18HoyN29+ekei4+yNJo5VV8/wC56+tmfexs/Cy+Rntsjy9GPsrSPfj+Sz7C4/NcRbOed611QWii6ublZN9mq10X9yRj1XapnjUur2MCzTFOPzmfHffZrdl9rsZdnDweKnF1qzFR0UIp6Q3t3j8Ea7V+qq7wz0S9Q0nHs4EX6Ini2jx83S0T3LJA+WJvjCDndJRjGLlJvgkl0tsxMxEbyzTTNUxTT1ly/O+U66VvNbO1LTXRTlGU5z/orXR8dSBczJmdqIddiezdumjjyqtvh09WH9bM+6qbPwsvka+3yPL0SfsvSPfj+R9a8+9jZ+Fl8h2+R5eh9l6R78fyXHL8dj45W8Tm0krZNNLm91U1t6ayiuvTjx6NePQTbc19nvU5zItYk5fZ2f6Y+PVnbH5jddXL6c95xaW9pFPXjrFuPBtaJ8PW7j1amZjm0Z1m3bqjgWI2oIAAAAMPN8VzWGtu9Sqyf3U2ea52pmW3Ht9pdpo85iHIuTbJ44zHWYjM/wCIq922SfFTtm2037tJPT3FZi0Rcrmqp22u5VWHjU2LPLfl+kOzQjotFw93Qi1+ThJ5zu9GB4simtJLVPqfQxPQ5xzcX5Q8qjgswhflf8NTXPRS4KFkGt7TsT1XDvZV5VMW7kTS7zRMmc7FrtXee3Lm+3KtiOcswty9PBqen9T1PWb1pn4PPs3b4Kb1HlU6llOJhHC0K6cYt0U8HJJ+au0n01RERu46/RVVer4Y35z9WU8fT7Wv78fmeuOnzauxu+7P7KDys5lhZYSFMJQnbzkZR3XGThFec3p0JrgQsyumadodJ7N4+RTkTXtMU7c/KW25K65rKYO3VJ2XSjr6rfB+58TdixPZ80H2gqoqzappfPlM2l+jYb6PhZaXXKSTXTXX0Sl3N9C/2MZV7gp2jq2aDp3er3HVH4afq0nJ3sbCeEsxOaw156Eq60/RrfTNdjb6+7vNONYiaZmrxT9b1eqm/TasztFE7z8ZaDJ8ZblObSqxmrhqq7OydT4wsXeunxRpomqxc4Z6LLKtUatgxcp/qjnHzjrDrG0WZc1l12KwzTcaJzg+ptryXr8UWVyvhomqHF4djtMmm1V4zs5tyV5DC++zF45KxVuKipcU7Xxcpdr/ALsgYluK5mqp1ntHmV49umxanbi6/J1+K7CycQkCEjJDjGw3/UT/APbjv1kVWP8A8/7u91b/AOTT8qXaEWkOCGZFB5X8fKGDroqenO2ve74QWunju+BDza9qdvN0nszj03MmblX/AFj1lW9htostwdW9i4WSvk3vTUFLdj1Ri9egj4963RTzjmtNY0/Py7m1O3BHSN1q+1DAerf9xfMk98tqf7tZvw/c+1DAerf9xfMd9tn3Zzfh+615XjY30RvrhKMZx3kppRluvobXev1JNM8UbqO9aqs1zRvvMeTLrrSWkFp+R6a559XsAAAAAMXM8KraLKZdE65w+8tDFUbxs2WbnZ3Ka48J3ca2Hzf/AA7MLKc1TjGWlNj4+RKLe5P+ni/gyrx6+xuTTU7rVsWdRxabtr+qI3j/AC7RhsXXOCnROEotapqSafxLSKolwlVuumdqo5vrzkfWXihvDzwz5PjisZXXB2YiyEIpNuTlFJL3sTVEc5eqbVdcxFMTMuL7Y5p/iWZV05WnKK0orennNvWc9Oz+0SqvV9tciId5peN9m4dVy71nn/pmcrVChbhao+hhNz7r0PebG00w0+zVXaU3ap8at18xezlGNy6mvGx8pUVbliS3q3urin2d3WTJtRctxDmbeddxMqquifGeXhPNx3aLZ67B3c1jo8G3uWJeTYu1d/cVV2zVbnaXfYOo2cy3xUdfLxiVt2Q2DwuJgsRPF89BNb1cI81KL9Wb1bXw+BLsYtFcb7qLU9dyceZtRb4Z8557/J0vHYqnC4WVlmkK6q+hLTRLgoxXgtCfMxbp38Iclat3Mm9FNPOqZcfyjCXZtmsrcV5mvOWdOkK1whWvf0feZV0RN+7vPR3OTct6VhRbp/q6R8ZnrLe5jyjYrC3Swl+Eog63uab00t1ea13aaG6vKronh2VuPoFjJtxdi7PPn+qp7V7V/TnCeIprrnDWKnGUm5RfovXv4+JGvXpu9YXemaZTgzMU3N4nwlZ9iM1+lZfdk2KlpJ02Khvrjp5v/wAv8vcb8e5x0TbnqqNXxe65VGbRHLeN2Byd7QRwWJsw2ba1xm1GTf8A2rY6ryuxdWvcecW72VU01JOuYM5lmm9Y5zHrDsdOJhKKlXOLT4pppp/Es94cNNuqmdph9Ocj6y8UN4Y4Z8kc4uprxQ3OGfJxjYiSW0Mm/a479ZFXj/8AP+7vdW56VTt5UuzKyPrLxRaQ4LhnyS7I9q8UZ3g4Z8lG5Wcud2Bjdh/KdM9+SXF83JaSfw4P3JkPMo4qd48HQezuTFjJ4KuXFG26rbB4LKcRXzGcVpXqT0bturVsXxW7pJLVdGhox4s1xtV1W+sXdRxq+0sVTNHwiJ29F3XJ/lPsP9fEfvJXdrPkoftzUPf/APMf6StgMpTTWHXSnxuva+K3+PuHdrW/R5q1rUKo2muf2j/S01bum7XpoklotOC6iRCoqirfeX0MsAAAAAAAKvtZsXh8a+cm3ValorIpPVdSmvS/Uj3sem581rp2r38L8NPOmfCf8KRPkpxSb5rEUNe6yP5JMi9yq8KnQR7T48x+K3O/6PP2V4z+Yo8bf2juVfmz95sX8v6PVfJTim/42IoS7UrZNe5NIdyqnxY+89iOdNufReNlNjsPgvLq1sta0dsktUutRXool2sei257UdXvZs7VcqfdhrNvtjb8ddXZg7K4KFcoPf39W29eGiZryMebkxMJej6vbwaKqaqZnefBcMuoddFdVjTca64NrobikuHgSqY2piFHdriuuao8ZmXyzjKacTTKjHwU4vxi+pxfUzFdEVxtL3jZNzHudpbnaVBy7YHH4XFO/JcXUlrolPfW/D1bIpaP/nQQ6cWuiremXR5GuYuXZ4L9uZnzjbl8m52z2ex2OrrqqsoqhFKdkd6x71nv3eMUbb9qq5G0TyQNKz8fCrm5VTMz4dOjabHbOxwWFVOqlNvfsmvSl3dy6D3ZtdnTt4ompZ9WZe7SenhDdumL4yin8EbJiJ6oMVVRyiUcxD1Y+CHDHkz2lfm55mvJ7esweMyG6qlc4rYqW+nCfpaaLzW9eHeyHXiTx8VMulx9et917DIpmrlt+jb7SbC04xK6xqm/djvzh5UZyS470Xpr7+DNt3Gi580LA1q7hzwx+KjynqqMuSnFp/w8RRp/mr8tCN3KqP8AsvPvPjT1tz6I+yvG+3o8bf2juVfvH3mxfy/osexGwUsJfLE5lZCySju1qO81HXXek9V06cPE32Mebc7zKo1XWacu3Fu1Tt59GmzTkwxM8RZZhb6t2Vlli3ucUlvNvR6LvNNeHVNUzErHG9pbNFqmiuiZmI28GL9lWM/mKPG39pjudfm3feXF/Kn0Psrxv8xR42/tHc6/eYn2mxfy/ot2w+xf0NWWY+ULbJrc1W84xr648e19PuRJsWOCOfNSarq3e6oi1HDTH1azP+S6qybsye1U6vV1yi5Q1/8AFrivceLuHTVO9PJNwvaW5apim9TxR6tL9leM/mKPG39pp7lX7yf95sbxt/RH2V4z29Hjd+0dyr8z7zYv5f0X7YrZpYLDc3Jqdkpb1k1ro31Ja8dEv7kyza7OnbdzOp53e73FEbU+ELGjcr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H//2Q=="/>
          <p:cNvSpPr>
            <a:spLocks noChangeAspect="1" noChangeArrowheads="1"/>
          </p:cNvSpPr>
          <p:nvPr/>
        </p:nvSpPr>
        <p:spPr bwMode="auto">
          <a:xfrm>
            <a:off x="0" y="-1122363"/>
            <a:ext cx="2466975" cy="18478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latin typeface="Arial"/>
              <a:ea typeface="Arial"/>
              <a:cs typeface="Arial" charset="0"/>
            </a:endParaRPr>
          </a:p>
        </p:txBody>
      </p:sp>
      <p:sp>
        <p:nvSpPr>
          <p:cNvPr id="7" name="AutoShape 6" descr="data:image/jpeg;base64,/9j/4AAQSkZJRgABAQAAAQABAAD/2wCEAAkGBxATDRQNBxASERUWDw0PFBMWFA8QFRESFh0WFxQVFRMaHCogGRsmHBYUIT0hKCk3Li4uGCAzODMsNygtLisBCgoKDg0OGxAQGy4mHyQsLCw3LCwsLSwsLCwsLCwsLCw0LDQsLCw0LCwsLCwsLCwsLCwsLCwsLDQsLCwsLCwsLP/AABEIAMIBAwMBEQACEQEDEQH/xAAbAAEAAgMBAQAAAAAAAAAAAAAAAQYEBQcCA//EAEIQAAICAAMDBwgIBAUFAAAAAAABAgMEBREGEiEHEzFBUWGRIjJCUlNxgdEUFheSlKGx0iNUcsEVg6Ph8DZDYnOC/8QAGgEBAAIDAQAAAAAAAAAAAAAAAAQFAQMGAv/EADYRAQABAwIDBQUHBAMBAAAAAAABAgMEBRESITETFEFRoQZSYXGxFRYiU4GRkjJywdEzQqI1/9oADAMBAAIRAxEAPwDu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EagSBGoDUBqBIEagNQJAARqA1AkCNQGoEgRqA1AagSAAARqBIEagNQJAAAAACGwKVtnt7XhJvD4KKuuXnavSFX9TXFvuIt/Ji3yjqvdM0S5lx2lc8NH1VKvbTO7Fv4epuL6HDDTcfg+P6kXvF+ecR6LydH0qj8NVfP+56+tmfexs/Cy+Q7fI8vRj7L0j34/k8WbbZ1WucxVTUV0ueHnGPxfDTxHeL8dY9D7G0u5+Givn8Kt1x2N27rxkuYxUVTdo2lrrGxLp3W+vu/UlWMmm5ynqotU0S5hxx0zvR6/q1/KPtTi8JiKq8tnGKlVKUtYqXHXTpZ4yr9VFURSl6FpdjMorqux0nz2V+O12etKUKptNJprDSaa7ddDR29/yWc6VpETtNcfyevrZn3sbPwsvkIv5Hl6MfZeke/H8jD8omZUWpZzSpRfTCVcqZ6dsH0fkZjKuUz+J5r0DCvUT3avnHx3dVyvH130QxGEesJxUl8n3ljRVFcbw42/ZrsXJt19YZbZ6a3JtreUTELFyqyOcY11y3d5xjPnJLzun0deHArr+XVFW1DstN9n7VdiK8jfefRetjdoY43CK7hGcfItivRmutdz6SZYu9pS53UsCrDvzRPTw+Tf6m1XqHtjyhww1ksPlcY22R4TlJvm632cPOfcRL+VFHKnq6HTNBqyY7S7PDTPRWYbZZ5Nb9NUmn0buGk18HoyN29+ekei4+yNJo5VV8/wC56+tmfexs/Cy+Rntsjy9GPsrSPfj+Sz7C4/NcRbOed611QWii6ublZN9mq10X9yRj1XapnjUur2MCzTFOPzmfHffZrdl9rsZdnDweKnF1qzFR0UIp6Q3t3j8Ea7V+qq7wz0S9Q0nHs4EX6Ini2jx83S0T3LJA+WJvjCDndJRjGLlJvgkl0tsxMxEbyzTTNUxTT1ly/O+U66VvNbO1LTXRTlGU5z/orXR8dSBczJmdqIddiezdumjjyqtvh09WH9bM+6qbPwsvka+3yPL0SfsvSPfj+R9a8+9jZ+Fl8h2+R5eh9l6R78fyXHL8dj45W8Tm0krZNNLm91U1t6ayiuvTjx6NePQTbc19nvU5zItYk5fZ2f6Y+PVnbH5jddXL6c95xaW9pFPXjrFuPBtaJ8PW7j1amZjm0Z1m3bqjgWI2oIAAAAMPN8VzWGtu9Sqyf3U2ea52pmW3Ht9pdpo85iHIuTbJ44zHWYjM/wCIq922SfFTtm2037tJPT3FZi0Rcrmqp22u5VWHjU2LPLfl+kOzQjotFw93Qi1+ThJ5zu9GB4simtJLVPqfQxPQ5xzcX5Q8qjgswhflf8NTXPRS4KFkGt7TsT1XDvZV5VMW7kTS7zRMmc7FrtXee3Lm+3KtiOcswty9PBqen9T1PWb1pn4PPs3b4Kb1HlU6llOJhHC0K6cYt0U8HJJ+au0n01RERu46/RVVer4Y35z9WU8fT7Wv78fmeuOnzauxu+7P7KDys5lhZYSFMJQnbzkZR3XGThFec3p0JrgQsyumadodJ7N4+RTkTXtMU7c/KW25K65rKYO3VJ2XSjr6rfB+58TdixPZ80H2gqoqzappfPlM2l+jYb6PhZaXXKSTXTXX0Sl3N9C/2MZV7gp2jq2aDp3er3HVH4afq0nJ3sbCeEsxOaw156Eq60/RrfTNdjb6+7vNONYiaZmrxT9b1eqm/TasztFE7z8ZaDJ8ZblObSqxmrhqq7OydT4wsXeunxRpomqxc4Z6LLKtUatgxcp/qjnHzjrDrG0WZc1l12KwzTcaJzg+ptryXr8UWVyvhomqHF4djtMmm1V4zs5tyV5DC++zF45KxVuKipcU7Xxcpdr/ALsgYluK5mqp1ntHmV49umxanbi6/J1+K7CycQkCEjJDjGw3/UT/APbjv1kVWP8A8/7u91b/AOTT8qXaEWkOCGZFB5X8fKGDroqenO2ve74QWunju+BDza9qdvN0nszj03MmblX/AFj1lW9htostwdW9i4WSvk3vTUFLdj1Ri9egj4963RTzjmtNY0/Py7m1O3BHSN1q+1DAerf9xfMk98tqf7tZvw/c+1DAerf9xfMd9tn3Zzfh+615XjY30RvrhKMZx3kppRluvobXev1JNM8UbqO9aqs1zRvvMeTLrrSWkFp+R6a559XsAAAAAMXM8KraLKZdE65w+8tDFUbxs2WbnZ3Ka48J3ca2Hzf/AA7MLKc1TjGWlNj4+RKLe5P+ni/gyrx6+xuTTU7rVsWdRxabtr+qI3j/AC7RhsXXOCnROEotapqSafxLSKolwlVuumdqo5vrzkfWXihvDzwz5PjisZXXB2YiyEIpNuTlFJL3sTVEc5eqbVdcxFMTMuL7Y5p/iWZV05WnKK0orennNvWc9Oz+0SqvV9tciId5peN9m4dVy71nn/pmcrVChbhao+hhNz7r0PebG00w0+zVXaU3ap8at18xezlGNy6mvGx8pUVbliS3q3urin2d3WTJtRctxDmbeddxMqquifGeXhPNx3aLZ67B3c1jo8G3uWJeTYu1d/cVV2zVbnaXfYOo2cy3xUdfLxiVt2Q2DwuJgsRPF89BNb1cI81KL9Wb1bXw+BLsYtFcb7qLU9dyceZtRb4Z8557/J0vHYqnC4WVlmkK6q+hLTRLgoxXgtCfMxbp38Iclat3Mm9FNPOqZcfyjCXZtmsrcV5mvOWdOkK1whWvf0feZV0RN+7vPR3OTct6VhRbp/q6R8ZnrLe5jyjYrC3Swl+Eog63uab00t1ea13aaG6vKronh2VuPoFjJtxdi7PPn+qp7V7V/TnCeIprrnDWKnGUm5RfovXv4+JGvXpu9YXemaZTgzMU3N4nwlZ9iM1+lZfdk2KlpJ02Khvrjp5v/wAv8vcb8e5x0TbnqqNXxe65VGbRHLeN2Byd7QRwWJsw2ba1xm1GTf8A2rY6ryuxdWvcecW72VU01JOuYM5lmm9Y5zHrDsdOJhKKlXOLT4pppp/Es94cNNuqmdph9Ocj6y8UN4Y4Z8kc4uprxQ3OGfJxjYiSW0Mm/a479ZFXj/8AP+7vdW56VTt5UuzKyPrLxRaQ4LhnyS7I9q8UZ3g4Z8lG5Wcud2Bjdh/KdM9+SXF83JaSfw4P3JkPMo4qd48HQezuTFjJ4KuXFG26rbB4LKcRXzGcVpXqT0bturVsXxW7pJLVdGhox4s1xtV1W+sXdRxq+0sVTNHwiJ29F3XJ/lPsP9fEfvJXdrPkoftzUPf/APMf6StgMpTTWHXSnxuva+K3+PuHdrW/R5q1rUKo2muf2j/S01bum7XpoklotOC6iRCoqirfeX0MsAAAAAAAKvtZsXh8a+cm3ValorIpPVdSmvS/Uj3sem581rp2r38L8NPOmfCf8KRPkpxSb5rEUNe6yP5JMi9yq8KnQR7T48x+K3O/6PP2V4z+Yo8bf2juVfmz95sX8v6PVfJTim/42IoS7UrZNe5NIdyqnxY+89iOdNufReNlNjsPgvLq1sta0dsktUutRXool2sei257UdXvZs7VcqfdhrNvtjb8ddXZg7K4KFcoPf39W29eGiZryMebkxMJej6vbwaKqaqZnefBcMuoddFdVjTca64NrobikuHgSqY2piFHdriuuao8ZmXyzjKacTTKjHwU4vxi+pxfUzFdEVxtL3jZNzHudpbnaVBy7YHH4XFO/JcXUlrolPfW/D1bIpaP/nQQ6cWuiremXR5GuYuXZ4L9uZnzjbl8m52z2ex2OrrqqsoqhFKdkd6x71nv3eMUbb9qq5G0TyQNKz8fCrm5VTMz4dOjabHbOxwWFVOqlNvfsmvSl3dy6D3ZtdnTt4ompZ9WZe7SenhDdumL4yin8EbJiJ6oMVVRyiUcxD1Y+CHDHkz2lfm55mvJ7esweMyG6qlc4rYqW+nCfpaaLzW9eHeyHXiTx8VMulx9et917DIpmrlt+jb7SbC04xK6xqm/djvzh5UZyS470Xpr7+DNt3Gi580LA1q7hzwx+KjynqqMuSnFp/w8RRp/mr8tCN3KqP8AsvPvPjT1tz6I+yvG+3o8bf2juVfvH3mxfy/osexGwUsJfLE5lZCySju1qO81HXXek9V06cPE32Mebc7zKo1XWacu3Fu1Tt59GmzTkwxM8RZZhb6t2Vlli3ucUlvNvR6LvNNeHVNUzErHG9pbNFqmiuiZmI28GL9lWM/mKPG39pjudfm3feXF/Kn0Psrxv8xR42/tHc6/eYn2mxfy/ot2w+xf0NWWY+ULbJrc1W84xr648e19PuRJsWOCOfNSarq3e6oi1HDTH1azP+S6qybsye1U6vV1yi5Q1/8AFrivceLuHTVO9PJNwvaW5apim9TxR6tL9leM/mKPG39pp7lX7yf95sbxt/RH2V4z29Hjd+0dyr8z7zYv5f0X7YrZpYLDc3Jqdkpb1k1ro31Ja8dEv7kyza7OnbdzOp53e73FEbU+ELGjcr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H//2Q=="/>
          <p:cNvSpPr>
            <a:spLocks noChangeAspect="1" noChangeArrowheads="1"/>
          </p:cNvSpPr>
          <p:nvPr/>
        </p:nvSpPr>
        <p:spPr bwMode="auto">
          <a:xfrm>
            <a:off x="152400" y="-969963"/>
            <a:ext cx="2466975" cy="18478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latin typeface="Arial"/>
              <a:ea typeface="Arial"/>
              <a:cs typeface="Arial" charset="0"/>
            </a:endParaRPr>
          </a:p>
        </p:txBody>
      </p:sp>
      <p:sp>
        <p:nvSpPr>
          <p:cNvPr id="12" name="Footer Placeholder 4"/>
          <p:cNvSpPr>
            <a:spLocks noGrp="1"/>
          </p:cNvSpPr>
          <p:nvPr>
            <p:ph type="ftr" sz="quarter" idx="4294967295"/>
          </p:nvPr>
        </p:nvSpPr>
        <p:spPr>
          <a:xfrm>
            <a:off x="0" y="6477000"/>
            <a:ext cx="2895600" cy="304800"/>
          </a:xfrm>
          <a:prstGeom prst="rect">
            <a:avLst/>
          </a:prstGeom>
        </p:spPr>
        <p:txBody>
          <a:bodyPr/>
          <a:lstStyle/>
          <a:p>
            <a:r>
              <a:rPr lang="en-US" dirty="0" smtClean="0">
                <a:solidFill>
                  <a:prstClr val="white"/>
                </a:solidFill>
                <a:ea typeface="Arial"/>
              </a:rPr>
              <a:t>© SafeNet Proprietary</a:t>
            </a:r>
            <a:endParaRPr lang="en-US" dirty="0">
              <a:solidFill>
                <a:prstClr val="white"/>
              </a:solidFill>
              <a:ea typeface="Arial"/>
            </a:endParaRPr>
          </a:p>
        </p:txBody>
      </p:sp>
      <p:pic>
        <p:nvPicPr>
          <p:cNvPr id="13" name="Picture 12"/>
          <p:cNvPicPr>
            <a:picLocks noChangeAspect="1"/>
          </p:cNvPicPr>
          <p:nvPr/>
        </p:nvPicPr>
        <p:blipFill rotWithShape="1">
          <a:blip r:embed="rId3">
            <a:extLst>
              <a:ext uri="{28A0092B-C50C-407E-A947-70E740481C1C}">
                <a14:useLocalDpi xmlns:a14="http://schemas.microsoft.com/office/drawing/2010/main"/>
              </a:ext>
            </a:extLst>
          </a:blip>
          <a:srcRect t="35177" r="16303" b="14926"/>
          <a:stretch/>
        </p:blipFill>
        <p:spPr>
          <a:xfrm>
            <a:off x="152400" y="200722"/>
            <a:ext cx="5164079" cy="1242096"/>
          </a:xfrm>
          <a:prstGeom prst="rect">
            <a:avLst/>
          </a:prstGeom>
        </p:spPr>
      </p:pic>
      <p:pic>
        <p:nvPicPr>
          <p:cNvPr id="19" name="Picture 18"/>
          <p:cNvPicPr>
            <a:picLocks noChangeAspect="1"/>
          </p:cNvPicPr>
          <p:nvPr/>
        </p:nvPicPr>
        <p:blipFill rotWithShape="1">
          <a:blip r:embed="rId4">
            <a:extLst>
              <a:ext uri="{28A0092B-C50C-407E-A947-70E740481C1C}">
                <a14:useLocalDpi xmlns:a14="http://schemas.microsoft.com/office/drawing/2010/main"/>
              </a:ext>
            </a:extLst>
          </a:blip>
          <a:srcRect l="16292" t="15856" r="10791" b="37124"/>
          <a:stretch/>
        </p:blipFill>
        <p:spPr>
          <a:xfrm>
            <a:off x="511342" y="1676400"/>
            <a:ext cx="8121317" cy="4041624"/>
          </a:xfrm>
          <a:prstGeom prst="rect">
            <a:avLst/>
          </a:prstGeom>
        </p:spPr>
      </p:pic>
    </p:spTree>
    <p:extLst>
      <p:ext uri="{BB962C8B-B14F-4D97-AF65-F5344CB8AC3E}">
        <p14:creationId xmlns:p14="http://schemas.microsoft.com/office/powerpoint/2010/main" val="283647007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TotalTime>
  <Words>1019</Words>
  <Application>Microsoft Macintosh PowerPoint</Application>
  <PresentationFormat>On-screen Show (4:3)</PresentationFormat>
  <Paragraphs>200</Paragraphs>
  <Slides>9</Slides>
  <Notes>7</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SPEAKER BLITZ</vt:lpstr>
      <vt:lpstr>PowerPoint Presentation</vt:lpstr>
      <vt:lpstr>State of Data Security</vt:lpstr>
      <vt:lpstr>Breach Level Index</vt:lpstr>
      <vt:lpstr>Ground Zero of the Breach Epidemic</vt:lpstr>
      <vt:lpstr>Data Breach Fallout</vt:lpstr>
      <vt:lpstr>A New Mindset is Needed!</vt:lpstr>
      <vt:lpstr>PowerPoint Presentation</vt:lpstr>
      <vt:lpstr>PowerPoint Presentation</vt:lpstr>
    </vt:vector>
  </TitlesOfParts>
  <Company>GovDelivery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SPEAKER BLITZ</dc:title>
  <dc:creator>Catherine Andrews</dc:creator>
  <cp:lastModifiedBy>Catherine Andrews</cp:lastModifiedBy>
  <cp:revision>1</cp:revision>
  <dcterms:created xsi:type="dcterms:W3CDTF">2014-11-19T18:54:54Z</dcterms:created>
  <dcterms:modified xsi:type="dcterms:W3CDTF">2014-11-19T18:57:14Z</dcterms:modified>
</cp:coreProperties>
</file>