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49D9F-67E9-C342-AD22-DAE1D61D8367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A6A88-4532-E74E-B056-81342C92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5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7E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Many are taking action – over half (53%) are increasing their security budget due to Insider Threats, and plan to use that budget to invest in security controls to counteract them.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Vormetric,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Proprietary &amp; Confidential. All Rights Reserved  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56B78D-36B3-432E-B8D1-CF5A2FF173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Vormetric, Inc.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Proprietary &amp; Confidential. All Rights Reserved 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56B78D-36B3-432E-B8D1-CF5A2FF173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8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Data encryption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Privileged users access control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Security intelligence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Agnostic to application and storage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Vormetric, Inc.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Proprietary &amp; Confidential. All Rights Reserved 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56B78D-36B3-432E-B8D1-CF5A2FF173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7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1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619372" y="647699"/>
            <a:ext cx="6888492" cy="2000007"/>
            <a:chOff x="619372" y="647699"/>
            <a:chExt cx="6888492" cy="20000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619372" y="1276350"/>
              <a:ext cx="6888492" cy="1371356"/>
            </a:xfrm>
            <a:prstGeom prst="rect">
              <a:avLst/>
            </a:prstGeom>
            <a:solidFill>
              <a:srgbClr val="001EDA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19372" y="647699"/>
              <a:ext cx="5446995" cy="630767"/>
            </a:xfrm>
            <a:custGeom>
              <a:avLst/>
              <a:gdLst>
                <a:gd name="connsiteX0" fmla="*/ 0 w 5446995"/>
                <a:gd name="connsiteY0" fmla="*/ 0 h 630767"/>
                <a:gd name="connsiteX1" fmla="*/ 5446995 w 5446995"/>
                <a:gd name="connsiteY1" fmla="*/ 0 h 630767"/>
                <a:gd name="connsiteX2" fmla="*/ 5446995 w 5446995"/>
                <a:gd name="connsiteY2" fmla="*/ 630767 h 630767"/>
                <a:gd name="connsiteX3" fmla="*/ 0 w 5446995"/>
                <a:gd name="connsiteY3" fmla="*/ 630767 h 630767"/>
                <a:gd name="connsiteX4" fmla="*/ 0 w 5446995"/>
                <a:gd name="connsiteY4" fmla="*/ 0 h 630767"/>
                <a:gd name="connsiteX0" fmla="*/ 0 w 5446995"/>
                <a:gd name="connsiteY0" fmla="*/ 0 h 630767"/>
                <a:gd name="connsiteX1" fmla="*/ 5065995 w 5446995"/>
                <a:gd name="connsiteY1" fmla="*/ 12700 h 630767"/>
                <a:gd name="connsiteX2" fmla="*/ 5446995 w 5446995"/>
                <a:gd name="connsiteY2" fmla="*/ 630767 h 630767"/>
                <a:gd name="connsiteX3" fmla="*/ 0 w 5446995"/>
                <a:gd name="connsiteY3" fmla="*/ 630767 h 630767"/>
                <a:gd name="connsiteX4" fmla="*/ 0 w 5446995"/>
                <a:gd name="connsiteY4" fmla="*/ 0 h 63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6995" h="630767">
                  <a:moveTo>
                    <a:pt x="0" y="0"/>
                  </a:moveTo>
                  <a:lnTo>
                    <a:pt x="5065995" y="12700"/>
                  </a:lnTo>
                  <a:lnTo>
                    <a:pt x="5446995" y="630767"/>
                  </a:lnTo>
                  <a:lnTo>
                    <a:pt x="0" y="630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EDA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74700" y="1280465"/>
            <a:ext cx="6718300" cy="12827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 algn="r">
              <a:buNone/>
              <a:defRPr sz="1600">
                <a:solidFill>
                  <a:srgbClr val="FFFFFF"/>
                </a:solidFill>
                <a:latin typeface="Tahoma"/>
                <a:cs typeface="Tahoma"/>
              </a:defRPr>
            </a:lvl2pPr>
            <a:lvl3pPr marL="914400" indent="0" algn="r">
              <a:buNone/>
              <a:defRPr sz="1600">
                <a:solidFill>
                  <a:srgbClr val="FFFFFF"/>
                </a:solidFill>
                <a:latin typeface="Tahoma"/>
                <a:cs typeface="Tahoma"/>
              </a:defRPr>
            </a:lvl3pPr>
            <a:lvl4pPr marL="1371600" indent="0" algn="r">
              <a:buNone/>
              <a:defRPr sz="1600">
                <a:solidFill>
                  <a:srgbClr val="FFFFFF"/>
                </a:solidFill>
                <a:latin typeface="Tahoma"/>
                <a:cs typeface="Tahoma"/>
              </a:defRPr>
            </a:lvl4pPr>
            <a:lvl5pPr marL="1828800" indent="0" algn="r">
              <a:buNone/>
              <a:defRPr sz="1600">
                <a:solidFill>
                  <a:srgbClr val="FFFFFF"/>
                </a:solidFill>
                <a:latin typeface="Tahoma"/>
                <a:cs typeface="Tahoma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3179" y="5965278"/>
            <a:ext cx="5572125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Copyright 2014 Vormetric, Inc. – Proprietary and Confidential. All rights reserved.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84005" y="59605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Slide No: </a:t>
            </a:r>
            <a:fld id="{E889B49B-F5FB-429C-BE2B-43727461FB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428601"/>
            <a:ext cx="381000" cy="381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92125" y="6390500"/>
            <a:ext cx="1914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</a:rPr>
              <a:t>Research conducted by Ovum on behalf of Vormetric</a:t>
            </a:r>
            <a:endParaRPr lang="en-US" sz="1100" dirty="0">
              <a:solidFill>
                <a:prstClr val="white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57767" y="687495"/>
            <a:ext cx="5147733" cy="592970"/>
          </a:xfrm>
          <a:prstGeom prst="rect">
            <a:avLst/>
          </a:prstGeom>
        </p:spPr>
        <p:txBody>
          <a:bodyPr vert="horz"/>
          <a:lstStyle>
            <a:lvl1pPr algn="l">
              <a:defRPr sz="3700" b="1" baseline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19372" y="2649803"/>
            <a:ext cx="6052733" cy="909582"/>
          </a:xfrm>
          <a:prstGeom prst="rect">
            <a:avLst/>
          </a:prstGeom>
          <a:solidFill>
            <a:srgbClr val="00238D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9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Tagline_OneLineppt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57072"/>
            <a:ext cx="9154781" cy="533288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84005" y="606510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Slide No: </a:t>
            </a:r>
            <a:fld id="{E889B49B-F5FB-429C-BE2B-43727461FBE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3179" y="6069865"/>
            <a:ext cx="5572125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Copyright 2014 Vormetric, Inc. – Proprietary and Confidential. All rights reserved.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1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42" y="368718"/>
            <a:ext cx="8604496" cy="1143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8" name="Picture 7" descr="NewTagline_OneLineppt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57072"/>
            <a:ext cx="9154781" cy="53328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" y="6438900"/>
            <a:ext cx="2562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38124" y="6489700"/>
            <a:ext cx="607695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 Vormetric Insider Threat Talk</a:t>
            </a:r>
          </a:p>
        </p:txBody>
      </p:sp>
    </p:spTree>
    <p:extLst>
      <p:ext uri="{BB962C8B-B14F-4D97-AF65-F5344CB8AC3E}">
        <p14:creationId xmlns:p14="http://schemas.microsoft.com/office/powerpoint/2010/main" val="285158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413933"/>
            <a:ext cx="8229600" cy="4546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noProof="0" dirty="0" smtClean="0"/>
              <a:t>Tahoma 24pt Bold</a:t>
            </a:r>
          </a:p>
          <a:p>
            <a:pPr lvl="1"/>
            <a:r>
              <a:rPr lang="en-US" noProof="0" dirty="0" smtClean="0"/>
              <a:t>Tahoma 20pt</a:t>
            </a:r>
          </a:p>
          <a:p>
            <a:pPr lvl="2"/>
            <a:r>
              <a:rPr lang="en-US" noProof="0" dirty="0" smtClean="0"/>
              <a:t>Tahoma 18pt</a:t>
            </a:r>
          </a:p>
          <a:p>
            <a:pPr lvl="3"/>
            <a:r>
              <a:rPr lang="en-US" noProof="0" dirty="0" smtClean="0"/>
              <a:t>Tahoma 16pt</a:t>
            </a:r>
          </a:p>
          <a:p>
            <a:pPr lvl="4"/>
            <a:r>
              <a:rPr lang="en-US" noProof="0" dirty="0" smtClean="0"/>
              <a:t>Tahoma 14pt</a:t>
            </a:r>
          </a:p>
        </p:txBody>
      </p:sp>
    </p:spTree>
    <p:extLst>
      <p:ext uri="{BB962C8B-B14F-4D97-AF65-F5344CB8AC3E}">
        <p14:creationId xmlns:p14="http://schemas.microsoft.com/office/powerpoint/2010/main" val="40891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9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1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8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1E561-A447-D34A-805A-AD60642A6DE1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CFAB-0E3A-0F44-925E-0912AAE4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enterprise-encryption.vormetric.com/analyst-report-esg-insider-threat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s And Os patter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4" r="2087" b="122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6457"/>
          </a:xfrm>
          <a:solidFill>
            <a:srgbClr val="32B55F"/>
          </a:solidFill>
          <a:ln w="12700" cmpd="sng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latin typeface="Tahoma"/>
                <a:cs typeface="Tahoma"/>
              </a:rPr>
              <a:t>SPEAKER BLITZ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8420" y="1979436"/>
            <a:ext cx="6667160" cy="1531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1995" y="4500417"/>
            <a:ext cx="8460011" cy="1845022"/>
            <a:chOff x="298808" y="4500417"/>
            <a:chExt cx="8460011" cy="1845022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98808" y="4500417"/>
              <a:ext cx="3959211" cy="1845022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 dirty="0" smtClean="0">
                  <a:latin typeface="Tahoma"/>
                  <a:cs typeface="Tahoma"/>
                </a:rPr>
                <a:t>ERIC BROWN</a:t>
              </a:r>
            </a:p>
            <a:p>
              <a:pPr marL="0" indent="0" algn="ctr">
                <a:buNone/>
              </a:pPr>
              <a:r>
                <a:rPr lang="en-US" dirty="0" smtClean="0">
                  <a:latin typeface="Tahoma"/>
                  <a:cs typeface="Tahoma"/>
                </a:rPr>
                <a:t>Senior Systems Engineer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4799608" y="4500417"/>
              <a:ext cx="3959211" cy="1845022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 dirty="0" smtClean="0">
                  <a:latin typeface="Tahoma"/>
                  <a:cs typeface="Tahoma"/>
                </a:rPr>
                <a:t>NICK JAVANOVIC</a:t>
              </a:r>
            </a:p>
            <a:p>
              <a:pPr marL="0" indent="0" algn="ctr">
                <a:buNone/>
              </a:pPr>
              <a:r>
                <a:rPr lang="en-US" dirty="0" err="1" smtClean="0">
                  <a:latin typeface="Tahoma"/>
                  <a:cs typeface="Tahoma"/>
                </a:rPr>
                <a:t>DoD</a:t>
              </a:r>
              <a:r>
                <a:rPr lang="en-US" dirty="0" smtClean="0">
                  <a:latin typeface="Tahoma"/>
                  <a:cs typeface="Tahoma"/>
                </a:rPr>
                <a:t> Regional Sales Manager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206" t="17981" r="6091" b="16845"/>
          <a:stretch/>
        </p:blipFill>
        <p:spPr>
          <a:xfrm>
            <a:off x="2091658" y="1979436"/>
            <a:ext cx="4911661" cy="15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5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www.hackerhalted.com/portals/4/Images/logos/media-partners/Gov-Info-Secu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302" y="5252750"/>
            <a:ext cx="1282931" cy="10760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can be accomplished.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478578"/>
            <a:ext cx="8229600" cy="319881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“There are products that allow you to encipher your data files, without allowing the admins to have access through the computer network to those data files.  </a:t>
            </a:r>
          </a:p>
          <a:p>
            <a:pPr>
              <a:buNone/>
            </a:pPr>
            <a:r>
              <a:rPr lang="en-US" sz="1800" dirty="0" smtClean="0"/>
              <a:t>There are commercial products available, the most well known one, Vormetric. “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0" i="1" dirty="0" smtClean="0"/>
              <a:t>Bob Bigman - Former CISO, Central Intelligence Agency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47659" y="5181599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June 21, 2013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7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1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effectLst/>
              </a:rPr>
              <a:t>Reduce the impact of misconfiguration and other threats by Firewalling Data</a:t>
            </a:r>
            <a:endParaRPr lang="en-US" dirty="0">
              <a:solidFill>
                <a:srgbClr val="00B0F0"/>
              </a:solidFill>
              <a:effectLst/>
            </a:endParaRPr>
          </a:p>
        </p:txBody>
      </p:sp>
      <p:pic>
        <p:nvPicPr>
          <p:cNvPr id="4" name="Picture 3" descr="Vormetric_PPT_icons_10bered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8" y="1196502"/>
            <a:ext cx="5814653" cy="5062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2855" y="1446444"/>
            <a:ext cx="12576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APT, Misconfiguration</a:t>
            </a:r>
            <a:endParaRPr lang="en-US" sz="900" b="1" dirty="0">
              <a:solidFill>
                <a:prstClr val="black">
                  <a:lumMod val="50000"/>
                  <a:lumOff val="50000"/>
                </a:prstClr>
              </a:solidFill>
              <a:latin typeface="Tahoma"/>
              <a:ea typeface="ＭＳ Ｐゴシック" pitchFamily="34" charset="-128"/>
              <a:cs typeface="Tahom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Malicious Insiders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8025" y="1580705"/>
            <a:ext cx="884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Mission User</a:t>
            </a:r>
            <a:endParaRPr lang="en-US" sz="900" b="1" dirty="0">
              <a:solidFill>
                <a:prstClr val="black">
                  <a:lumMod val="50000"/>
                  <a:lumOff val="50000"/>
                </a:prstClr>
              </a:solidFill>
              <a:latin typeface="Tahoma"/>
              <a:ea typeface="ＭＳ Ｐゴシック" pitchFamily="34" charset="-128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6925" y="1484939"/>
            <a:ext cx="1346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Enterprise System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Administrator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(Privileged User)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9957" y="4171378"/>
            <a:ext cx="15979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Virtual Machine Layer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4538" y="4732990"/>
            <a:ext cx="12758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Hypervisor Layer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4266" y="5818586"/>
            <a:ext cx="24420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Encrypted  Multi-Tenant  Storage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1580" y="4196821"/>
            <a:ext cx="1333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Hypervisor</a:t>
            </a:r>
            <a:endParaRPr lang="en-US" sz="1000" b="1" dirty="0">
              <a:solidFill>
                <a:prstClr val="black">
                  <a:lumMod val="50000"/>
                  <a:lumOff val="50000"/>
                </a:prstClr>
              </a:solidFill>
              <a:latin typeface="Tahoma"/>
              <a:ea typeface="ＭＳ Ｐゴシック" pitchFamily="34" charset="-128"/>
              <a:cs typeface="Tahom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ea typeface="ＭＳ Ｐゴシック" pitchFamily="34" charset="-128"/>
                <a:cs typeface="Tahoma"/>
              </a:rPr>
              <a:t>Administrator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4079" y="4740634"/>
            <a:ext cx="108747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</a:rPr>
              <a:t>Storage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34" charset="-128"/>
              </a:rPr>
              <a:t>Administrator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6972" y="1189732"/>
            <a:ext cx="207446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</a:rPr>
              <a:t>Business Unit</a:t>
            </a:r>
            <a:endParaRPr lang="en-US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7557" y="3960830"/>
            <a:ext cx="236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ahoma"/>
                <a:ea typeface="ＭＳ Ｐゴシック" pitchFamily="34" charset="-128"/>
                <a:cs typeface="Tahoma"/>
              </a:rPr>
              <a:t>Virtualized/Cloud Infrastructure</a:t>
            </a:r>
            <a:endParaRPr lang="en-US" sz="1400" b="1" dirty="0">
              <a:solidFill>
                <a:prstClr val="black"/>
              </a:solidFill>
              <a:latin typeface="Tahoma"/>
              <a:ea typeface="ＭＳ Ｐゴシック" pitchFamily="34" charset="-128"/>
              <a:cs typeface="Tahoma"/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461963" y="6167679"/>
            <a:ext cx="51934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9B49B-F5FB-429C-BE2B-43727461FBEF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ea typeface="ＭＳ Ｐゴシック" pitchFamily="34" charset="-128"/>
            </a:endParaRPr>
          </a:p>
        </p:txBody>
      </p:sp>
      <p:pic>
        <p:nvPicPr>
          <p:cNvPr id="16" name="Picture 16" descr="F:\Sreejesh_CM_Data\2013\Vormetric\_Oct_2013\product_portfolio_slide_-_new\product_portfolio_slide_-_new_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9365">
            <a:off x="5325826" y="2717856"/>
            <a:ext cx="2072316" cy="908520"/>
          </a:xfrm>
          <a:prstGeom prst="rect">
            <a:avLst/>
          </a:prstGeom>
          <a:noFill/>
        </p:spPr>
      </p:pic>
      <p:grpSp>
        <p:nvGrpSpPr>
          <p:cNvPr id="3" name="Group 134"/>
          <p:cNvGrpSpPr/>
          <p:nvPr/>
        </p:nvGrpSpPr>
        <p:grpSpPr>
          <a:xfrm>
            <a:off x="5644363" y="2703477"/>
            <a:ext cx="1468041" cy="1027324"/>
            <a:chOff x="5638800" y="3012057"/>
            <a:chExt cx="1304925" cy="949477"/>
          </a:xfrm>
        </p:grpSpPr>
        <p:pic>
          <p:nvPicPr>
            <p:cNvPr id="19" name="Picture 17" descr="F:\Sreejesh_CM_Data\2013\Vormetric\_Oct_2013\product_portfolio_slide_-_new\product_portfolio_slide_-_new_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3600" y="3657600"/>
              <a:ext cx="314325" cy="303934"/>
            </a:xfrm>
            <a:prstGeom prst="rect">
              <a:avLst/>
            </a:prstGeom>
            <a:noFill/>
          </p:spPr>
        </p:pic>
        <p:pic>
          <p:nvPicPr>
            <p:cNvPr id="20" name="Picture 18" descr="F:\Sreejesh_CM_Data\2013\Vormetric\_Oct_2013\product_portfolio_slide_-_new\product_portfolio_slide_-_new_08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38800" y="3505200"/>
              <a:ext cx="314325" cy="314325"/>
            </a:xfrm>
            <a:prstGeom prst="rect">
              <a:avLst/>
            </a:prstGeom>
            <a:noFill/>
          </p:spPr>
        </p:pic>
        <p:pic>
          <p:nvPicPr>
            <p:cNvPr id="21" name="Picture 19" descr="F:\Sreejesh_CM_Data\2013\Vormetric\_Oct_2013\product_portfolio_slide_-_new\product_portfolio_slide_-_new_0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9800" y="3276600"/>
              <a:ext cx="314325" cy="314325"/>
            </a:xfrm>
            <a:prstGeom prst="rect">
              <a:avLst/>
            </a:prstGeom>
            <a:noFill/>
          </p:spPr>
        </p:pic>
        <p:pic>
          <p:nvPicPr>
            <p:cNvPr id="22" name="Picture 19" descr="F:\Sreejesh_CM_Data\2013\Vormetric\_Oct_2013\product_portfolio_slide_-_new\product_portfolio_slide_-_new_0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24600" y="3429000"/>
              <a:ext cx="314325" cy="314325"/>
            </a:xfrm>
            <a:prstGeom prst="rect">
              <a:avLst/>
            </a:prstGeom>
            <a:noFill/>
          </p:spPr>
        </p:pic>
        <p:pic>
          <p:nvPicPr>
            <p:cNvPr id="23" name="Picture 19" descr="F:\Sreejesh_CM_Data\2013\Vormetric\_Oct_2013\product_portfolio_slide_-_new\product_portfolio_slide_-_new_0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82110" y="3012057"/>
              <a:ext cx="314325" cy="314325"/>
            </a:xfrm>
            <a:prstGeom prst="rect">
              <a:avLst/>
            </a:prstGeom>
            <a:noFill/>
          </p:spPr>
        </p:pic>
        <p:pic>
          <p:nvPicPr>
            <p:cNvPr id="24" name="Picture 17" descr="F:\Sreejesh_CM_Data\2013\Vormetric\_Oct_2013\product_portfolio_slide_-_new\product_portfolio_slide_-_new_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9400" y="3200400"/>
              <a:ext cx="314325" cy="303934"/>
            </a:xfrm>
            <a:prstGeom prst="rect">
              <a:avLst/>
            </a:prstGeom>
            <a:noFill/>
          </p:spPr>
        </p:pic>
      </p:grpSp>
      <p:grpSp>
        <p:nvGrpSpPr>
          <p:cNvPr id="15" name="Group 5"/>
          <p:cNvGrpSpPr/>
          <p:nvPr/>
        </p:nvGrpSpPr>
        <p:grpSpPr>
          <a:xfrm>
            <a:off x="6495879" y="1526547"/>
            <a:ext cx="2258081" cy="1060969"/>
            <a:chOff x="6443299" y="2394277"/>
            <a:chExt cx="2258081" cy="1060969"/>
          </a:xfrm>
        </p:grpSpPr>
        <p:sp>
          <p:nvSpPr>
            <p:cNvPr id="26" name="TextBox 25"/>
            <p:cNvSpPr txBox="1"/>
            <p:nvPr/>
          </p:nvSpPr>
          <p:spPr>
            <a:xfrm>
              <a:off x="6443299" y="2394277"/>
              <a:ext cx="2258081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Security Intelligence</a:t>
              </a:r>
            </a:p>
          </p:txBody>
        </p:sp>
        <p:pic>
          <p:nvPicPr>
            <p:cNvPr id="28" name="Picture 20" descr="F:\Sreejesh_CM_Data\2013\Vormetric\_Oct_2013\product_portfolio_slide_-_new\product_portfolio_slide_-_new_07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49033" y="2775599"/>
              <a:ext cx="571641" cy="679647"/>
            </a:xfrm>
            <a:prstGeom prst="rect">
              <a:avLst/>
            </a:prstGeom>
            <a:noFill/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9268" y="1825584"/>
            <a:ext cx="907844" cy="80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140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8827"/>
          </a:xfrm>
        </p:spPr>
        <p:txBody>
          <a:bodyPr/>
          <a:lstStyle/>
          <a:p>
            <a:pPr algn="l"/>
            <a:r>
              <a:rPr lang="en-US" dirty="0" smtClean="0"/>
              <a:t>Vormetric Transparent Encryption</a:t>
            </a:r>
            <a:br>
              <a:rPr lang="en-US" dirty="0" smtClean="0"/>
            </a:br>
            <a:r>
              <a:rPr lang="en-US" b="0" dirty="0" smtClean="0"/>
              <a:t>Simplified encryption and access control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611791" y="2653229"/>
            <a:ext cx="5049376" cy="3153814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96"/>
          <p:cNvGrpSpPr/>
          <p:nvPr/>
        </p:nvGrpSpPr>
        <p:grpSpPr>
          <a:xfrm>
            <a:off x="2703254" y="2848661"/>
            <a:ext cx="1910267" cy="2787234"/>
            <a:chOff x="4991904" y="1803057"/>
            <a:chExt cx="1556752" cy="2327692"/>
          </a:xfrm>
        </p:grpSpPr>
        <p:pic>
          <p:nvPicPr>
            <p:cNvPr id="30" name="Picture 29" descr="Green bloc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6752" y="3531118"/>
              <a:ext cx="1531904" cy="599631"/>
            </a:xfrm>
            <a:prstGeom prst="rect">
              <a:avLst/>
            </a:prstGeom>
          </p:spPr>
        </p:pic>
        <p:pic>
          <p:nvPicPr>
            <p:cNvPr id="31" name="Picture 30" descr="Green bloc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7158" y="2693849"/>
              <a:ext cx="1531904" cy="599631"/>
            </a:xfrm>
            <a:prstGeom prst="rect">
              <a:avLst/>
            </a:prstGeom>
          </p:spPr>
        </p:pic>
        <p:sp>
          <p:nvSpPr>
            <p:cNvPr id="32" name="TextBox 49"/>
            <p:cNvSpPr txBox="1">
              <a:spLocks noChangeArrowheads="1"/>
            </p:cNvSpPr>
            <p:nvPr/>
          </p:nvSpPr>
          <p:spPr bwMode="auto">
            <a:xfrm>
              <a:off x="5357604" y="2075135"/>
              <a:ext cx="7797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white"/>
                  </a:solidFill>
                  <a:latin typeface="Calibri"/>
                  <a:ea typeface="ＭＳ Ｐゴシック" pitchFamily="34" charset="-128"/>
                  <a:cs typeface="Tahoma" pitchFamily="34" charset="0"/>
                </a:rPr>
                <a:t>Database</a:t>
              </a:r>
              <a:endPara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Tahoma" pitchFamily="34" charset="0"/>
              </a:endParaRPr>
            </a:p>
          </p:txBody>
        </p:sp>
        <p:pic>
          <p:nvPicPr>
            <p:cNvPr id="33" name="Picture 32" descr="Green bloc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7158" y="2265224"/>
              <a:ext cx="1531904" cy="599631"/>
            </a:xfrm>
            <a:prstGeom prst="rect">
              <a:avLst/>
            </a:prstGeom>
          </p:spPr>
        </p:pic>
        <p:pic>
          <p:nvPicPr>
            <p:cNvPr id="34" name="Picture 33" descr="Green bloc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1904" y="1803057"/>
              <a:ext cx="1531904" cy="599631"/>
            </a:xfrm>
            <a:prstGeom prst="rect">
              <a:avLst/>
            </a:prstGeom>
          </p:spPr>
        </p:pic>
        <p:sp>
          <p:nvSpPr>
            <p:cNvPr id="35" name="TextBox 50"/>
            <p:cNvSpPr txBox="1">
              <a:spLocks noChangeArrowheads="1"/>
            </p:cNvSpPr>
            <p:nvPr/>
          </p:nvSpPr>
          <p:spPr bwMode="auto">
            <a:xfrm>
              <a:off x="5453156" y="3756780"/>
              <a:ext cx="6670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Calibri"/>
                  <a:ea typeface="ＭＳ Ｐゴシック" pitchFamily="34" charset="-128"/>
                  <a:cs typeface="Tahoma" pitchFamily="34" charset="0"/>
                </a:rPr>
                <a:t>Storage</a:t>
              </a:r>
              <a:endPara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Tahoma" pitchFamily="34" charset="0"/>
              </a:endParaRPr>
            </a:p>
          </p:txBody>
        </p:sp>
        <p:sp>
          <p:nvSpPr>
            <p:cNvPr id="37" name="TextBox 50"/>
            <p:cNvSpPr txBox="1">
              <a:spLocks noChangeArrowheads="1"/>
            </p:cNvSpPr>
            <p:nvPr/>
          </p:nvSpPr>
          <p:spPr bwMode="auto">
            <a:xfrm>
              <a:off x="5328866" y="2466857"/>
              <a:ext cx="916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Calibri"/>
                  <a:ea typeface="ＭＳ Ｐゴシック" pitchFamily="34" charset="-128"/>
                  <a:cs typeface="Tahoma" pitchFamily="34" charset="0"/>
                </a:rPr>
                <a:t>Application</a:t>
              </a:r>
              <a:endPara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Tahoma" pitchFamily="34" charset="0"/>
              </a:endParaRPr>
            </a:p>
          </p:txBody>
        </p:sp>
        <p:sp>
          <p:nvSpPr>
            <p:cNvPr id="38" name="TextBox 50"/>
            <p:cNvSpPr txBox="1">
              <a:spLocks noChangeArrowheads="1"/>
            </p:cNvSpPr>
            <p:nvPr/>
          </p:nvSpPr>
          <p:spPr bwMode="auto">
            <a:xfrm>
              <a:off x="5528510" y="2033799"/>
              <a:ext cx="478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Calibri"/>
                  <a:ea typeface="ＭＳ Ｐゴシック" pitchFamily="34" charset="-128"/>
                  <a:cs typeface="Tahoma" pitchFamily="34" charset="0"/>
                </a:rPr>
                <a:t>User</a:t>
              </a:r>
              <a:endPara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Tahoma" pitchFamily="34" charset="0"/>
              </a:endParaRPr>
            </a:p>
          </p:txBody>
        </p:sp>
        <p:pic>
          <p:nvPicPr>
            <p:cNvPr id="39" name="Picture 38" descr="two tone block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3213" y="3230475"/>
              <a:ext cx="1525699" cy="482456"/>
            </a:xfrm>
            <a:prstGeom prst="rect">
              <a:avLst/>
            </a:prstGeom>
          </p:spPr>
        </p:pic>
        <p:sp>
          <p:nvSpPr>
            <p:cNvPr id="40" name="TextBox 53"/>
            <p:cNvSpPr txBox="1">
              <a:spLocks noChangeArrowheads="1"/>
            </p:cNvSpPr>
            <p:nvPr/>
          </p:nvSpPr>
          <p:spPr bwMode="auto">
            <a:xfrm>
              <a:off x="5053152" y="3370468"/>
              <a:ext cx="698909" cy="35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white"/>
                  </a:solidFill>
                  <a:latin typeface="Calibri"/>
                  <a:ea typeface="ＭＳ Ｐゴシック" pitchFamily="34" charset="-128"/>
                  <a:cs typeface="Tahoma" pitchFamily="34" charset="0"/>
                </a:rPr>
                <a:t>File </a:t>
              </a:r>
            </a:p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white"/>
                  </a:solidFill>
                  <a:latin typeface="Calibri"/>
                  <a:ea typeface="ＭＳ Ｐゴシック" pitchFamily="34" charset="-128"/>
                  <a:cs typeface="Tahoma" pitchFamily="34" charset="0"/>
                </a:rPr>
                <a:t>Systems</a:t>
              </a:r>
            </a:p>
          </p:txBody>
        </p:sp>
        <p:sp>
          <p:nvSpPr>
            <p:cNvPr id="41" name="TextBox 46"/>
            <p:cNvSpPr txBox="1">
              <a:spLocks noChangeArrowheads="1"/>
            </p:cNvSpPr>
            <p:nvPr/>
          </p:nvSpPr>
          <p:spPr bwMode="auto">
            <a:xfrm>
              <a:off x="5730116" y="3363012"/>
              <a:ext cx="815929" cy="35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white"/>
                  </a:solidFill>
                  <a:latin typeface="Calibri"/>
                  <a:ea typeface="ＭＳ Ｐゴシック" pitchFamily="34" charset="-128"/>
                  <a:cs typeface="Tahoma" pitchFamily="34" charset="0"/>
                </a:rPr>
                <a:t>Volume</a:t>
              </a:r>
            </a:p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white"/>
                  </a:solidFill>
                  <a:latin typeface="Calibri"/>
                  <a:ea typeface="ＭＳ Ｐゴシック" pitchFamily="34" charset="-128"/>
                  <a:cs typeface="Tahoma" pitchFamily="34" charset="0"/>
                </a:rPr>
                <a:t>Managers</a:t>
              </a:r>
              <a:endPara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Tahoma" pitchFamily="34" charset="0"/>
              </a:endParaRPr>
            </a:p>
          </p:txBody>
        </p:sp>
      </p:grpSp>
      <p:grpSp>
        <p:nvGrpSpPr>
          <p:cNvPr id="4" name="Group 68"/>
          <p:cNvGrpSpPr/>
          <p:nvPr/>
        </p:nvGrpSpPr>
        <p:grpSpPr>
          <a:xfrm>
            <a:off x="5151573" y="4628477"/>
            <a:ext cx="1240776" cy="747126"/>
            <a:chOff x="6577256" y="4879954"/>
            <a:chExt cx="1240776" cy="747126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76951" y="4879954"/>
              <a:ext cx="437916" cy="569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3" descr="RevisedIcons-0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256" y="5036547"/>
              <a:ext cx="554043" cy="554043"/>
            </a:xfrm>
            <a:prstGeom prst="rect">
              <a:avLst/>
            </a:prstGeom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0116" y="4903564"/>
              <a:ext cx="437916" cy="569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 descr="RevisedIcons-0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74" y="5073037"/>
              <a:ext cx="554043" cy="554043"/>
            </a:xfrm>
            <a:prstGeom prst="rect">
              <a:avLst/>
            </a:prstGeom>
          </p:spPr>
        </p:pic>
      </p:grpSp>
      <p:sp>
        <p:nvSpPr>
          <p:cNvPr id="47" name="TextBox 38"/>
          <p:cNvSpPr txBox="1">
            <a:spLocks noChangeArrowheads="1"/>
          </p:cNvSpPr>
          <p:nvPr/>
        </p:nvSpPr>
        <p:spPr bwMode="auto">
          <a:xfrm>
            <a:off x="4894565" y="5506376"/>
            <a:ext cx="2157548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Big Data, Databases or Files</a:t>
            </a:r>
          </a:p>
        </p:txBody>
      </p:sp>
      <p:grpSp>
        <p:nvGrpSpPr>
          <p:cNvPr id="5" name="Group 16"/>
          <p:cNvGrpSpPr/>
          <p:nvPr/>
        </p:nvGrpSpPr>
        <p:grpSpPr>
          <a:xfrm>
            <a:off x="6622947" y="1797099"/>
            <a:ext cx="305666" cy="284304"/>
            <a:chOff x="5979378" y="2180613"/>
            <a:chExt cx="553197" cy="686494"/>
          </a:xfrm>
        </p:grpSpPr>
        <p:pic>
          <p:nvPicPr>
            <p:cNvPr id="49" name="Picture 48" descr="Gears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885092" flipH="1">
              <a:off x="5932767" y="2267298"/>
              <a:ext cx="686494" cy="513123"/>
            </a:xfrm>
            <a:prstGeom prst="rect">
              <a:avLst/>
            </a:prstGeom>
          </p:spPr>
        </p:pic>
        <p:grpSp>
          <p:nvGrpSpPr>
            <p:cNvPr id="6" name="Group 15"/>
            <p:cNvGrpSpPr/>
            <p:nvPr/>
          </p:nvGrpSpPr>
          <p:grpSpPr>
            <a:xfrm>
              <a:off x="5979378" y="2472855"/>
              <a:ext cx="357808" cy="357808"/>
              <a:chOff x="6623446" y="826936"/>
              <a:chExt cx="795131" cy="795130"/>
            </a:xfrm>
          </p:grpSpPr>
          <p:sp>
            <p:nvSpPr>
              <p:cNvPr id="51" name="Oval 50"/>
              <p:cNvSpPr/>
              <p:nvPr/>
            </p:nvSpPr>
            <p:spPr>
              <a:xfrm flipV="1">
                <a:off x="6623446" y="826936"/>
                <a:ext cx="795131" cy="795130"/>
              </a:xfrm>
              <a:prstGeom prst="ellipse">
                <a:avLst/>
              </a:prstGeom>
              <a:gradFill>
                <a:gsLst>
                  <a:gs pos="0">
                    <a:srgbClr val="72DA00"/>
                  </a:gs>
                  <a:gs pos="100000">
                    <a:srgbClr val="B8E8C7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Down Arrow 51"/>
              <p:cNvSpPr/>
              <p:nvPr/>
            </p:nvSpPr>
            <p:spPr>
              <a:xfrm>
                <a:off x="6806326" y="993916"/>
                <a:ext cx="429371" cy="524785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53" name="TextBox 38"/>
          <p:cNvSpPr txBox="1">
            <a:spLocks noChangeArrowheads="1"/>
          </p:cNvSpPr>
          <p:nvPr/>
        </p:nvSpPr>
        <p:spPr bwMode="auto">
          <a:xfrm>
            <a:off x="7003217" y="1692574"/>
            <a:ext cx="1850759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Combination of approved Users and Processes</a:t>
            </a:r>
          </a:p>
        </p:txBody>
      </p:sp>
      <p:sp>
        <p:nvSpPr>
          <p:cNvPr id="54" name="TextBox 38"/>
          <p:cNvSpPr txBox="1">
            <a:spLocks noChangeArrowheads="1"/>
          </p:cNvSpPr>
          <p:nvPr/>
        </p:nvSpPr>
        <p:spPr bwMode="auto">
          <a:xfrm>
            <a:off x="3903824" y="1774413"/>
            <a:ext cx="899686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Privileged Users</a:t>
            </a:r>
          </a:p>
        </p:txBody>
      </p:sp>
      <p:grpSp>
        <p:nvGrpSpPr>
          <p:cNvPr id="7" name="Group 300"/>
          <p:cNvGrpSpPr/>
          <p:nvPr/>
        </p:nvGrpSpPr>
        <p:grpSpPr>
          <a:xfrm>
            <a:off x="4675618" y="1754141"/>
            <a:ext cx="489685" cy="513664"/>
            <a:chOff x="6574936" y="1108531"/>
            <a:chExt cx="679043" cy="712295"/>
          </a:xfrm>
        </p:grpSpPr>
        <p:grpSp>
          <p:nvGrpSpPr>
            <p:cNvPr id="8" name="Group 299"/>
            <p:cNvGrpSpPr/>
            <p:nvPr/>
          </p:nvGrpSpPr>
          <p:grpSpPr>
            <a:xfrm>
              <a:off x="6574936" y="1108531"/>
              <a:ext cx="679043" cy="712295"/>
              <a:chOff x="6574936" y="1108531"/>
              <a:chExt cx="679043" cy="712295"/>
            </a:xfrm>
          </p:grpSpPr>
          <p:grpSp>
            <p:nvGrpSpPr>
              <p:cNvPr id="9" name="Group 55"/>
              <p:cNvGrpSpPr/>
              <p:nvPr/>
            </p:nvGrpSpPr>
            <p:grpSpPr>
              <a:xfrm>
                <a:off x="6875743" y="1108531"/>
                <a:ext cx="378236" cy="507948"/>
                <a:chOff x="5164535" y="1667162"/>
                <a:chExt cx="374259" cy="503544"/>
              </a:xfrm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5164535" y="1924618"/>
                  <a:ext cx="374259" cy="246088"/>
                </a:xfrm>
                <a:prstGeom prst="roundRect">
                  <a:avLst/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2" name="Isosceles Triangle 61"/>
                <p:cNvSpPr/>
                <p:nvPr/>
              </p:nvSpPr>
              <p:spPr>
                <a:xfrm rot="10800000">
                  <a:off x="5262211" y="1923413"/>
                  <a:ext cx="168162" cy="10253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5235017" y="1667162"/>
                  <a:ext cx="213990" cy="213990"/>
                </a:xfrm>
                <a:prstGeom prst="ellipse">
                  <a:avLst/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9" name="Oval 58"/>
              <p:cNvSpPr/>
              <p:nvPr/>
            </p:nvSpPr>
            <p:spPr>
              <a:xfrm>
                <a:off x="6673526" y="1226454"/>
                <a:ext cx="256332" cy="255855"/>
              </a:xfrm>
              <a:prstGeom prst="ellipse">
                <a:avLst/>
              </a:prstGeom>
              <a:gradFill>
                <a:gsLst>
                  <a:gs pos="0">
                    <a:srgbClr val="009AD2"/>
                  </a:gs>
                  <a:gs pos="100000">
                    <a:srgbClr val="009AD2"/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6574936" y="1541353"/>
                <a:ext cx="445625" cy="279473"/>
              </a:xfrm>
              <a:prstGeom prst="roundRect">
                <a:avLst/>
              </a:prstGeom>
              <a:gradFill>
                <a:gsLst>
                  <a:gs pos="0">
                    <a:srgbClr val="009AD2"/>
                  </a:gs>
                  <a:gs pos="100000">
                    <a:srgbClr val="009AD2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Isosceles Triangle 56"/>
            <p:cNvSpPr/>
            <p:nvPr/>
          </p:nvSpPr>
          <p:spPr>
            <a:xfrm rot="10800000">
              <a:off x="6724792" y="1541353"/>
              <a:ext cx="161687" cy="9840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4" name="TextBox 38"/>
          <p:cNvSpPr txBox="1">
            <a:spLocks noChangeArrowheads="1"/>
          </p:cNvSpPr>
          <p:nvPr/>
        </p:nvSpPr>
        <p:spPr bwMode="auto">
          <a:xfrm>
            <a:off x="4831018" y="1953099"/>
            <a:ext cx="436547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latin typeface="Calibri"/>
              </a:rPr>
              <a:t>SA</a:t>
            </a:r>
          </a:p>
        </p:txBody>
      </p:sp>
      <p:sp>
        <p:nvSpPr>
          <p:cNvPr id="65" name="TextBox 38"/>
          <p:cNvSpPr txBox="1">
            <a:spLocks noChangeArrowheads="1"/>
          </p:cNvSpPr>
          <p:nvPr/>
        </p:nvSpPr>
        <p:spPr bwMode="auto">
          <a:xfrm>
            <a:off x="4511996" y="2076172"/>
            <a:ext cx="564109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latin typeface="Calibri"/>
              </a:rPr>
              <a:t>root</a:t>
            </a:r>
          </a:p>
        </p:txBody>
      </p:sp>
      <p:grpSp>
        <p:nvGrpSpPr>
          <p:cNvPr id="10" name="Group 122"/>
          <p:cNvGrpSpPr/>
          <p:nvPr/>
        </p:nvGrpSpPr>
        <p:grpSpPr>
          <a:xfrm>
            <a:off x="6209070" y="1778687"/>
            <a:ext cx="421920" cy="484653"/>
            <a:chOff x="7846235" y="1249114"/>
            <a:chExt cx="558177" cy="656797"/>
          </a:xfrm>
        </p:grpSpPr>
        <p:sp>
          <p:nvSpPr>
            <p:cNvPr id="67" name="Oval 66"/>
            <p:cNvSpPr/>
            <p:nvPr/>
          </p:nvSpPr>
          <p:spPr>
            <a:xfrm>
              <a:off x="7990314" y="1249114"/>
              <a:ext cx="253637" cy="253637"/>
            </a:xfrm>
            <a:prstGeom prst="ellipse">
              <a:avLst/>
            </a:prstGeom>
            <a:gradFill>
              <a:gsLst>
                <a:gs pos="0">
                  <a:srgbClr val="009AD2"/>
                </a:gs>
                <a:gs pos="100000">
                  <a:srgbClr val="009AD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892761" y="1561283"/>
              <a:ext cx="440939" cy="277050"/>
            </a:xfrm>
            <a:prstGeom prst="roundRect">
              <a:avLst/>
            </a:prstGeom>
            <a:gradFill>
              <a:gsLst>
                <a:gs pos="0">
                  <a:srgbClr val="009AD2"/>
                </a:gs>
                <a:gs pos="100000">
                  <a:srgbClr val="009AD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8041041" y="1561283"/>
              <a:ext cx="159987" cy="9755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TextBox 38"/>
            <p:cNvSpPr txBox="1">
              <a:spLocks noChangeArrowheads="1"/>
            </p:cNvSpPr>
            <p:nvPr/>
          </p:nvSpPr>
          <p:spPr bwMode="auto">
            <a:xfrm>
              <a:off x="7846235" y="1611859"/>
              <a:ext cx="558177" cy="294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prstClr val="white"/>
                  </a:solidFill>
                  <a:latin typeface="Calibri"/>
                </a:rPr>
                <a:t>user</a:t>
              </a:r>
            </a:p>
          </p:txBody>
        </p:sp>
      </p:grpSp>
      <p:grpSp>
        <p:nvGrpSpPr>
          <p:cNvPr id="11" name="Group 310"/>
          <p:cNvGrpSpPr/>
          <p:nvPr/>
        </p:nvGrpSpPr>
        <p:grpSpPr>
          <a:xfrm>
            <a:off x="3845423" y="2150923"/>
            <a:ext cx="1828208" cy="1001634"/>
            <a:chOff x="3566131" y="1525974"/>
            <a:chExt cx="1828208" cy="1001634"/>
          </a:xfrm>
        </p:grpSpPr>
        <p:sp>
          <p:nvSpPr>
            <p:cNvPr id="72" name="TextBox 38"/>
            <p:cNvSpPr txBox="1">
              <a:spLocks noChangeArrowheads="1"/>
            </p:cNvSpPr>
            <p:nvPr/>
          </p:nvSpPr>
          <p:spPr bwMode="auto">
            <a:xfrm>
              <a:off x="3566131" y="1525974"/>
              <a:ext cx="802995" cy="3416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</a:rPr>
                <a:t>*$^!@#)(</a:t>
              </a:r>
            </a:p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</a:rPr>
                <a:t>-|”_}?$%-:&gt;&gt;</a:t>
              </a:r>
            </a:p>
          </p:txBody>
        </p:sp>
        <p:grpSp>
          <p:nvGrpSpPr>
            <p:cNvPr id="12" name="Group 309"/>
            <p:cNvGrpSpPr/>
            <p:nvPr/>
          </p:nvGrpSpPr>
          <p:grpSpPr>
            <a:xfrm>
              <a:off x="4744057" y="1678013"/>
              <a:ext cx="650282" cy="849595"/>
              <a:chOff x="4744057" y="1678013"/>
              <a:chExt cx="650282" cy="849595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4744057" y="1678013"/>
                <a:ext cx="650282" cy="819710"/>
              </a:xfrm>
              <a:prstGeom prst="straightConnector1">
                <a:avLst/>
              </a:prstGeom>
              <a:ln w="63500" cmpd="sng">
                <a:solidFill>
                  <a:srgbClr val="C00000"/>
                </a:solidFill>
                <a:headEnd type="stealt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 rot="3221834">
                <a:off x="4664229" y="2075882"/>
                <a:ext cx="68800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rPr>
                  <a:t>Encrypted</a:t>
                </a:r>
                <a:endParaRPr lang="en-US" sz="800" b="1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3" name="Group 311"/>
          <p:cNvGrpSpPr/>
          <p:nvPr/>
        </p:nvGrpSpPr>
        <p:grpSpPr>
          <a:xfrm>
            <a:off x="5888426" y="2138709"/>
            <a:ext cx="1736020" cy="966575"/>
            <a:chOff x="5609134" y="1513760"/>
            <a:chExt cx="1736020" cy="966575"/>
          </a:xfrm>
        </p:grpSpPr>
        <p:sp>
          <p:nvSpPr>
            <p:cNvPr id="77" name="TextBox 38"/>
            <p:cNvSpPr txBox="1">
              <a:spLocks noChangeArrowheads="1"/>
            </p:cNvSpPr>
            <p:nvPr/>
          </p:nvSpPr>
          <p:spPr bwMode="auto">
            <a:xfrm>
              <a:off x="6365171" y="1513760"/>
              <a:ext cx="979983" cy="3416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</a:rPr>
                <a:t>John Smith </a:t>
              </a:r>
            </a:p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</a:rPr>
                <a:t>401 Main Street   </a:t>
              </a:r>
            </a:p>
          </p:txBody>
        </p:sp>
        <p:grpSp>
          <p:nvGrpSpPr>
            <p:cNvPr id="14" name="Group 308"/>
            <p:cNvGrpSpPr/>
            <p:nvPr/>
          </p:nvGrpSpPr>
          <p:grpSpPr>
            <a:xfrm>
              <a:off x="5609134" y="1681514"/>
              <a:ext cx="503223" cy="798821"/>
              <a:chOff x="5609134" y="1681514"/>
              <a:chExt cx="503223" cy="798821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flipH="1">
                <a:off x="5609134" y="1681514"/>
                <a:ext cx="503223" cy="798821"/>
              </a:xfrm>
              <a:prstGeom prst="straightConnector1">
                <a:avLst/>
              </a:prstGeom>
              <a:ln w="63500" cmpd="sng">
                <a:solidFill>
                  <a:srgbClr val="00B050"/>
                </a:solidFill>
                <a:headEnd type="stealt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 rot="18019009">
                <a:off x="5614208" y="2017104"/>
                <a:ext cx="6832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rPr>
                  <a:t>Clear Text</a:t>
                </a:r>
                <a:endParaRPr lang="en-US" sz="800" b="1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5" name="Group 108"/>
          <p:cNvGrpSpPr/>
          <p:nvPr/>
        </p:nvGrpSpPr>
        <p:grpSpPr>
          <a:xfrm>
            <a:off x="6484579" y="4120641"/>
            <a:ext cx="2718796" cy="1302794"/>
            <a:chOff x="6484579" y="4120641"/>
            <a:chExt cx="2718796" cy="1302794"/>
          </a:xfrm>
        </p:grpSpPr>
        <p:grpSp>
          <p:nvGrpSpPr>
            <p:cNvPr id="16" name="Group 80"/>
            <p:cNvGrpSpPr/>
            <p:nvPr/>
          </p:nvGrpSpPr>
          <p:grpSpPr>
            <a:xfrm>
              <a:off x="7645827" y="4120641"/>
              <a:ext cx="1557548" cy="1302794"/>
              <a:chOff x="7433210" y="3324243"/>
              <a:chExt cx="1557548" cy="1302794"/>
            </a:xfrm>
          </p:grpSpPr>
          <p:sp>
            <p:nvSpPr>
              <p:cNvPr id="82" name="TextBox 38"/>
              <p:cNvSpPr txBox="1">
                <a:spLocks noChangeArrowheads="1"/>
              </p:cNvSpPr>
              <p:nvPr/>
            </p:nvSpPr>
            <p:spPr bwMode="auto">
              <a:xfrm>
                <a:off x="7433210" y="3324243"/>
                <a:ext cx="1557548" cy="54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</a:rPr>
                  <a:t>Cloud Provider /</a:t>
                </a:r>
              </a:p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</a:rPr>
                  <a:t>Outsource</a:t>
                </a:r>
              </a:p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</a:rPr>
                  <a:t>Administrators</a:t>
                </a:r>
              </a:p>
            </p:txBody>
          </p:sp>
          <p:grpSp>
            <p:nvGrpSpPr>
              <p:cNvPr id="17" name="Group 44"/>
              <p:cNvGrpSpPr/>
              <p:nvPr/>
            </p:nvGrpSpPr>
            <p:grpSpPr>
              <a:xfrm>
                <a:off x="7957103" y="3813563"/>
                <a:ext cx="489685" cy="385248"/>
                <a:chOff x="6574936" y="1108531"/>
                <a:chExt cx="679043" cy="712295"/>
              </a:xfrm>
            </p:grpSpPr>
            <p:grpSp>
              <p:nvGrpSpPr>
                <p:cNvPr id="18" name="Group 299"/>
                <p:cNvGrpSpPr/>
                <p:nvPr/>
              </p:nvGrpSpPr>
              <p:grpSpPr>
                <a:xfrm>
                  <a:off x="6574936" y="1108531"/>
                  <a:ext cx="679043" cy="712295"/>
                  <a:chOff x="6574936" y="1108531"/>
                  <a:chExt cx="679043" cy="712295"/>
                </a:xfrm>
              </p:grpSpPr>
              <p:grpSp>
                <p:nvGrpSpPr>
                  <p:cNvPr id="19" name="Group 55"/>
                  <p:cNvGrpSpPr/>
                  <p:nvPr/>
                </p:nvGrpSpPr>
                <p:grpSpPr>
                  <a:xfrm>
                    <a:off x="6875743" y="1108531"/>
                    <a:ext cx="378236" cy="507948"/>
                    <a:chOff x="5164535" y="1667162"/>
                    <a:chExt cx="374259" cy="503544"/>
                  </a:xfrm>
                </p:grpSpPr>
                <p:sp>
                  <p:nvSpPr>
                    <p:cNvPr id="90" name="Rounded Rectangle 89"/>
                    <p:cNvSpPr/>
                    <p:nvPr/>
                  </p:nvSpPr>
                  <p:spPr>
                    <a:xfrm>
                      <a:off x="5164535" y="1924618"/>
                      <a:ext cx="374259" cy="246088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</a:gra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1" name="Isosceles Triangle 90"/>
                    <p:cNvSpPr/>
                    <p:nvPr/>
                  </p:nvSpPr>
                  <p:spPr>
                    <a:xfrm rot="10800000">
                      <a:off x="5262211" y="1923413"/>
                      <a:ext cx="168162" cy="102537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5235017" y="1667162"/>
                      <a:ext cx="213990" cy="2139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</a:gra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88" name="Oval 87"/>
                  <p:cNvSpPr/>
                  <p:nvPr/>
                </p:nvSpPr>
                <p:spPr>
                  <a:xfrm>
                    <a:off x="6673526" y="1226454"/>
                    <a:ext cx="256332" cy="255855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9AD2"/>
                      </a:gs>
                      <a:gs pos="100000">
                        <a:srgbClr val="009AD2"/>
                      </a:gs>
                    </a:gsLst>
                    <a:lin ang="16200000" scaled="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9" name="Rounded Rectangle 88"/>
                  <p:cNvSpPr/>
                  <p:nvPr/>
                </p:nvSpPr>
                <p:spPr>
                  <a:xfrm>
                    <a:off x="6574936" y="1541353"/>
                    <a:ext cx="445625" cy="279473"/>
                  </a:xfrm>
                  <a:prstGeom prst="roundRect">
                    <a:avLst/>
                  </a:prstGeom>
                  <a:gradFill>
                    <a:gsLst>
                      <a:gs pos="0">
                        <a:srgbClr val="009AD2"/>
                      </a:gs>
                      <a:gs pos="100000">
                        <a:srgbClr val="009AD2"/>
                      </a:gs>
                    </a:gsLst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86" name="Isosceles Triangle 85"/>
                <p:cNvSpPr/>
                <p:nvPr/>
              </p:nvSpPr>
              <p:spPr>
                <a:xfrm rot="10800000">
                  <a:off x="6724792" y="1541353"/>
                  <a:ext cx="161687" cy="9840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4" name="TextBox 38"/>
              <p:cNvSpPr txBox="1">
                <a:spLocks noChangeArrowheads="1"/>
              </p:cNvSpPr>
              <p:nvPr/>
            </p:nvSpPr>
            <p:spPr bwMode="auto">
              <a:xfrm>
                <a:off x="7838365" y="4285405"/>
                <a:ext cx="802995" cy="34163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smtClean="0">
                    <a:solidFill>
                      <a:prstClr val="black"/>
                    </a:solidFill>
                    <a:latin typeface="Calibri"/>
                  </a:rPr>
                  <a:t>*$^!@#)(</a:t>
                </a:r>
              </a:p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smtClean="0">
                    <a:solidFill>
                      <a:prstClr val="black"/>
                    </a:solidFill>
                    <a:latin typeface="Calibri"/>
                  </a:rPr>
                  <a:t>-|”_}?$%-:&gt;&gt;</a:t>
                </a:r>
              </a:p>
            </p:txBody>
          </p:sp>
        </p:grpSp>
        <p:grpSp>
          <p:nvGrpSpPr>
            <p:cNvPr id="20" name="Group 309"/>
            <p:cNvGrpSpPr/>
            <p:nvPr/>
          </p:nvGrpSpPr>
          <p:grpSpPr>
            <a:xfrm rot="18523243">
              <a:off x="7074317" y="4275590"/>
              <a:ext cx="275528" cy="1455003"/>
              <a:chOff x="4152901" y="967318"/>
              <a:chExt cx="367371" cy="1455003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rot="3076757" flipV="1">
                <a:off x="3776931" y="1678980"/>
                <a:ext cx="1455003" cy="31679"/>
              </a:xfrm>
              <a:prstGeom prst="straightConnector1">
                <a:avLst/>
              </a:prstGeom>
              <a:ln w="63500" cmpd="sng">
                <a:solidFill>
                  <a:srgbClr val="C00000"/>
                </a:solidFill>
                <a:headEnd type="stealt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 rot="3058136">
                <a:off x="3952526" y="1572795"/>
                <a:ext cx="688009" cy="28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rPr>
                  <a:t>Encrypted</a:t>
                </a:r>
                <a:endParaRPr lang="en-US" sz="800" b="1" dirty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96" name="Oval 95"/>
          <p:cNvSpPr/>
          <p:nvPr/>
        </p:nvSpPr>
        <p:spPr>
          <a:xfrm>
            <a:off x="2564450" y="4634973"/>
            <a:ext cx="381000" cy="390525"/>
          </a:xfrm>
          <a:prstGeom prst="ellipse">
            <a:avLst/>
          </a:prstGeom>
          <a:solidFill>
            <a:srgbClr val="FFFFFF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2528" y="4564135"/>
            <a:ext cx="539964" cy="539964"/>
          </a:xfrm>
          <a:prstGeom prst="rect">
            <a:avLst/>
          </a:prstGeom>
          <a:noFill/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87653" y="3160609"/>
            <a:ext cx="730464" cy="730464"/>
          </a:xfrm>
          <a:prstGeom prst="rect">
            <a:avLst/>
          </a:prstGeom>
          <a:noFill/>
        </p:spPr>
      </p:pic>
      <p:grpSp>
        <p:nvGrpSpPr>
          <p:cNvPr id="21" name="Group 98"/>
          <p:cNvGrpSpPr/>
          <p:nvPr/>
        </p:nvGrpSpPr>
        <p:grpSpPr>
          <a:xfrm>
            <a:off x="465733" y="4663122"/>
            <a:ext cx="1144114" cy="336222"/>
            <a:chOff x="2444213" y="3101362"/>
            <a:chExt cx="1682545" cy="373525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213" y="3101362"/>
              <a:ext cx="1682545" cy="373525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2624447" y="3170711"/>
              <a:ext cx="48923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Calibri"/>
                </a:rPr>
                <a:t>DSM</a:t>
              </a:r>
            </a:p>
          </p:txBody>
        </p: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27" y="4721742"/>
            <a:ext cx="821597" cy="235084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432967" y="3219364"/>
            <a:ext cx="1538194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Vormetric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Security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Intelligence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Logs to SIEM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1081942" y="3945786"/>
            <a:ext cx="0" cy="632037"/>
          </a:xfrm>
          <a:prstGeom prst="straightConnector1">
            <a:avLst/>
          </a:prstGeom>
          <a:ln w="19050" cmpd="sng">
            <a:solidFill>
              <a:srgbClr val="008AC4"/>
            </a:solidFill>
            <a:prstDash val="sysDot"/>
            <a:headEnd type="none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13" y="3226760"/>
            <a:ext cx="481012" cy="624691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92724" y="5053984"/>
            <a:ext cx="2170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Vormetric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Data Security Manager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on Enterprise premise or in cloud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virtual or physical appliance</a:t>
            </a:r>
          </a:p>
        </p:txBody>
      </p:sp>
      <p:pic>
        <p:nvPicPr>
          <p:cNvPr id="107" name="Picture 5" descr="C:\Users\akicklighter\Documents\SI\SB\Images\DSM user logins 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67055" y="2177523"/>
            <a:ext cx="1021144" cy="8617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2619" y="4171165"/>
            <a:ext cx="640554" cy="183282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xQREhMSExQUFBUSGBQXFRUVGBUVEhoYFRkZGBgVFxgYICggGx8mGxUVIj0hKCosLi4vGB8zODMtNygvLisBCgoKDg0OGxAQGywkICU0LCwsLCwsNCwsLCwsLCwsLCwsLCw0LCwsLCwsLC0sLCwsLCwsLCwsLCwsLCwsLCwsLP/AABEIAHoBngMBIgACEQEDEQH/xAAcAAEAAgIDAQAAAAAAAAAAAAAABgcEBQIDCAH/xABNEAACAQICBgUHBgkLBAMAAAABAgADEQQhBQYHEjFBE1FhcYEiMkJykaGxFDNSVJKyFSNigpOzwdHiFzQ1U3ODoqPC0vAkJXTDFkNk/8QAGQEBAAMBAQAAAAAAAAAAAAAAAAECAwUE/8QAJBEAAgICAgICAwEBAAAAAAAAAAECEQMSITEEMkFREyJhcTP/2gAMAwEAAhEDEQA/ALxiIgHwmaHR+sSVcU9AEFSo6NuTMt9+3XkRb1SZH9atYzWJo0j+LGTMPTP+3490iteqyMjqSrKbgjiCLWM8OXyql+vSPFl8qpfr8F0xNBqprGuLTday1kHlLyI+mvZ2cvYTv57ITUlaPXGSkrQiIliwiIgCIiAIiIAiIgCIiAIiIAiIgCIiAIiIAiIgCIiAIiIAiIgCIiAIiIAiIgCIiAIiIAiIgCIiAIiIAiIgCRPXrTXRr8nQ+VUF3I5J1d7fAHrknxWIWmjVGyVAWPcBeU9jcY1ao9V/Ockns6gOwCw8J5fKy6x1XbPL5WXWOq7Z8WdWM9Hx/ZOamdeM4DxnMOb8HDBYt6LrUpndZDcH9h6wRlaXBoLSq4qitVcr5MvNWHFf+ciJTF5I9RdL9BiAjHyK9lPUG9BvabePZPR42XSVPpno8bLpKn0y1IiJ1TqCIiAIiIAiIgCIiAIiIAiIgCIiAIiIAiIgCIiAIiIAiIgCIiAIiIAiIgCIiAIiIAiIgCIiAIiIAiIgCIiARTaJjtzDrSHGs2fqpmffue2V2sk20bE72JVOVOmPaxJPuCyMLOR5MtsjOR5MtsjO5TOrF8B4zmpnXi+AmJkY8T5EggufVzSHyjDUqp84rZvWXyW94J8ZspBtmGMutaifRKuPzhun7o9snM7OGe8Ezs4Z7QTERE1NBERAEREAREQBERAEREAREQBERAEREAREQBERAEREAREQBERAEREARMfGY2nRAao6oCbAsbC/G3uMxRp/C/WKP21/fItE0zZRNadP4X6xR+2v75x/+RYX+vpfaEbIUzaRNfS07hmNhXpE9W+oPvMz1N8xnF2RR9iIkgRNc2ncMCQa9IEEgguosRkRmY/D2F+sUf0ifvkbImmbGJrDrBhfrFH7aznR03h3Nlr0ierfW/svFoUzYRAiSQVJrnUvja/YUHsRRNSs2etwtjcR6w96qf2zVLOJk95f6zh5PeX+s7lM68XwE5LOGL4CUIRjXi8+RJJJZs1qWxbD6VJ/cyH98tCVXs4H/WDspv8A6R+2WpOn4n/M6fif8xERPUekREQBERAEREAREQBERAEREAREQBET4T74B9iIgCIiAIiIAiIgCIiAIiIBr9L6GpYoKKqk7l92zMtr2vwNjwHGV9rhq+uEamabMUqb2TWJBW3McRn7paMhW0zzKHrP8BMssVq2aY5O6I/qfodMVVZahbdRd6ymxJuBmerjJg+o+FPAVB2h/wB95odmnz1b1B96WHIxxTjyickmpED0lqAQCaFS/wCRUtc/nLl7pGsNjMRgqhUF6TKfKQ+ae9eBv1jwMuGaHW/QYxNIso/G0wSh5m2ZQ9/x8Yli+YiOT4kfdWNY1xakEBKqi7JyI+kvZ2cvYTvZSmj8Y1GolVD5SG46j1g9hFx4y5cHiRVppUXzXUMO4i8nHPZckZIavgjOlNSsP0bmmGpsqkr5RZbgXsd65t4yuUFyB1298uzF/Nv6rfAylcL5yd6/ETPLFJqjTE207LIOomGta9Xv3hf4Wmg1h1MagjVaTGoi5srAb4A4tcZMPASx58YXFjwM1eOLMlkkiqNW9YnwrqCxNEnykOYA+kvURxtz94tcGUc65kDMXIHb1S68DTK06atxVFB7wADKYW+UXypdla7QsNuYstyqojX7R5B9yj2yOLLG2j6P36CVgM6Jz9R7A+xgvvlcCc7yY65H/eTg+THXI/7ydqzrxXAd85CcMUchMUZIx4nyJYkmuy7D3r1qn0KYX7bX/wDWZZMiuznAdHhd88a7F+3dHkr8CfzpKp1vHjrjR1vHjrjRrNYnxS0ScEtF61xlWLBN3O9t2124ZEgcc+RpbWXXDSqu1HEVHwzWzp01FPI+kri7EZHMMRkZfkpvbiP+pw39k/35efVnqx90d2qOs+LbBUsJgaD18QpqmtXq/NU9+q7jymNmbdYHM+DZiavWTU3SzK1euxxNvKKpVLstuJWnZR4IPCWJsoUDReHsOJrk9p6aoLnwA9kl0KNrkOVPgoTUXXyrg6ipWqPVwzWDBiXNO/B6d87DmoyIvYXkpx+sOk9KXGj6L0MPmBXYqjuOsM3Aepci3HlIDtAwS0dIYymgsofeA5DpUWoQOy7mehdEtehRPXTpnLIeaJWNvgtOlzR5/wBYdXcfgiK1cVBcgdOtQvmeALg7ynvtflJ1sq12qVn+R4ly7FSaNRvPO6LtTY+kd27A8bK1zwlkaSwSV6VSjUF0qqysOxhb2zzlqXXNPHYJhx6eip/vGCN7mMNasJ7Lk9LTF0ppGnhqT1qzBKdMXYn2AADMkkgADMkiZUqLbfpYmpQwgNlVemcciWLIns3amX5QmknSM4q3RzpazaQ0zXajgj8koJm7/wD2BTcAu44MbGypbgfKIF53aQ2S1XG8Mc1SqOdVGIJ9bfJXv8qbvY3hAmjhUAzrVKrMfVbowPZT95k5lVG1bLOVOkefKWm9I6Jrmk1RwUsTSqsalFlzsy3Pmm3FSDlY5giXPqhrLT0hQFZBusDu1KZNyjdV+YPEHmOo3Ajm2TQ4q4MYgDy8Mym/M06hCsvdcq35p65CNj+kjS0gKV/JxKOhHLeQGorHuCuPzzIX6uiWlKNlo664vSFJEOApUqvndJv51Bw3dxd5QfS5k8MpS+mdbtIViyVq9ZLEhqajoLdasqhT4NeejZ572oj/ALpiu+j+opRMY/okWjNY8diMJQwejKL/AImlSSriCFFmCjeRGc7qgdebdQGRMW1k1Qx9EGviqTuPSrFxWI9Y3LAdpy7ZdmoFMLo7BgAC9Gmxt1sN5j4kk+M3tRAwKkAgggg5gg8QRGlrkjenwUls112q0K9PDV3apQrMEXfJZqbsbIVY57pJAK8BcEWsb3fPLmmaPQYjEU0uOgq1kQ8x0bsqm/5onqGk1wD1gH2xB/AyL5NHrjrPT0dQ6Vxvux3aVMGxduOZ5KOJPLtJAMH0DhcfptWr18U+Gw28VSnQum9bJrWN90HK7FrkHIWmo22YhjjqSHzUoKVHa7vvHx3FH5ssfZqynRmF3eG4wNvpB2Df4gZN26Faxsr7WvZ5WwFNsVhcRUdaY3qguUrKo4uGQ+UBxPCwBOc1WhNoGklIpU3+UMclV6Zq1DYXsNyztkCcyTL6q0wylWFwwII5EHIieb9R6Z/CGDVDcismfWqm7H7IaVkqfBaLtclo6gY3SWKxL18YHpUUpsi0zTNFS7Mp3gjeUbBTmeF8uJkp1p1jpaPomtVN75Ig892+iP2nlNxKC2r6VavpCol/IwwFNByvYM57yxt3IJZvVFEtmSPRdbSenC7iv8jwqnd/FbwJI9FSCHewsCSwXqHEDjpfZPXUGpQxRq1Bnu1AUc91QMc+8DvEsPU7BChgcLTAtalTJtzZlDOfFmY+M3Ma2uRu0+CgtA6843AVejqs9VEYrUo1iS624hXbylI6s17OcvHRGk6eKopXpNvJUFwefUVI5EEEEdYMqzbboZUqUcWot0t6VTtZRdD37ocX6lWZOw3SJIxOGJ8ldyqg6i11fw8lPaZEW06LSSa2LWkK2meZQ9Z/gJNZCtpvmUPWf4CTk9WVx+yMLZp89W9QfelhSvdmnz1b1B96WFIxepOT2ERE0Mym9P4fo8TXQcA7W7id4D2ESw9Q6u9g0B9FnX/ESPjIHrW98ZXI+nb2AA/CTvUGlu4ND9Jqh/xEf6Z58fuzfJ6I3mM+bf1W+BlKYdrFSeRU+wy68Z82/qt8DKVwouyA8CVv7RGbtEYvkska9YXqq/ZH75q9N68q9NkoK4LAgu9hYHiVAJz77WkqOgcN9Xo/o0/dNbpHUzDVQdxTSbkyE28VOVu63fLtToqnCzQ6jaGouy1Xqo7rmtIHNSPSYGxJHYLdplgymdJYGphaxRsnQgqyki45Mp4yw9S9OHE0mWpnUpWDH6SnzW78iD3dsrikvUtki/Y3+IorUVkYXVwVYdYIsRKb0zo1sNWei3o5qfpKfNb/AJzBl0TQ626AGLpeTYVadyh6+tD2H3HxlfJw/kja7R4PJw/kja7RVSzrxR4eM7XQqSrAhlJBByII4gzrxS+Sp7WHuBnLSOXFGNM/QWjGxVdKK+kbsfooPOb9neRMBFLEAAkkgADMknIADmZbupmrvyOld7dNUsXPHdHJAezn1nwm+HFvL+How4t5fw39GkEVVUWVQAAOAAFgPZOcROsdUSm9uP8AOMN/ZP8AelySlNtmIVsZSQEE06I3gORZ2IB6jYA27R1yk+i+P2J9sp/ovDf3/wCvqSWyH7JaobRdAAglGrhhzB6Z2APV5LKfESYS0ekVl2zzztT/AKUxf9z+opS+tD/zej/Z0/uiUBtJrB9JYxlII3kW4zF0pIhHgVI8JfmgKyvhqDIQymlTsRmPNEpDtmk+kZ88z6tfz/Cf+Vh/1yz0rWqqilmIVVBLEmwAGZJM8zas1guMwjsQqivQZicgAKikknkAIn8DH8npyUdtppEaQRuTUKdj3PUBHw9svAG+YkC2vauNicOlekpapht4lRmzU2tv2HMgqrdwa2Zlpq0Vg6Z27G8UH0cEHGjVqqfzj0g91STmUBs11rGArkVCegrgCoRc7pF92oAOIzINs7G+drG+sNiEqKr02V0YXVlIZSOsEZGIO0JqmaXX634Oxl/6mp7bZe+0pvZbQL6UwxHBOlduwdE6/eZR4yf7YdY6dLDNhFYGrW3d8A5pTUhiW6t6wFjxBJ5Tjsh1VbD02xdZStSuoWmpFmWlcG5HIsQpt1KvMkCr5kWXESxp582pH/umK/uf1NOeg5522j11qaTxbKQw3qYuDcXSlTVh4MpHhGTojH2XXqH/AEdg/wCwpfdE30juzysr6Nwm6Qd2kqm2dmXySD2giSImXXRR9nmPXD+eY7/yMT+seel8N5i+qvwnmfWmoHxeMZSCGr4gqRmCDUaxHYZ6R0RiUq0aToyurItipBHAdUpDtmmTpEB2w6sVK608XRUu1FSlVVF3NO+8rADM7pLZdTX5SM7NtfFwKnD1940GJZHUbxpk+cCozKnjlmDfI3ytPXHWdNHUBWdGcu24irldiGaxY5KLKc8+4yn9D6awuL0i2I0jTppTdSFVEIpB7jdNQLm+Ra7Hna9gBZLh8CPMeSday7TsN0LJg2etXqgpTAp1FClhbe8tQSRyUAkmwy4zF2WaivhmGMxK7j7pFGkfOQMLF36mK3AXkCb5mwkGidLaHoZ0KuBok8SppU2PeTYySYTSNKt81Vp1PUdX+6ZKVu2VbpUjJnm/XykV0jjFP9ax8HAce5hPSEqDbPq6y1FxyC6MFStb0WGSOewiy35FV64muCcb5LG1NxYrYHCVBnejTB9ZVCsPBgRNzKc2T65JhwcHiGCU2YtRqNkis3nU2PIE+UCeZbPMS4gbyYu0VkqZANtgHyCnfj8oS3fuVf2Xkd2G0Sa+KfktOmvi7Ej9WZ92waeXE1aOCoHpTTcs+55V6pG4lNbcWALXA+kBxuJOdnerRwGFCPbpqp6SrbMAkABAfyQAO/ePOV7kX6gSiQnab5lD1n+Ak2kD2mYhSaFMEFl32YcxfdC377H2Rl9WVx+x0bNPnq3qD70sOVZqTpRMPiCah3UqKV3uQNwQT2ZEeIln0K6uLoysOtSCPaJGF/qTlX7HZOjG4paVN6jmyoCx8OQ7Zwx2kqVEXqVETvIue4cT4SvtZNYHxzihQVty+SgeW5HMgcAONvE9lpzUSIxbNAFfEVchepWcm35Tm58M5cWj8IKNJKS8Kahb9dhx8eM0OqOrHyYdLUsazC1hmEB5A8z1nwHWZNK4oVyyckr4R0435up6rfAylsJ56esvxEuLTWIWnQqsxAAR+OVzY2A7SZTSNax6rH2SmbtF8XTLyiYmjdJU66K9NgbgG1xvA9TDkZyxuPp0V3qjqg7TY+A4k9gm9rsxohO0xBv0G5lagPcCtvvNOGzRD01Y8gig95bL4NNVp/SDY/EjolYi25TUecQMyx6rk37Ba/CT7VbQvySjumxqOd6oRwvyUdgH7TzmEVtO0bSesKZuYiJ6DAjWteq64odJTstYDjwVwOTdvUfDuhJ0LUekaW6RVDGynjvDLd6sx4cJbc0jYYDGA/SAbxCkf6Z5smCLlt9mTwQcnL7NfqfqguFtVq2esRlzWnfiF62/K8BzvK4ibwgoKkXhBQVIRESxY1esuh/llBqHS1KO8VO/TNm8k3t3GQldjuH+sYjw6L/bLKiQ4pkqTXRXujtlVKhVSrTxWIBRkYgbg3gjBt0lQMja3jJFrfqwNIIiGvVohCxIpnJt4AWYHja3vkgiNUTsytBscw/1iv7Kf+2bTVnZzTwOISvTxFc7u9emd0I28pXywtr23r94Em8SNUN2RPXDUdNI1FepXrIqKF6NN3cJBJ37MCL52v2CaL+R3DfWMR/lf7ZZMQ4phSaItqdqUmjmcpXq1FdQoR7BFzuSAMrmSmIkpUQ3ZB9Y9mOFxTNUplsPUa5PRgGkSfSNM8/VIvneaHC7Ja9MkJpA01PHo6boT3gVRLWiRqiVNkO1d2cYTCMKrBsRVB3g9axAbjvKgyvfO5uQecmMRJSohtvsjuuuq/4RpJSNZqQR942G8GG6RukXHXeRJdjlL61U8EQSz4hxTJUmiutD7LFw1elXTFVPxbo5XcC724bhSQ3DwM3evGp34S6EGu1JaXSXULvK+/ucRcDLc7eJkqiNV0NndlYDY5S+tVfsJNlqxs0XA4qniVxLtub103AobeRkG8QcwN6/DiBJ7EjVDdmo1rw2GqYWquMKrRtdmJ3SpHmsp+le1rceFje0pLROo9fHNUbBg/JwxFOtifxW+BkbBQxOd8wLdxuB37UdN1MRjqlJ2YUcM24iDlkN+pbmxubHkLDrve+CpIlNFpBRTVVCBfNCgeTbstaV9mW5iikquyfHrwOGbsWo9/8AFTEi2mdAYjBOvT0mpG90bIqSPoupIvzte4npyRXaglM6MxHSWyCFOsPvqEt4m3cTDgqJWR2afZFrPVxVOrQrsXehulajZsyNcWY8ypXieIYcSCTP61JXUqwDKwIZWAKkHIgg8RKv2HaMYLiMSRZX3aadu5cuR1i5Ud4bqlpy0eik/YrnTWyTD1WLYeq+Hv6BHS0h6oJDD7VuoTCweyiso3DpBxS5pTR1BHVY1N0ewy04jRDeRHNWNScJgPKpIWqWt0tQhqluYXIBfzQL85I4iWSohuzA03o9sRSNJahpbxF2AubA3txHGRQ7PP8A9H+V/HJ1ErKCl2SptdEEOzw/WB+i/jnz+TrrxA/RfxyeRK/ih9E/kl9kQwmoFFc3qVH7Buop9xPvkj0doulhxalTVL8SM2PexzPjMyJZRS6RDk32IMRLFSE1tQi53mxLMxuSWp3OfH051HZ4frH+V/HJ3Ez/ABR+i/5JEC/k7P1hf0X8cysLs+pDz6rt2KqoPfeTOI/FH6H5JfZhaM0VRw4tSQLfieLHvY5mZsRNKooIiIAmO2GvVFTqFre398yIigIiIAiIgCIiAIiIAiIgCIiAIiIAiIgCIiAIiIAiIgCIiAVXtS1GqVahxuGU1CwHTUlzclRYVEHpeSACozyBF7mRnVXaLiMAvyd0FanTyCOSlWnb0A1jkPokZcAQMpfUxsVgKVX5ynTf11VviJRx5tF1PimVwdsdM2CYSoznILvrmeoWBPunz8D6Q006NjF+SYRDvLRFxVY9dmzvYkbzAW5LmTLJwuApUvm6dNPUVV+AmRJ1fyNkukdGBwaUaaUqShEpgKqjgAP+cZ3xEsUEREAREQBERAEREAREQBERAEREAREQBER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" name="TextBox 50"/>
          <p:cNvSpPr txBox="1">
            <a:spLocks noChangeArrowheads="1"/>
          </p:cNvSpPr>
          <p:nvPr/>
        </p:nvSpPr>
        <p:spPr bwMode="auto">
          <a:xfrm>
            <a:off x="3018184" y="4221577"/>
            <a:ext cx="13112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Tahoma" pitchFamily="34" charset="0"/>
              </a:rPr>
              <a:t>Operating System</a:t>
            </a:r>
            <a:endParaRPr lang="en-US" sz="1200" b="1" dirty="0">
              <a:solidFill>
                <a:prstClr val="black"/>
              </a:solidFill>
              <a:latin typeface="Calibri"/>
              <a:ea typeface="ＭＳ Ｐゴシック" pitchFamily="34" charset="-128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27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Vormetric: Application and Vendor agnostic</a:t>
            </a:r>
            <a:br>
              <a:rPr lang="en-US" dirty="0" smtClean="0"/>
            </a:br>
            <a:r>
              <a:rPr lang="en-US" dirty="0" smtClean="0"/>
              <a:t>through “Learn Mode” </a:t>
            </a:r>
            <a:endParaRPr lang="en-US" dirty="0"/>
          </a:p>
        </p:txBody>
      </p:sp>
      <p:pic>
        <p:nvPicPr>
          <p:cNvPr id="1026" name="Picture 2" descr="http://vufind-org.github.io/vufind/images/opensource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6" y="1612151"/>
            <a:ext cx="18288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eff.org/files/palanti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69" y="1773633"/>
            <a:ext cx="3616331" cy="9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019675"/>
            <a:ext cx="2548423" cy="542925"/>
          </a:xfrm>
          <a:prstGeom prst="rect">
            <a:avLst/>
          </a:prstGeom>
        </p:spPr>
      </p:pic>
      <p:pic>
        <p:nvPicPr>
          <p:cNvPr id="1032" name="Picture 8" descr="http://upload.wikimedia.org/wikipedia/en/e/eb/MongoDB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23" y="2928937"/>
            <a:ext cx="3517199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4991100"/>
            <a:ext cx="2834173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90" y="3683840"/>
            <a:ext cx="2274710" cy="122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411" y="4268591"/>
            <a:ext cx="2700822" cy="8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0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nigh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02" y="1354915"/>
            <a:ext cx="3880872" cy="42582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90043" y="5297717"/>
            <a:ext cx="6310111" cy="953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sz="4000" dirty="0" smtClean="0">
                <a:latin typeface="Tahoma"/>
                <a:ea typeface="Tahoma" pitchFamily="34" charset="0"/>
                <a:cs typeface="Tahoma"/>
              </a:rPr>
              <a:t>What have we learned?</a:t>
            </a:r>
            <a:endParaRPr lang="en-US" sz="4000" dirty="0" smtClean="0">
              <a:solidFill>
                <a:schemeClr val="bg1"/>
              </a:solidFill>
              <a:latin typeface="Tahoma"/>
              <a:ea typeface="Tahoma" pitchFamily="34" charset="0"/>
              <a:cs typeface="Tahoma"/>
            </a:endParaRPr>
          </a:p>
          <a:p>
            <a:endParaRPr lang="en-US" dirty="0">
              <a:latin typeface="Tahoma"/>
              <a:cs typeface="Tahom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Data Breaches</a:t>
            </a:r>
            <a:endParaRPr lang="en-US" sz="4000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773445" y="2816059"/>
            <a:ext cx="5627355" cy="600241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 b="1" kern="1200" baseline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prstClr val="white"/>
                </a:solidFill>
                <a:ea typeface="Tahoma" pitchFamily="34" charset="0"/>
              </a:rPr>
              <a:t>INSIDER THREAT </a:t>
            </a:r>
            <a:r>
              <a:rPr lang="en-US" sz="1600" dirty="0" smtClean="0">
                <a:solidFill>
                  <a:prstClr val="white"/>
                </a:solidFill>
                <a:ea typeface="Tahoma" pitchFamily="34" charset="0"/>
              </a:rPr>
              <a:t>REPORT and DATA SECURITY</a:t>
            </a:r>
            <a:endParaRPr lang="en-US" sz="1600" dirty="0">
              <a:solidFill>
                <a:prstClr val="white"/>
              </a:solidFill>
              <a:ea typeface="Tahoma" pitchFamily="34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590043" y="3568519"/>
            <a:ext cx="4896357" cy="1143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kern="1200" baseline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defRPr>
            </a:lvl1pPr>
            <a:lvl2pPr marL="45720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defRPr>
            </a:lvl2pPr>
            <a:lvl3pPr marL="91440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defRPr>
            </a:lvl3pPr>
            <a:lvl4pPr marL="137160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defRPr>
            </a:lvl4pPr>
            <a:lvl5pPr marL="182880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white"/>
                </a:solidFill>
                <a:latin typeface="Tahoma"/>
                <a:cs typeface="Tahoma"/>
              </a:rPr>
              <a:t>Nick Jovanovic – </a:t>
            </a:r>
            <a:r>
              <a:rPr lang="en-US" sz="1800" dirty="0" err="1" smtClean="0">
                <a:solidFill>
                  <a:prstClr val="white"/>
                </a:solidFill>
                <a:latin typeface="Tahoma"/>
                <a:cs typeface="Tahoma"/>
              </a:rPr>
              <a:t>DoD</a:t>
            </a:r>
            <a:r>
              <a:rPr lang="en-US" sz="1800" dirty="0" smtClean="0">
                <a:solidFill>
                  <a:prstClr val="white"/>
                </a:solidFill>
                <a:latin typeface="Tahoma"/>
                <a:cs typeface="Tahoma"/>
              </a:rPr>
              <a:t> Regional Sales Manager</a:t>
            </a:r>
          </a:p>
          <a:p>
            <a:r>
              <a:rPr lang="en-US" sz="1800" dirty="0" smtClean="0">
                <a:solidFill>
                  <a:prstClr val="white"/>
                </a:solidFill>
                <a:latin typeface="Tahoma"/>
                <a:cs typeface="Tahoma"/>
              </a:rPr>
              <a:t>njovanovic@Vormetric.com</a:t>
            </a:r>
          </a:p>
          <a:p>
            <a:endParaRPr lang="en-US" sz="1200" dirty="0" smtClean="0">
              <a:solidFill>
                <a:prstClr val="white"/>
              </a:solidFill>
              <a:latin typeface="Tahoma"/>
              <a:cs typeface="Tahoma"/>
            </a:endParaRPr>
          </a:p>
          <a:p>
            <a:r>
              <a:rPr lang="en-US" sz="1800" dirty="0" smtClean="0">
                <a:solidFill>
                  <a:prstClr val="white"/>
                </a:solidFill>
                <a:latin typeface="Tahoma"/>
                <a:cs typeface="Tahoma"/>
              </a:rPr>
              <a:t>Eric Brown – Senior Systems Engineer</a:t>
            </a:r>
          </a:p>
          <a:p>
            <a:r>
              <a:rPr lang="en-US" sz="1800" dirty="0" smtClean="0">
                <a:solidFill>
                  <a:prstClr val="white"/>
                </a:solidFill>
                <a:latin typeface="Tahoma"/>
                <a:cs typeface="Tahoma"/>
              </a:rPr>
              <a:t>ebrown@Vormetric.com</a:t>
            </a:r>
          </a:p>
          <a:p>
            <a:endParaRPr lang="en-US" sz="1800" dirty="0">
              <a:solidFill>
                <a:prstClr val="white"/>
              </a:solidFill>
              <a:latin typeface="Tahoma"/>
              <a:cs typeface="Tahom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1" y="5476389"/>
            <a:ext cx="684855" cy="264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7" y="5801434"/>
            <a:ext cx="988025" cy="2942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33" y="5534877"/>
            <a:ext cx="818159" cy="1613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54" y="5500658"/>
            <a:ext cx="1024031" cy="210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00" y="5816061"/>
            <a:ext cx="849705" cy="2779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4929" y="5430014"/>
            <a:ext cx="1220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882A0"/>
                </a:solidFill>
                <a:latin typeface="Tahoma"/>
                <a:ea typeface="Tahoma" panose="020B0604030504040204" pitchFamily="34" charset="0"/>
                <a:cs typeface="Tahoma"/>
              </a:rPr>
              <a:t>Partners:</a:t>
            </a:r>
            <a:endParaRPr lang="en-US" sz="1600" b="1" dirty="0">
              <a:solidFill>
                <a:srgbClr val="2882A0"/>
              </a:solidFill>
              <a:latin typeface="Tahoma"/>
              <a:ea typeface="Tahoma" panose="020B0604030504040204" pitchFamily="34" charset="0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70" y="5839151"/>
            <a:ext cx="1725039" cy="246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82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2013 </a:t>
            </a:r>
          </a:p>
          <a:p>
            <a:pPr lvl="1"/>
            <a:r>
              <a:rPr lang="en-US" dirty="0" smtClean="0"/>
              <a:t>Consumer Records</a:t>
            </a:r>
          </a:p>
          <a:p>
            <a:pPr lvl="2"/>
            <a:r>
              <a:rPr lang="en-US" dirty="0" smtClean="0"/>
              <a:t>822 Million Records Exposed</a:t>
            </a:r>
          </a:p>
          <a:p>
            <a:pPr lvl="3"/>
            <a:r>
              <a:rPr lang="en-US" dirty="0" smtClean="0"/>
              <a:t>Up from 174 million in 2012</a:t>
            </a:r>
          </a:p>
          <a:p>
            <a:pPr lvl="2"/>
            <a:r>
              <a:rPr lang="en-US" dirty="0" smtClean="0"/>
              <a:t>Average cost per record = $136/record</a:t>
            </a:r>
          </a:p>
          <a:p>
            <a:pPr lvl="3"/>
            <a:r>
              <a:rPr lang="en-US" dirty="0" smtClean="0"/>
              <a:t>Up $6 from 2012</a:t>
            </a:r>
          </a:p>
          <a:p>
            <a:pPr lvl="1"/>
            <a:r>
              <a:rPr lang="en-US" dirty="0" smtClean="0"/>
              <a:t>Trade Secrets / Intellectual Property</a:t>
            </a:r>
          </a:p>
          <a:p>
            <a:pPr lvl="2"/>
            <a:r>
              <a:rPr lang="en-US" dirty="0" smtClean="0"/>
              <a:t>Not Disclosed, but much more damaging to Industry and Government</a:t>
            </a:r>
          </a:p>
          <a:p>
            <a:r>
              <a:rPr lang="en-US" dirty="0" smtClean="0"/>
              <a:t>Data can’t defend itself</a:t>
            </a:r>
          </a:p>
          <a:p>
            <a:pPr lvl="1"/>
            <a:r>
              <a:rPr lang="en-US" dirty="0" smtClean="0"/>
              <a:t>Motives vary, but the methods are the same.</a:t>
            </a:r>
          </a:p>
          <a:p>
            <a:pPr lvl="1"/>
            <a:r>
              <a:rPr lang="en-US" dirty="0" smtClean="0"/>
              <a:t>You must have privilege to compromise data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2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Customer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 after</a:t>
            </a:r>
          </a:p>
          <a:p>
            <a:pPr lvl="1"/>
            <a:r>
              <a:rPr lang="en-US" dirty="0" smtClean="0"/>
              <a:t>Intellectual Property / Trade Secrets</a:t>
            </a:r>
          </a:p>
          <a:p>
            <a:pPr lvl="1"/>
            <a:r>
              <a:rPr lang="en-US" dirty="0" smtClean="0"/>
              <a:t>Classified Information</a:t>
            </a:r>
          </a:p>
          <a:p>
            <a:pPr lvl="1"/>
            <a:r>
              <a:rPr lang="en-US" dirty="0" smtClean="0"/>
              <a:t>Infrastructure Control</a:t>
            </a:r>
          </a:p>
          <a:p>
            <a:pPr lvl="1"/>
            <a:r>
              <a:rPr lang="en-US" dirty="0" smtClean="0"/>
              <a:t>Command and Control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38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8163" y="368300"/>
            <a:ext cx="860583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Defenses Are Failing</a:t>
            </a:r>
            <a:br>
              <a:rPr lang="en-US" dirty="0" smtClean="0"/>
            </a:br>
            <a:r>
              <a:rPr lang="en-US" dirty="0" smtClean="0"/>
              <a:t>Security Holes are Being Exploited</a:t>
            </a:r>
            <a:endParaRPr lang="en-US" dirty="0"/>
          </a:p>
        </p:txBody>
      </p:sp>
      <p:pic>
        <p:nvPicPr>
          <p:cNvPr id="5" name="Picture 4" descr="logo_bug_rgb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602" y="5046965"/>
            <a:ext cx="1214229" cy="6768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6451" y="500116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E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Global Vormetric Insider Threat survey administered by ESG</a:t>
            </a:r>
            <a:br>
              <a:rPr lang="en-US" sz="2400" dirty="0" smtClean="0">
                <a:solidFill>
                  <a:srgbClr val="007E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200" dirty="0" smtClean="0">
                <a:solidFill>
                  <a:srgbClr val="007E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October 2013 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6409" y="5955227"/>
            <a:ext cx="6203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hlinkClick r:id="rId4"/>
              </a:rPr>
              <a:t>http://enterprise-encryption.vormetric.com/analyst-report-esg-insider-threat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69117" y="3039674"/>
            <a:ext cx="2446870" cy="1422295"/>
            <a:chOff x="-289524" y="1072377"/>
            <a:chExt cx="2446870" cy="1422295"/>
          </a:xfrm>
          <a:solidFill>
            <a:srgbClr val="000000"/>
          </a:solidFill>
        </p:grpSpPr>
        <p:sp>
          <p:nvSpPr>
            <p:cNvPr id="18" name="TextBox 7"/>
            <p:cNvSpPr txBox="1"/>
            <p:nvPr/>
          </p:nvSpPr>
          <p:spPr>
            <a:xfrm>
              <a:off x="-172008" y="1072377"/>
              <a:ext cx="2329354" cy="830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007EBA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54%</a:t>
              </a:r>
              <a:endParaRPr lang="en-US" sz="4800" b="1" dirty="0">
                <a:solidFill>
                  <a:srgbClr val="007EB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89524" y="1848341"/>
              <a:ext cx="23992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7D7A7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MORE DIFFICULT TO DETECT AND PREVENT INSIDER ATTACKS THAN 2 YEARS AGO</a:t>
              </a:r>
              <a:endParaRPr lang="en-US" sz="1200" dirty="0">
                <a:solidFill>
                  <a:srgbClr val="7D7A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3107045" y="3039675"/>
            <a:ext cx="2703342" cy="1197782"/>
            <a:chOff x="301161" y="2546441"/>
            <a:chExt cx="2703342" cy="1197782"/>
          </a:xfrm>
        </p:grpSpPr>
        <p:sp>
          <p:nvSpPr>
            <p:cNvPr id="27" name="TextBox 26"/>
            <p:cNvSpPr txBox="1"/>
            <p:nvPr/>
          </p:nvSpPr>
          <p:spPr>
            <a:xfrm>
              <a:off x="301161" y="2546441"/>
              <a:ext cx="270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007EBA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63%</a:t>
              </a:r>
              <a:endParaRPr lang="en-US" sz="4800" b="1" dirty="0">
                <a:solidFill>
                  <a:srgbClr val="007EB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8554" y="3319491"/>
              <a:ext cx="2257092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7D7A7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Feel VULNERABLE TO ABUSE OF PRIVILEGED USERS</a:t>
              </a:r>
              <a:endParaRPr lang="en-US" sz="1200" dirty="0">
                <a:solidFill>
                  <a:srgbClr val="7D7A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430448" y="3039674"/>
            <a:ext cx="23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7E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73%</a:t>
            </a:r>
            <a:endParaRPr lang="en-US" sz="4800" b="1" dirty="0">
              <a:solidFill>
                <a:srgbClr val="007EB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371440" y="3768404"/>
            <a:ext cx="2546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7D7A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BLOCK PRIVILEGED USER ACCESS TO SENSITIVE DATA</a:t>
            </a:r>
            <a:endParaRPr lang="en-US" sz="1200" dirty="0">
              <a:solidFill>
                <a:srgbClr val="7D7A7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" descr="F:\Sreejesh_CM_Data\2013\Vormetric\_Sep_2013\09-26-2013\Press Deck 2 - Insider Threat Study -Draft 09-25-13 v2\Slide_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887" y="2047164"/>
            <a:ext cx="2749113" cy="93492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400801" y="2825087"/>
            <a:ext cx="450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AB001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lang="en-US" sz="1000" b="1" dirty="0">
              <a:solidFill>
                <a:srgbClr val="AB001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59587" y="2805203"/>
            <a:ext cx="584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AB001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en-US" sz="1000" b="1" dirty="0">
              <a:solidFill>
                <a:srgbClr val="AB001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V="1">
            <a:off x="3232432" y="2871673"/>
            <a:ext cx="479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AB001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lang="en-US" sz="1000" b="1" dirty="0">
              <a:solidFill>
                <a:srgbClr val="AB001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7428" y="2844850"/>
            <a:ext cx="878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AB001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en-US" sz="1000" b="1" dirty="0">
              <a:solidFill>
                <a:srgbClr val="AB001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2" descr="F:\Sreejesh_CM_Data\2013\Vormetric\_Sep_2013\09-26-2013\Press Deck 2 - Insider Threat Study -Draft 09-25-13 v2\Slide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9915" y="1869744"/>
            <a:ext cx="2876625" cy="1165790"/>
          </a:xfrm>
          <a:prstGeom prst="rect">
            <a:avLst/>
          </a:prstGeom>
          <a:noFill/>
        </p:spPr>
      </p:pic>
      <p:pic>
        <p:nvPicPr>
          <p:cNvPr id="35" name="Picture 4" descr="F:\Sreejesh_CM_Data\2013\Vormetric\_Sep_2013\09-26-2013\Press Deck 2 - Insider Threat Study -Draft 09-25-13 v2\Slide_02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0475" y="2082273"/>
            <a:ext cx="887633" cy="887633"/>
          </a:xfrm>
          <a:prstGeom prst="rect">
            <a:avLst/>
          </a:prstGeom>
          <a:solidFill>
            <a:schemeClr val="tx2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7940909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152400"/>
          </a:xfrm>
          <a:prstGeom prst="rect">
            <a:avLst/>
          </a:prstGeom>
          <a:gradFill>
            <a:gsLst>
              <a:gs pos="0">
                <a:srgbClr val="338FCE"/>
              </a:gs>
              <a:gs pos="100000">
                <a:schemeClr val="tx1"/>
              </a:gs>
            </a:gsLst>
            <a:lin ang="7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84742" y="368718"/>
            <a:ext cx="8604496" cy="59163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ARE ENTERPRISES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830" y="879772"/>
            <a:ext cx="836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7D7A76"/>
                </a:solidFill>
                <a:latin typeface="Tahoma"/>
                <a:ea typeface="Tahoma" pitchFamily="34" charset="0"/>
                <a:cs typeface="Tahoma"/>
              </a:rPr>
              <a:t>RESPONDING TO THE THREAT?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505108"/>
            <a:ext cx="8334375" cy="485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906" y="1518443"/>
            <a:ext cx="5284470" cy="485460"/>
          </a:xfrm>
          <a:prstGeom prst="rect">
            <a:avLst/>
          </a:prstGeom>
          <a:solidFill>
            <a:srgbClr val="85D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300" y="1617251"/>
            <a:ext cx="354582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800">
                <a:solidFill>
                  <a:srgbClr val="7D7A76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Tahoma"/>
                <a:cs typeface="Tahoma"/>
              </a:rPr>
              <a:t>Using data </a:t>
            </a:r>
            <a:r>
              <a:rPr lang="en-US" sz="1600" dirty="0" smtClean="0">
                <a:solidFill>
                  <a:prstClr val="white"/>
                </a:solidFill>
                <a:latin typeface="Tahoma"/>
                <a:cs typeface="Tahoma"/>
              </a:rPr>
              <a:t>encryption</a:t>
            </a:r>
            <a:endParaRPr lang="en-US" sz="1600" dirty="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063908"/>
            <a:ext cx="8334375" cy="485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2906" y="2077243"/>
            <a:ext cx="5065394" cy="485460"/>
          </a:xfrm>
          <a:prstGeom prst="rect">
            <a:avLst/>
          </a:prstGeom>
          <a:solidFill>
            <a:srgbClr val="16B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300" y="2176051"/>
            <a:ext cx="354582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800">
                <a:solidFill>
                  <a:srgbClr val="7D7A76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Tahoma"/>
                <a:cs typeface="Tahoma"/>
              </a:rPr>
              <a:t>Increasing budget 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2622708"/>
            <a:ext cx="8334375" cy="485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2906" y="2636043"/>
            <a:ext cx="4112894" cy="485460"/>
          </a:xfrm>
          <a:prstGeom prst="rect">
            <a:avLst/>
          </a:prstGeom>
          <a:solidFill>
            <a:srgbClr val="0D6B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300" y="2734851"/>
            <a:ext cx="354582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800">
                <a:solidFill>
                  <a:srgbClr val="7D7A76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Tahoma"/>
                <a:cs typeface="Tahoma"/>
              </a:rPr>
              <a:t>Constantly monitoring data access</a:t>
            </a:r>
          </a:p>
        </p:txBody>
      </p:sp>
      <p:pic>
        <p:nvPicPr>
          <p:cNvPr id="6" name="Picture 5" descr="icon_loc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4" t="37647" r="34278" b="33235"/>
          <a:stretch/>
        </p:blipFill>
        <p:spPr>
          <a:xfrm>
            <a:off x="5071507" y="1503878"/>
            <a:ext cx="563086" cy="484745"/>
          </a:xfrm>
          <a:prstGeom prst="rect">
            <a:avLst/>
          </a:prstGeom>
        </p:spPr>
      </p:pic>
      <p:pic>
        <p:nvPicPr>
          <p:cNvPr id="7" name="Picture 6" descr="icon_dolla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64" y="2112133"/>
            <a:ext cx="413773" cy="398535"/>
          </a:xfrm>
          <a:prstGeom prst="rect">
            <a:avLst/>
          </a:prstGeom>
        </p:spPr>
      </p:pic>
      <p:pic>
        <p:nvPicPr>
          <p:cNvPr id="10" name="Picture 9" descr="icon_search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64" y="2658233"/>
            <a:ext cx="413773" cy="3985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40400" y="1506963"/>
            <a:ext cx="115667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800" b="1">
                <a:solidFill>
                  <a:srgbClr val="16BFF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5D463"/>
                </a:solidFill>
                <a:latin typeface="Tahoma"/>
                <a:cs typeface="Tahoma"/>
              </a:rPr>
              <a:t>68%</a:t>
            </a:r>
            <a:endParaRPr lang="en-US" dirty="0">
              <a:solidFill>
                <a:srgbClr val="85D463"/>
              </a:solidFill>
              <a:latin typeface="Tahoma"/>
              <a:cs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2291" y="2085518"/>
            <a:ext cx="115667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800" b="1">
                <a:solidFill>
                  <a:srgbClr val="16BFF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6B4FF"/>
                </a:solidFill>
                <a:latin typeface="Tahoma"/>
                <a:cs typeface="Tahoma"/>
              </a:rPr>
              <a:t>66%</a:t>
            </a:r>
            <a:endParaRPr lang="en-US" dirty="0">
              <a:solidFill>
                <a:srgbClr val="16B4FF"/>
              </a:solidFill>
              <a:latin typeface="Tahoma"/>
              <a:cs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9187" y="2649963"/>
            <a:ext cx="115667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800" b="1">
                <a:solidFill>
                  <a:srgbClr val="16BFF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D6B92"/>
                </a:solidFill>
                <a:latin typeface="Tahoma"/>
                <a:cs typeface="Tahoma"/>
              </a:rPr>
              <a:t>49%</a:t>
            </a:r>
            <a:endParaRPr lang="en-US" dirty="0">
              <a:solidFill>
                <a:srgbClr val="0D6B92"/>
              </a:solidFill>
              <a:latin typeface="Tahoma"/>
              <a:cs typeface="Tahoma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9514" y="3496113"/>
            <a:ext cx="8157708" cy="923832"/>
            <a:chOff x="280737" y="2984943"/>
            <a:chExt cx="8157708" cy="923832"/>
          </a:xfrm>
        </p:grpSpPr>
        <p:sp>
          <p:nvSpPr>
            <p:cNvPr id="27" name="Right Triangle 26"/>
            <p:cNvSpPr/>
            <p:nvPr/>
          </p:nvSpPr>
          <p:spPr>
            <a:xfrm rot="10800000">
              <a:off x="290686" y="3613850"/>
              <a:ext cx="294925" cy="294925"/>
            </a:xfrm>
            <a:prstGeom prst="rtTriangle">
              <a:avLst/>
            </a:prstGeom>
            <a:solidFill>
              <a:srgbClr val="074B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Tahoma"/>
                <a:cs typeface="Tahoma"/>
              </a:endParaRPr>
            </a:p>
          </p:txBody>
        </p:sp>
        <p:pic>
          <p:nvPicPr>
            <p:cNvPr id="29" name="Picture 28" descr="ban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37" y="2984943"/>
              <a:ext cx="8157708" cy="63114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03876" y="3027130"/>
              <a:ext cx="713900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700" dirty="0">
                  <a:solidFill>
                    <a:prstClr val="white"/>
                  </a:solidFill>
                  <a:latin typeface="Tahoma"/>
                  <a:ea typeface="Tahoma" pitchFamily="34" charset="0"/>
                  <a:cs typeface="Tahoma"/>
                </a:rPr>
                <a:t>Europe feels less vulnerable than the US</a:t>
              </a:r>
            </a:p>
          </p:txBody>
        </p:sp>
      </p:grpSp>
      <p:pic>
        <p:nvPicPr>
          <p:cNvPr id="19" name="Picture 18" descr="emap_urope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8797" r="25174" b="7176"/>
          <a:stretch/>
        </p:blipFill>
        <p:spPr>
          <a:xfrm>
            <a:off x="418959" y="4348788"/>
            <a:ext cx="1485291" cy="1669227"/>
          </a:xfrm>
          <a:prstGeom prst="rect">
            <a:avLst/>
          </a:prstGeom>
          <a:effectLst>
            <a:outerShdw dist="50800" dir="2700000" algn="tl" rotWithShape="0">
              <a:srgbClr val="000000">
                <a:alpha val="57000"/>
              </a:srgbClr>
            </a:outerShdw>
          </a:effectLst>
        </p:spPr>
      </p:pic>
      <p:pic>
        <p:nvPicPr>
          <p:cNvPr id="20" name="Picture 19" descr="map_US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17046" r="16436" b="14204"/>
          <a:stretch/>
        </p:blipFill>
        <p:spPr>
          <a:xfrm>
            <a:off x="6437237" y="4368535"/>
            <a:ext cx="2180113" cy="1502305"/>
          </a:xfrm>
          <a:prstGeom prst="rect">
            <a:avLst/>
          </a:prstGeom>
          <a:effectLst>
            <a:outerShdw dist="50800" dir="2700000" algn="tl" rotWithShape="0">
              <a:srgbClr val="000000">
                <a:alpha val="57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024429" y="4413020"/>
            <a:ext cx="246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800">
                <a:solidFill>
                  <a:srgbClr val="7D7A76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/>
                <a:cs typeface="Tahoma"/>
              </a:rPr>
              <a:t>Feel vulnerable to insider threats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59353" y="5196189"/>
            <a:ext cx="219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800">
                <a:solidFill>
                  <a:srgbClr val="7D7A76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ahoma"/>
                <a:cs typeface="Tahoma"/>
              </a:rPr>
              <a:t>Concerned with abuse of privileged user access rights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4113" y="4521097"/>
            <a:ext cx="116459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800" b="1">
                <a:solidFill>
                  <a:srgbClr val="16BFF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5D463"/>
                </a:solidFill>
                <a:latin typeface="Tahoma"/>
                <a:cs typeface="Tahoma"/>
              </a:rPr>
              <a:t>25%</a:t>
            </a:r>
            <a:endParaRPr lang="en-US" dirty="0">
              <a:solidFill>
                <a:srgbClr val="85D463"/>
              </a:solidFill>
              <a:latin typeface="Tahoma"/>
              <a:cs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6725" y="4521097"/>
            <a:ext cx="112428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800" b="1">
                <a:solidFill>
                  <a:srgbClr val="16BFF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5D463"/>
                </a:solidFill>
                <a:latin typeface="Tahoma"/>
                <a:cs typeface="Tahoma"/>
              </a:rPr>
              <a:t>47%</a:t>
            </a:r>
            <a:endParaRPr lang="en-US" dirty="0">
              <a:solidFill>
                <a:srgbClr val="85D463"/>
              </a:solidFill>
              <a:latin typeface="Tahoma"/>
              <a:cs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1181" y="5384697"/>
            <a:ext cx="125752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800" b="1">
                <a:solidFill>
                  <a:srgbClr val="16BFF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69110"/>
                </a:solidFill>
                <a:latin typeface="Tahoma"/>
                <a:cs typeface="Tahoma"/>
              </a:rPr>
              <a:t>39%</a:t>
            </a:r>
            <a:endParaRPr lang="en-US" dirty="0">
              <a:solidFill>
                <a:srgbClr val="F69110"/>
              </a:solidFill>
              <a:latin typeface="Tahoma"/>
              <a:cs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6725" y="5384697"/>
            <a:ext cx="134112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800" b="1">
                <a:solidFill>
                  <a:srgbClr val="16BFF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69110"/>
                </a:solidFill>
                <a:latin typeface="Tahoma"/>
                <a:cs typeface="Tahoma"/>
              </a:rPr>
              <a:t>63%</a:t>
            </a:r>
            <a:endParaRPr lang="en-US" dirty="0">
              <a:solidFill>
                <a:srgbClr val="F69110"/>
              </a:solidFill>
              <a:latin typeface="Tahoma"/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35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issue?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Superusers</a:t>
            </a:r>
            <a:r>
              <a:rPr lang="en-US" dirty="0" smtClean="0"/>
              <a:t> control the system, packages, patches, and data permissions</a:t>
            </a:r>
          </a:p>
          <a:p>
            <a:r>
              <a:rPr lang="en-US" dirty="0" smtClean="0"/>
              <a:t>The nature of the </a:t>
            </a:r>
            <a:r>
              <a:rPr lang="en-US" dirty="0" err="1" smtClean="0"/>
              <a:t>superuser</a:t>
            </a:r>
            <a:r>
              <a:rPr lang="en-US" dirty="0" smtClean="0"/>
              <a:t> is that they have full access to data accessible by the system.</a:t>
            </a:r>
          </a:p>
          <a:p>
            <a:r>
              <a:rPr lang="en-US" dirty="0" smtClean="0"/>
              <a:t>If a </a:t>
            </a:r>
            <a:r>
              <a:rPr lang="en-US" dirty="0" err="1" smtClean="0"/>
              <a:t>superuser</a:t>
            </a:r>
            <a:r>
              <a:rPr lang="en-US" dirty="0" smtClean="0"/>
              <a:t> is compromised or goes rogue, the impact can be severe, as they can destroy, steal, and manipulate.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45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Controls for Super Users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OS Level auditing, keystroke logging, etc…</a:t>
            </a:r>
          </a:p>
          <a:p>
            <a:r>
              <a:rPr lang="en-US" dirty="0" smtClean="0"/>
              <a:t>Privileged Account Management</a:t>
            </a:r>
          </a:p>
          <a:p>
            <a:pPr lvl="1"/>
            <a:r>
              <a:rPr lang="en-US" dirty="0" smtClean="0"/>
              <a:t>Checkout account with single usage password</a:t>
            </a:r>
          </a:p>
          <a:p>
            <a:r>
              <a:rPr lang="en-US" dirty="0" smtClean="0"/>
              <a:t>Policy based elevation</a:t>
            </a:r>
          </a:p>
          <a:p>
            <a:pPr lvl="1"/>
            <a:r>
              <a:rPr lang="en-US" dirty="0" smtClean="0"/>
              <a:t>Tools that allow a user to elevate to the </a:t>
            </a:r>
            <a:r>
              <a:rPr lang="en-US" dirty="0" err="1" smtClean="0"/>
              <a:t>superuser</a:t>
            </a:r>
            <a:r>
              <a:rPr lang="en-US" dirty="0" smtClean="0"/>
              <a:t> on a per command basis. </a:t>
            </a:r>
            <a:r>
              <a:rPr lang="en-US" dirty="0" err="1" smtClean="0"/>
              <a:t>sudo</a:t>
            </a:r>
            <a:r>
              <a:rPr lang="en-US" dirty="0" smtClean="0"/>
              <a:t>, powerbroker, etc…</a:t>
            </a:r>
          </a:p>
          <a:p>
            <a:pPr lvl="1"/>
            <a:r>
              <a:rPr lang="en-US" dirty="0" smtClean="0"/>
              <a:t>They are good for saying </a:t>
            </a:r>
            <a:r>
              <a:rPr lang="en-US" u="sng" dirty="0" smtClean="0"/>
              <a:t>who</a:t>
            </a:r>
            <a:r>
              <a:rPr lang="en-US" dirty="0" smtClean="0"/>
              <a:t> can do </a:t>
            </a:r>
            <a:r>
              <a:rPr lang="en-US" u="sng" dirty="0" smtClean="0"/>
              <a:t>what</a:t>
            </a:r>
            <a:r>
              <a:rPr lang="en-US" dirty="0" smtClean="0"/>
              <a:t> as root.  But does not control </a:t>
            </a:r>
            <a:r>
              <a:rPr lang="en-US" u="sng" dirty="0" smtClean="0"/>
              <a:t>what</a:t>
            </a:r>
            <a:r>
              <a:rPr lang="en-US" dirty="0" smtClean="0"/>
              <a:t> root can do.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7371" y="5346887"/>
            <a:ext cx="629371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None of these controls stop the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superuser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Just how one becomes the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superuser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53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Malware</a:t>
            </a:r>
          </a:p>
          <a:p>
            <a:r>
              <a:rPr lang="en-US" sz="3600" dirty="0" smtClean="0"/>
              <a:t>Root Kits</a:t>
            </a:r>
          </a:p>
          <a:p>
            <a:r>
              <a:rPr lang="en-US" sz="3600" dirty="0" smtClean="0"/>
              <a:t>Privilege Users</a:t>
            </a:r>
          </a:p>
          <a:p>
            <a:r>
              <a:rPr lang="en-US" sz="3600" dirty="0" smtClean="0"/>
              <a:t>Ransom-ware</a:t>
            </a:r>
            <a:endParaRPr lang="en-US" sz="3600" dirty="0"/>
          </a:p>
          <a:p>
            <a:pPr marL="112712" indent="0">
              <a:buNone/>
            </a:pPr>
            <a:r>
              <a:rPr lang="en-US" sz="3200" dirty="0" smtClean="0"/>
              <a:t>	</a:t>
            </a:r>
          </a:p>
          <a:p>
            <a:pPr marL="112712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All use Ring-0 to steal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571875" y="6070600"/>
            <a:ext cx="5572125" cy="3333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Copyright 2014 Vormetric, Inc. – Proprietary and Confidential. All rights reserved.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0658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Slide No: </a:t>
            </a:r>
            <a:fld id="{E889B49B-F5FB-429C-BE2B-43727461FBE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20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7a6f557-504a-414d-840c-296733329bd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72e97ab-9e6b-4bc3-a6b4-a96be2176e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5377373-4c35-4c9b-adb6-4de6c990b4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c4a4340-dba3-4ff8-946f-570dd6f1f7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dec7ee7-43e2-4297-aa25-609e4fd506e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711c65-42f5-441c-b0d1-3b8fb308f8c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5d39347-a604-4404-9394-a1404b96e3a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cb799c9-79ef-4131-94fe-bece7b2830a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4cda994-bd3f-4c19-87d3-e36a01d51a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0f0b7d0-4c2a-4135-966a-671403c598f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a66c3be-b5b4-42ba-ba19-13e7d68203e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Macintosh PowerPoint</Application>
  <PresentationFormat>On-screen Show (4:3)</PresentationFormat>
  <Paragraphs>159</Paragraphs>
  <Slides>13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SPEAKER BLITZ</vt:lpstr>
      <vt:lpstr>Data Breaches</vt:lpstr>
      <vt:lpstr>Data Breaches</vt:lpstr>
      <vt:lpstr>Beyond Customer Records</vt:lpstr>
      <vt:lpstr>Traditional Defenses Are Failing Security Holes are Being Exploited</vt:lpstr>
      <vt:lpstr>HOW ARE ENTERPRISES</vt:lpstr>
      <vt:lpstr>What is the issue?</vt:lpstr>
      <vt:lpstr>Traditional Controls for Super Users</vt:lpstr>
      <vt:lpstr>Common Problem</vt:lpstr>
      <vt:lpstr>Mission can be accomplished.</vt:lpstr>
      <vt:lpstr>Reduce the impact of misconfiguration and other threats by Firewalling Data</vt:lpstr>
      <vt:lpstr>Vormetric Transparent Encryption Simplified encryption and access control</vt:lpstr>
      <vt:lpstr>Vormetric: Application and Vendor agnostic through “Learn Mode” </vt:lpstr>
    </vt:vector>
  </TitlesOfParts>
  <Company>GovDelivery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BLITZ</dc:title>
  <dc:creator>Catherine Andrews</dc:creator>
  <cp:lastModifiedBy>Catherine Andrews</cp:lastModifiedBy>
  <cp:revision>1</cp:revision>
  <dcterms:created xsi:type="dcterms:W3CDTF">2014-11-19T18:57:28Z</dcterms:created>
  <dcterms:modified xsi:type="dcterms:W3CDTF">2014-11-19T18:57:58Z</dcterms:modified>
</cp:coreProperties>
</file>