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50" r:id="rId2"/>
    <p:sldId id="421" r:id="rId3"/>
    <p:sldId id="441" r:id="rId4"/>
    <p:sldId id="422" r:id="rId5"/>
    <p:sldId id="423" r:id="rId6"/>
    <p:sldId id="440" r:id="rId7"/>
    <p:sldId id="433" r:id="rId8"/>
    <p:sldId id="428" r:id="rId9"/>
    <p:sldId id="429" r:id="rId10"/>
    <p:sldId id="430" r:id="rId11"/>
    <p:sldId id="431" r:id="rId12"/>
    <p:sldId id="437" r:id="rId13"/>
    <p:sldId id="425" r:id="rId14"/>
    <p:sldId id="447" r:id="rId15"/>
    <p:sldId id="436" r:id="rId16"/>
    <p:sldId id="439" r:id="rId17"/>
    <p:sldId id="443" r:id="rId18"/>
    <p:sldId id="444" r:id="rId19"/>
    <p:sldId id="445" r:id="rId20"/>
    <p:sldId id="442" r:id="rId21"/>
    <p:sldId id="448" r:id="rId22"/>
    <p:sldId id="451" r:id="rId23"/>
    <p:sldId id="450" r:id="rId24"/>
    <p:sldId id="452" r:id="rId25"/>
    <p:sldId id="453" r:id="rId26"/>
    <p:sldId id="449" r:id="rId27"/>
    <p:sldId id="438" r:id="rId28"/>
    <p:sldId id="455" r:id="rId29"/>
    <p:sldId id="426" r:id="rId30"/>
    <p:sldId id="457" r:id="rId31"/>
    <p:sldId id="427" r:id="rId32"/>
    <p:sldId id="434" r:id="rId33"/>
    <p:sldId id="4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405E3F-D30C-4A4F-A051-08BDA34B3D35}">
          <p14:sldIdLst>
            <p14:sldId id="350"/>
            <p14:sldId id="421"/>
            <p14:sldId id="441"/>
            <p14:sldId id="422"/>
            <p14:sldId id="423"/>
            <p14:sldId id="440"/>
            <p14:sldId id="433"/>
            <p14:sldId id="428"/>
            <p14:sldId id="429"/>
            <p14:sldId id="430"/>
            <p14:sldId id="431"/>
            <p14:sldId id="437"/>
            <p14:sldId id="425"/>
            <p14:sldId id="447"/>
            <p14:sldId id="436"/>
            <p14:sldId id="439"/>
            <p14:sldId id="443"/>
            <p14:sldId id="444"/>
            <p14:sldId id="445"/>
            <p14:sldId id="442"/>
            <p14:sldId id="448"/>
            <p14:sldId id="451"/>
            <p14:sldId id="450"/>
            <p14:sldId id="452"/>
            <p14:sldId id="453"/>
            <p14:sldId id="449"/>
            <p14:sldId id="438"/>
            <p14:sldId id="455"/>
            <p14:sldId id="426"/>
            <p14:sldId id="457"/>
            <p14:sldId id="427"/>
            <p14:sldId id="434"/>
            <p14:sldId id="458"/>
          </p14:sldIdLst>
        </p14:section>
        <p14:section name="Untitled Section" id="{6729A670-9998-45E2-BBC3-D377C91F0C1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E2AC00"/>
    <a:srgbClr val="FFC301"/>
    <a:srgbClr val="AC8300"/>
    <a:srgbClr val="483700"/>
    <a:srgbClr val="FFF1C5"/>
    <a:srgbClr val="FFFFCC"/>
    <a:srgbClr val="6C5200"/>
    <a:srgbClr val="FFE2B7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6448" autoAdjust="0"/>
  </p:normalViewPr>
  <p:slideViewPr>
    <p:cSldViewPr>
      <p:cViewPr>
        <p:scale>
          <a:sx n="70" d="100"/>
          <a:sy n="70" d="100"/>
        </p:scale>
        <p:origin x="-11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34"/>
    </p:cViewPr>
  </p:sorterViewPr>
  <p:notesViewPr>
    <p:cSldViewPr>
      <p:cViewPr varScale="1">
        <p:scale>
          <a:sx n="60" d="100"/>
          <a:sy n="60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7" Type="http://schemas.openxmlformats.org/officeDocument/2006/relationships/slide" Target="../slides/slide32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31.xml"/><Relationship Id="rId5" Type="http://schemas.openxmlformats.org/officeDocument/2006/relationships/slide" Target="../slides/slide29.xml"/><Relationship Id="rId4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9506-5205-4A2D-B187-95A3A1EB2DF8}" type="doc">
      <dgm:prSet loTypeId="urn:microsoft.com/office/officeart/2005/8/layout/cycle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C7CA16-7CCB-4453-B858-9F61FDAF0747}">
      <dgm:prSet phldrT="[Text]"/>
      <dgm:spPr/>
      <dgm:t>
        <a:bodyPr/>
        <a:lstStyle/>
        <a:p>
          <a:r>
            <a:rPr lang="en-US" b="1" dirty="0" smtClean="0"/>
            <a:t>Requirements, needs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CC34CF-4F22-4C3A-A32A-D904C7F3FB26}" type="parTrans" cxnId="{D123F6D9-5482-4520-B2A0-5BEB8AA71425}">
      <dgm:prSet/>
      <dgm:spPr/>
      <dgm:t>
        <a:bodyPr/>
        <a:lstStyle/>
        <a:p>
          <a:endParaRPr lang="en-US"/>
        </a:p>
      </dgm:t>
    </dgm:pt>
    <dgm:pt modelId="{17827918-5193-47BE-97E4-D4E3324042F6}" type="sibTrans" cxnId="{D123F6D9-5482-4520-B2A0-5BEB8AA71425}">
      <dgm:prSet/>
      <dgm:spPr/>
      <dgm:t>
        <a:bodyPr/>
        <a:lstStyle/>
        <a:p>
          <a:endParaRPr lang="en-US"/>
        </a:p>
      </dgm:t>
    </dgm:pt>
    <dgm:pt modelId="{F3950480-C3DB-42CF-8D4E-9828D4AC110A}">
      <dgm:prSet phldrT="[Text]"/>
      <dgm:spPr/>
      <dgm:t>
        <a:bodyPr/>
        <a:lstStyle/>
        <a:p>
          <a:r>
            <a:rPr lang="en-US" b="1" dirty="0" smtClean="0"/>
            <a:t>Planning, direction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378BB05-4CB3-4EBA-BF14-B4EB7FC62087}" type="parTrans" cxnId="{DDC7E5A8-F944-4DA3-B1D3-B1AEC0CF8E28}">
      <dgm:prSet/>
      <dgm:spPr/>
      <dgm:t>
        <a:bodyPr/>
        <a:lstStyle/>
        <a:p>
          <a:endParaRPr lang="en-US"/>
        </a:p>
      </dgm:t>
    </dgm:pt>
    <dgm:pt modelId="{D7BCBF4E-18DD-4F5C-9812-00DCC6F940D0}" type="sibTrans" cxnId="{DDC7E5A8-F944-4DA3-B1D3-B1AEC0CF8E28}">
      <dgm:prSet/>
      <dgm:spPr/>
      <dgm:t>
        <a:bodyPr/>
        <a:lstStyle/>
        <a:p>
          <a:endParaRPr lang="en-US"/>
        </a:p>
      </dgm:t>
    </dgm:pt>
    <dgm:pt modelId="{EDE641FC-4EDD-4D04-A534-126738DFB192}">
      <dgm:prSet phldrT="[Text]"/>
      <dgm:spPr/>
      <dgm:t>
        <a:bodyPr/>
        <a:lstStyle/>
        <a:p>
          <a:r>
            <a:rPr lang="en-US" b="1" dirty="0" smtClean="0"/>
            <a:t>Collection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43CDEB9-C62C-4445-8851-906A04A7543D}" type="parTrans" cxnId="{61138D43-689F-4765-9137-9BE92B27CFC3}">
      <dgm:prSet/>
      <dgm:spPr/>
      <dgm:t>
        <a:bodyPr/>
        <a:lstStyle/>
        <a:p>
          <a:endParaRPr lang="en-US"/>
        </a:p>
      </dgm:t>
    </dgm:pt>
    <dgm:pt modelId="{873F1E0A-B443-47BB-85D7-1344BFCB2047}" type="sibTrans" cxnId="{61138D43-689F-4765-9137-9BE92B27CFC3}">
      <dgm:prSet/>
      <dgm:spPr/>
      <dgm:t>
        <a:bodyPr/>
        <a:lstStyle/>
        <a:p>
          <a:endParaRPr lang="en-US"/>
        </a:p>
      </dgm:t>
    </dgm:pt>
    <dgm:pt modelId="{DD5551E8-8559-4643-B545-4D986BF32C51}">
      <dgm:prSet phldrT="[Text]"/>
      <dgm:spPr/>
      <dgm:t>
        <a:bodyPr/>
        <a:lstStyle/>
        <a:p>
          <a:r>
            <a:rPr lang="en-US" b="1" dirty="0" smtClean="0"/>
            <a:t>Processing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9DA8F81-6A99-47C1-9FB2-A5FE65D941A1}" type="parTrans" cxnId="{AA671CF7-1C54-4737-A3DD-48CADA524891}">
      <dgm:prSet/>
      <dgm:spPr/>
      <dgm:t>
        <a:bodyPr/>
        <a:lstStyle/>
        <a:p>
          <a:endParaRPr lang="en-US"/>
        </a:p>
      </dgm:t>
    </dgm:pt>
    <dgm:pt modelId="{E9C7745A-6BF9-41F2-943A-471121FBED22}" type="sibTrans" cxnId="{AA671CF7-1C54-4737-A3DD-48CADA524891}">
      <dgm:prSet/>
      <dgm:spPr/>
      <dgm:t>
        <a:bodyPr/>
        <a:lstStyle/>
        <a:p>
          <a:endParaRPr lang="en-US"/>
        </a:p>
      </dgm:t>
    </dgm:pt>
    <dgm:pt modelId="{5A882AED-5901-4096-BCFF-28F8F0B95932}">
      <dgm:prSet phldrT="[Text]"/>
      <dgm:spPr/>
      <dgm:t>
        <a:bodyPr/>
        <a:lstStyle/>
        <a:p>
          <a:r>
            <a:rPr lang="en-US" b="1" dirty="0" smtClean="0"/>
            <a:t>Analysis production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A2145AC3-7D46-43EF-BC3B-7C51CCD3DA21}" type="parTrans" cxnId="{FC6A1317-AECF-4471-A8E4-684381F23E43}">
      <dgm:prSet/>
      <dgm:spPr/>
      <dgm:t>
        <a:bodyPr/>
        <a:lstStyle/>
        <a:p>
          <a:endParaRPr lang="en-US"/>
        </a:p>
      </dgm:t>
    </dgm:pt>
    <dgm:pt modelId="{BB8511E6-69D8-4B80-ACBE-A51160022077}" type="sibTrans" cxnId="{FC6A1317-AECF-4471-A8E4-684381F23E43}">
      <dgm:prSet/>
      <dgm:spPr/>
      <dgm:t>
        <a:bodyPr/>
        <a:lstStyle/>
        <a:p>
          <a:endParaRPr lang="en-US"/>
        </a:p>
      </dgm:t>
    </dgm:pt>
    <dgm:pt modelId="{65357AB1-4E3F-44C0-8FCF-B849EB26356F}">
      <dgm:prSet phldrT="[Text]"/>
      <dgm:spPr/>
      <dgm:t>
        <a:bodyPr/>
        <a:lstStyle/>
        <a:p>
          <a:r>
            <a:rPr lang="en-US" b="1" dirty="0" smtClean="0"/>
            <a:t>Dissemination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5F87B7CB-AF8C-41B0-A890-DF82FB59EE5B}" type="parTrans" cxnId="{6C993854-3764-4DBA-9A69-014647AFD03C}">
      <dgm:prSet/>
      <dgm:spPr/>
      <dgm:t>
        <a:bodyPr/>
        <a:lstStyle/>
        <a:p>
          <a:endParaRPr lang="en-US"/>
        </a:p>
      </dgm:t>
    </dgm:pt>
    <dgm:pt modelId="{AEB6644D-19C3-4522-B2B4-71C05E8763E3}" type="sibTrans" cxnId="{6C993854-3764-4DBA-9A69-014647AFD03C}">
      <dgm:prSet/>
      <dgm:spPr/>
      <dgm:t>
        <a:bodyPr/>
        <a:lstStyle/>
        <a:p>
          <a:endParaRPr lang="en-US"/>
        </a:p>
      </dgm:t>
    </dgm:pt>
    <dgm:pt modelId="{94CCB5F6-7CF6-4534-A71F-FB7FBD13DEDB}">
      <dgm:prSet phldrT="[Text]"/>
      <dgm:spPr/>
      <dgm:t>
        <a:bodyPr/>
        <a:lstStyle/>
        <a:p>
          <a:r>
            <a:rPr lang="en-US" b="1" dirty="0" smtClean="0"/>
            <a:t>Re-evaluation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E1E3E53B-CC6B-4ED2-A4C7-CDB0C6E991E5}" type="parTrans" cxnId="{3AD130FE-4F2F-4581-8D53-6E643C2A71C2}">
      <dgm:prSet/>
      <dgm:spPr/>
      <dgm:t>
        <a:bodyPr/>
        <a:lstStyle/>
        <a:p>
          <a:endParaRPr lang="en-US"/>
        </a:p>
      </dgm:t>
    </dgm:pt>
    <dgm:pt modelId="{E14536E2-58B3-4657-A9FF-EF02B85340BB}" type="sibTrans" cxnId="{3AD130FE-4F2F-4581-8D53-6E643C2A71C2}">
      <dgm:prSet/>
      <dgm:spPr/>
      <dgm:t>
        <a:bodyPr/>
        <a:lstStyle/>
        <a:p>
          <a:endParaRPr lang="en-US"/>
        </a:p>
      </dgm:t>
    </dgm:pt>
    <dgm:pt modelId="{C652AE68-006B-408C-8D06-D1D306288BAF}" type="pres">
      <dgm:prSet presAssocID="{FF179506-5205-4A2D-B187-95A3A1EB2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491E8-7D6A-4283-94B3-E5F1D33705A1}" type="pres">
      <dgm:prSet presAssocID="{FF179506-5205-4A2D-B187-95A3A1EB2DF8}" presName="cycle" presStyleCnt="0"/>
      <dgm:spPr/>
      <dgm:t>
        <a:bodyPr/>
        <a:lstStyle/>
        <a:p>
          <a:endParaRPr lang="en-US"/>
        </a:p>
      </dgm:t>
    </dgm:pt>
    <dgm:pt modelId="{92ED471B-666C-431C-B224-3D647C177FFE}" type="pres">
      <dgm:prSet presAssocID="{71C7CA16-7CCB-4453-B858-9F61FDAF074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82089-6861-4C06-8867-2D0FA47DF09A}" type="pres">
      <dgm:prSet presAssocID="{17827918-5193-47BE-97E4-D4E3324042F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AAA8478-A7FE-4135-B51C-BC8EDDA9982D}" type="pres">
      <dgm:prSet presAssocID="{F3950480-C3DB-42CF-8D4E-9828D4AC110A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D859-B72B-4484-9A4E-75BCCB7A14A2}" type="pres">
      <dgm:prSet presAssocID="{EDE641FC-4EDD-4D04-A534-126738DFB192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74209-3145-4BE0-ABF4-7305DD044CED}" type="pres">
      <dgm:prSet presAssocID="{DD5551E8-8559-4643-B545-4D986BF32C51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AFE2-61BD-4DBC-A982-6E5F3BE3EF0D}" type="pres">
      <dgm:prSet presAssocID="{5A882AED-5901-4096-BCFF-28F8F0B9593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438E1-4AFD-4E57-ABC2-659B1137319E}" type="pres">
      <dgm:prSet presAssocID="{65357AB1-4E3F-44C0-8FCF-B849EB26356F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79EE8-674E-4AB6-AFF1-081D89C98E66}" type="pres">
      <dgm:prSet presAssocID="{94CCB5F6-7CF6-4534-A71F-FB7FBD13DEDB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061C0-5B43-419F-AF35-DC82ADF8983A}" type="presOf" srcId="{17827918-5193-47BE-97E4-D4E3324042F6}" destId="{F4182089-6861-4C06-8867-2D0FA47DF09A}" srcOrd="0" destOrd="0" presId="urn:microsoft.com/office/officeart/2005/8/layout/cycle3"/>
    <dgm:cxn modelId="{7E318056-7C15-4E95-BDFB-C757BB0BE7FC}" type="presOf" srcId="{F3950480-C3DB-42CF-8D4E-9828D4AC110A}" destId="{DAAA8478-A7FE-4135-B51C-BC8EDDA9982D}" srcOrd="0" destOrd="0" presId="urn:microsoft.com/office/officeart/2005/8/layout/cycle3"/>
    <dgm:cxn modelId="{E4231B73-D226-4D95-988D-6BE02E2FA934}" type="presOf" srcId="{5A882AED-5901-4096-BCFF-28F8F0B95932}" destId="{09CCAFE2-61BD-4DBC-A982-6E5F3BE3EF0D}" srcOrd="0" destOrd="0" presId="urn:microsoft.com/office/officeart/2005/8/layout/cycle3"/>
    <dgm:cxn modelId="{B61BE8BF-58D8-4F38-B6F1-2C3B10B4856B}" type="presOf" srcId="{65357AB1-4E3F-44C0-8FCF-B849EB26356F}" destId="{896438E1-4AFD-4E57-ABC2-659B1137319E}" srcOrd="0" destOrd="0" presId="urn:microsoft.com/office/officeart/2005/8/layout/cycle3"/>
    <dgm:cxn modelId="{803A1FDE-4C87-4DCE-AF79-37BC67EA9CAF}" type="presOf" srcId="{71C7CA16-7CCB-4453-B858-9F61FDAF0747}" destId="{92ED471B-666C-431C-B224-3D647C177FFE}" srcOrd="0" destOrd="0" presId="urn:microsoft.com/office/officeart/2005/8/layout/cycle3"/>
    <dgm:cxn modelId="{3AD130FE-4F2F-4581-8D53-6E643C2A71C2}" srcId="{FF179506-5205-4A2D-B187-95A3A1EB2DF8}" destId="{94CCB5F6-7CF6-4534-A71F-FB7FBD13DEDB}" srcOrd="6" destOrd="0" parTransId="{E1E3E53B-CC6B-4ED2-A4C7-CDB0C6E991E5}" sibTransId="{E14536E2-58B3-4657-A9FF-EF02B85340BB}"/>
    <dgm:cxn modelId="{AA671CF7-1C54-4737-A3DD-48CADA524891}" srcId="{FF179506-5205-4A2D-B187-95A3A1EB2DF8}" destId="{DD5551E8-8559-4643-B545-4D986BF32C51}" srcOrd="3" destOrd="0" parTransId="{59DA8F81-6A99-47C1-9FB2-A5FE65D941A1}" sibTransId="{E9C7745A-6BF9-41F2-943A-471121FBED22}"/>
    <dgm:cxn modelId="{866C9186-5477-4D04-B27B-8AEF797F4391}" type="presOf" srcId="{FF179506-5205-4A2D-B187-95A3A1EB2DF8}" destId="{C652AE68-006B-408C-8D06-D1D306288BAF}" srcOrd="0" destOrd="0" presId="urn:microsoft.com/office/officeart/2005/8/layout/cycle3"/>
    <dgm:cxn modelId="{6C993854-3764-4DBA-9A69-014647AFD03C}" srcId="{FF179506-5205-4A2D-B187-95A3A1EB2DF8}" destId="{65357AB1-4E3F-44C0-8FCF-B849EB26356F}" srcOrd="5" destOrd="0" parTransId="{5F87B7CB-AF8C-41B0-A890-DF82FB59EE5B}" sibTransId="{AEB6644D-19C3-4522-B2B4-71C05E8763E3}"/>
    <dgm:cxn modelId="{FC6A1317-AECF-4471-A8E4-684381F23E43}" srcId="{FF179506-5205-4A2D-B187-95A3A1EB2DF8}" destId="{5A882AED-5901-4096-BCFF-28F8F0B95932}" srcOrd="4" destOrd="0" parTransId="{A2145AC3-7D46-43EF-BC3B-7C51CCD3DA21}" sibTransId="{BB8511E6-69D8-4B80-ACBE-A51160022077}"/>
    <dgm:cxn modelId="{DDC7E5A8-F944-4DA3-B1D3-B1AEC0CF8E28}" srcId="{FF179506-5205-4A2D-B187-95A3A1EB2DF8}" destId="{F3950480-C3DB-42CF-8D4E-9828D4AC110A}" srcOrd="1" destOrd="0" parTransId="{B378BB05-4CB3-4EBA-BF14-B4EB7FC62087}" sibTransId="{D7BCBF4E-18DD-4F5C-9812-00DCC6F940D0}"/>
    <dgm:cxn modelId="{62C2C704-1D1D-464C-9F98-893E02DD59E3}" type="presOf" srcId="{DD5551E8-8559-4643-B545-4D986BF32C51}" destId="{8F374209-3145-4BE0-ABF4-7305DD044CED}" srcOrd="0" destOrd="0" presId="urn:microsoft.com/office/officeart/2005/8/layout/cycle3"/>
    <dgm:cxn modelId="{61138D43-689F-4765-9137-9BE92B27CFC3}" srcId="{FF179506-5205-4A2D-B187-95A3A1EB2DF8}" destId="{EDE641FC-4EDD-4D04-A534-126738DFB192}" srcOrd="2" destOrd="0" parTransId="{243CDEB9-C62C-4445-8851-906A04A7543D}" sibTransId="{873F1E0A-B443-47BB-85D7-1344BFCB2047}"/>
    <dgm:cxn modelId="{EF9274B2-7D40-427B-8C21-91388DED3D56}" type="presOf" srcId="{94CCB5F6-7CF6-4534-A71F-FB7FBD13DEDB}" destId="{9E479EE8-674E-4AB6-AFF1-081D89C98E66}" srcOrd="0" destOrd="0" presId="urn:microsoft.com/office/officeart/2005/8/layout/cycle3"/>
    <dgm:cxn modelId="{80A6AA35-44EC-4B0F-A926-7AAF69A5A234}" type="presOf" srcId="{EDE641FC-4EDD-4D04-A534-126738DFB192}" destId="{7035D859-B72B-4484-9A4E-75BCCB7A14A2}" srcOrd="0" destOrd="0" presId="urn:microsoft.com/office/officeart/2005/8/layout/cycle3"/>
    <dgm:cxn modelId="{D123F6D9-5482-4520-B2A0-5BEB8AA71425}" srcId="{FF179506-5205-4A2D-B187-95A3A1EB2DF8}" destId="{71C7CA16-7CCB-4453-B858-9F61FDAF0747}" srcOrd="0" destOrd="0" parTransId="{4FCC34CF-4F22-4C3A-A32A-D904C7F3FB26}" sibTransId="{17827918-5193-47BE-97E4-D4E3324042F6}"/>
    <dgm:cxn modelId="{4360F0E4-BFD3-459D-A498-241ACA59F601}" type="presParOf" srcId="{C652AE68-006B-408C-8D06-D1D306288BAF}" destId="{D87491E8-7D6A-4283-94B3-E5F1D33705A1}" srcOrd="0" destOrd="0" presId="urn:microsoft.com/office/officeart/2005/8/layout/cycle3"/>
    <dgm:cxn modelId="{C656E4F7-0FE0-4F36-BB0D-81E9218591E3}" type="presParOf" srcId="{D87491E8-7D6A-4283-94B3-E5F1D33705A1}" destId="{92ED471B-666C-431C-B224-3D647C177FFE}" srcOrd="0" destOrd="0" presId="urn:microsoft.com/office/officeart/2005/8/layout/cycle3"/>
    <dgm:cxn modelId="{AAF60D27-40C6-4ADB-9E58-A4384801DFA9}" type="presParOf" srcId="{D87491E8-7D6A-4283-94B3-E5F1D33705A1}" destId="{F4182089-6861-4C06-8867-2D0FA47DF09A}" srcOrd="1" destOrd="0" presId="urn:microsoft.com/office/officeart/2005/8/layout/cycle3"/>
    <dgm:cxn modelId="{88256880-571E-4B2F-BD0E-E738C832B4BE}" type="presParOf" srcId="{D87491E8-7D6A-4283-94B3-E5F1D33705A1}" destId="{DAAA8478-A7FE-4135-B51C-BC8EDDA9982D}" srcOrd="2" destOrd="0" presId="urn:microsoft.com/office/officeart/2005/8/layout/cycle3"/>
    <dgm:cxn modelId="{CDE3EADD-3FC5-4B6B-83AD-0F401382A362}" type="presParOf" srcId="{D87491E8-7D6A-4283-94B3-E5F1D33705A1}" destId="{7035D859-B72B-4484-9A4E-75BCCB7A14A2}" srcOrd="3" destOrd="0" presId="urn:microsoft.com/office/officeart/2005/8/layout/cycle3"/>
    <dgm:cxn modelId="{27490C9C-2E2C-4AD1-A3BB-D43E034F9528}" type="presParOf" srcId="{D87491E8-7D6A-4283-94B3-E5F1D33705A1}" destId="{8F374209-3145-4BE0-ABF4-7305DD044CED}" srcOrd="4" destOrd="0" presId="urn:microsoft.com/office/officeart/2005/8/layout/cycle3"/>
    <dgm:cxn modelId="{DED8D72B-0A8D-4D77-94F1-FCFFFEB5F06D}" type="presParOf" srcId="{D87491E8-7D6A-4283-94B3-E5F1D33705A1}" destId="{09CCAFE2-61BD-4DBC-A982-6E5F3BE3EF0D}" srcOrd="5" destOrd="0" presId="urn:microsoft.com/office/officeart/2005/8/layout/cycle3"/>
    <dgm:cxn modelId="{84C9BAAE-57F9-41FC-A119-46372970BF8C}" type="presParOf" srcId="{D87491E8-7D6A-4283-94B3-E5F1D33705A1}" destId="{896438E1-4AFD-4E57-ABC2-659B1137319E}" srcOrd="6" destOrd="0" presId="urn:microsoft.com/office/officeart/2005/8/layout/cycle3"/>
    <dgm:cxn modelId="{4B833110-BBF0-4E6C-BF0E-537F09186596}" type="presParOf" srcId="{D87491E8-7D6A-4283-94B3-E5F1D33705A1}" destId="{9E479EE8-674E-4AB6-AFF1-081D89C98E6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7B1F8-A184-4852-B438-ECB708C565C1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E21C3-0556-492A-8B52-165A36B70D70}">
      <dgm:prSet phldrT="[Text]"/>
      <dgm:spPr/>
      <dgm:t>
        <a:bodyPr/>
        <a:lstStyle/>
        <a:p>
          <a:r>
            <a:rPr lang="en-US" b="1" dirty="0" smtClean="0"/>
            <a:t>Need for high quality decisions</a:t>
          </a:r>
          <a:endParaRPr lang="en-US" b="1" dirty="0"/>
        </a:p>
      </dgm:t>
    </dgm:pt>
    <dgm:pt modelId="{E9B7269E-A3A9-4AAC-B253-DB5C22245504}" type="parTrans" cxnId="{30DB2220-C586-42DE-8B20-B712E467FD67}">
      <dgm:prSet/>
      <dgm:spPr/>
      <dgm:t>
        <a:bodyPr/>
        <a:lstStyle/>
        <a:p>
          <a:endParaRPr lang="en-US"/>
        </a:p>
      </dgm:t>
    </dgm:pt>
    <dgm:pt modelId="{875EEE24-397E-45DE-9AA3-CF1A44A5C531}" type="sibTrans" cxnId="{30DB2220-C586-42DE-8B20-B712E467FD67}">
      <dgm:prSet/>
      <dgm:spPr/>
      <dgm:t>
        <a:bodyPr/>
        <a:lstStyle/>
        <a:p>
          <a:endParaRPr lang="en-US"/>
        </a:p>
      </dgm:t>
    </dgm:pt>
    <dgm:pt modelId="{7FDBCBEE-FE14-4B66-B18B-6CFF2EB4CEC8}">
      <dgm:prSet phldrT="[Text]"/>
      <dgm:spPr/>
      <dgm:t>
        <a:bodyPr/>
        <a:lstStyle/>
        <a:p>
          <a:r>
            <a:rPr lang="en-US" b="1" dirty="0" smtClean="0"/>
            <a:t>Work within available time</a:t>
          </a:r>
          <a:endParaRPr lang="en-US" b="1" dirty="0"/>
        </a:p>
      </dgm:t>
    </dgm:pt>
    <dgm:pt modelId="{5A38728C-3A3E-46A5-856C-87CA21230031}" type="parTrans" cxnId="{04F46ECB-920C-41B1-85BA-DAE0B4ED4177}">
      <dgm:prSet/>
      <dgm:spPr/>
      <dgm:t>
        <a:bodyPr/>
        <a:lstStyle/>
        <a:p>
          <a:endParaRPr lang="en-US"/>
        </a:p>
      </dgm:t>
    </dgm:pt>
    <dgm:pt modelId="{A799EE37-CBAA-41CD-8549-F85DBC9A19D0}" type="sibTrans" cxnId="{04F46ECB-920C-41B1-85BA-DAE0B4ED4177}">
      <dgm:prSet/>
      <dgm:spPr/>
      <dgm:t>
        <a:bodyPr/>
        <a:lstStyle/>
        <a:p>
          <a:endParaRPr lang="en-US"/>
        </a:p>
      </dgm:t>
    </dgm:pt>
    <dgm:pt modelId="{7694AFB3-9B73-4BED-9F42-48E87D04455A}">
      <dgm:prSet phldrT="[Text]"/>
      <dgm:spPr/>
      <dgm:t>
        <a:bodyPr/>
        <a:lstStyle/>
        <a:p>
          <a:r>
            <a:rPr lang="en-US" b="1" dirty="0" smtClean="0"/>
            <a:t>Need for Consensus</a:t>
          </a:r>
          <a:endParaRPr lang="en-US" b="1" dirty="0"/>
        </a:p>
      </dgm:t>
    </dgm:pt>
    <dgm:pt modelId="{CC50EA36-AD1D-45D6-A4D8-34975D1CAD04}" type="parTrans" cxnId="{96625571-553F-474C-BB1D-9166560D474E}">
      <dgm:prSet/>
      <dgm:spPr/>
      <dgm:t>
        <a:bodyPr/>
        <a:lstStyle/>
        <a:p>
          <a:endParaRPr lang="en-US"/>
        </a:p>
      </dgm:t>
    </dgm:pt>
    <dgm:pt modelId="{93FB8CAD-201F-43B0-81E8-32D72C46EC64}" type="sibTrans" cxnId="{96625571-553F-474C-BB1D-9166560D474E}">
      <dgm:prSet/>
      <dgm:spPr/>
      <dgm:t>
        <a:bodyPr/>
        <a:lstStyle/>
        <a:p>
          <a:endParaRPr lang="en-US"/>
        </a:p>
      </dgm:t>
    </dgm:pt>
    <dgm:pt modelId="{36D94C9B-DA2D-4D60-AED7-7F44AEBD0FC4}" type="pres">
      <dgm:prSet presAssocID="{F997B1F8-A184-4852-B438-ECB708C565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15BC0-00E3-4179-8826-DDEA1B45EE51}" type="pres">
      <dgm:prSet presAssocID="{031E21C3-0556-492A-8B52-165A36B70D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51B32-602D-4418-AE2A-47F41FD16E1F}" type="pres">
      <dgm:prSet presAssocID="{031E21C3-0556-492A-8B52-165A36B70D70}" presName="spNode" presStyleCnt="0"/>
      <dgm:spPr/>
      <dgm:t>
        <a:bodyPr/>
        <a:lstStyle/>
        <a:p>
          <a:endParaRPr lang="en-US"/>
        </a:p>
      </dgm:t>
    </dgm:pt>
    <dgm:pt modelId="{E5F39995-9EA4-467C-90DE-0B3D37CA8F9F}" type="pres">
      <dgm:prSet presAssocID="{875EEE24-397E-45DE-9AA3-CF1A44A5C53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20358F5-1124-4B6A-A821-DD3354510E79}" type="pres">
      <dgm:prSet presAssocID="{7FDBCBEE-FE14-4B66-B18B-6CFF2EB4CE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EF4C8-02EB-4BED-A8DC-BD1BB11ABF81}" type="pres">
      <dgm:prSet presAssocID="{7FDBCBEE-FE14-4B66-B18B-6CFF2EB4CEC8}" presName="spNode" presStyleCnt="0"/>
      <dgm:spPr/>
      <dgm:t>
        <a:bodyPr/>
        <a:lstStyle/>
        <a:p>
          <a:endParaRPr lang="en-US"/>
        </a:p>
      </dgm:t>
    </dgm:pt>
    <dgm:pt modelId="{08818FF2-1F9E-4408-9303-141266234311}" type="pres">
      <dgm:prSet presAssocID="{A799EE37-CBAA-41CD-8549-F85DBC9A19D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2E18DE8-ED50-4674-93E5-6A37A7B0EE39}" type="pres">
      <dgm:prSet presAssocID="{7694AFB3-9B73-4BED-9F42-48E87D0445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D40BC-918D-4B89-9431-9F2C65A1035C}" type="pres">
      <dgm:prSet presAssocID="{7694AFB3-9B73-4BED-9F42-48E87D04455A}" presName="spNode" presStyleCnt="0"/>
      <dgm:spPr/>
      <dgm:t>
        <a:bodyPr/>
        <a:lstStyle/>
        <a:p>
          <a:endParaRPr lang="en-US"/>
        </a:p>
      </dgm:t>
    </dgm:pt>
    <dgm:pt modelId="{59EF375F-188D-4F52-ABAA-A8B27D9E65E7}" type="pres">
      <dgm:prSet presAssocID="{93FB8CAD-201F-43B0-81E8-32D72C46EC64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04F46ECB-920C-41B1-85BA-DAE0B4ED4177}" srcId="{F997B1F8-A184-4852-B438-ECB708C565C1}" destId="{7FDBCBEE-FE14-4B66-B18B-6CFF2EB4CEC8}" srcOrd="1" destOrd="0" parTransId="{5A38728C-3A3E-46A5-856C-87CA21230031}" sibTransId="{A799EE37-CBAA-41CD-8549-F85DBC9A19D0}"/>
    <dgm:cxn modelId="{30DB2220-C586-42DE-8B20-B712E467FD67}" srcId="{F997B1F8-A184-4852-B438-ECB708C565C1}" destId="{031E21C3-0556-492A-8B52-165A36B70D70}" srcOrd="0" destOrd="0" parTransId="{E9B7269E-A3A9-4AAC-B253-DB5C22245504}" sibTransId="{875EEE24-397E-45DE-9AA3-CF1A44A5C531}"/>
    <dgm:cxn modelId="{274EF91C-F373-44B1-8DEE-AC10E87C6292}" type="presOf" srcId="{031E21C3-0556-492A-8B52-165A36B70D70}" destId="{91515BC0-00E3-4179-8826-DDEA1B45EE51}" srcOrd="0" destOrd="0" presId="urn:microsoft.com/office/officeart/2005/8/layout/cycle6"/>
    <dgm:cxn modelId="{96625571-553F-474C-BB1D-9166560D474E}" srcId="{F997B1F8-A184-4852-B438-ECB708C565C1}" destId="{7694AFB3-9B73-4BED-9F42-48E87D04455A}" srcOrd="2" destOrd="0" parTransId="{CC50EA36-AD1D-45D6-A4D8-34975D1CAD04}" sibTransId="{93FB8CAD-201F-43B0-81E8-32D72C46EC64}"/>
    <dgm:cxn modelId="{EC4A4398-3CE8-438B-B944-090AD5F3644D}" type="presOf" srcId="{A799EE37-CBAA-41CD-8549-F85DBC9A19D0}" destId="{08818FF2-1F9E-4408-9303-141266234311}" srcOrd="0" destOrd="0" presId="urn:microsoft.com/office/officeart/2005/8/layout/cycle6"/>
    <dgm:cxn modelId="{02F63160-AB86-441D-989B-F32946A4E140}" type="presOf" srcId="{F997B1F8-A184-4852-B438-ECB708C565C1}" destId="{36D94C9B-DA2D-4D60-AED7-7F44AEBD0FC4}" srcOrd="0" destOrd="0" presId="urn:microsoft.com/office/officeart/2005/8/layout/cycle6"/>
    <dgm:cxn modelId="{2073A66D-7D98-4D4F-81C9-49D6D8D94BEA}" type="presOf" srcId="{875EEE24-397E-45DE-9AA3-CF1A44A5C531}" destId="{E5F39995-9EA4-467C-90DE-0B3D37CA8F9F}" srcOrd="0" destOrd="0" presId="urn:microsoft.com/office/officeart/2005/8/layout/cycle6"/>
    <dgm:cxn modelId="{00C4AE47-E064-4F1B-9755-47452115B1B1}" type="presOf" srcId="{93FB8CAD-201F-43B0-81E8-32D72C46EC64}" destId="{59EF375F-188D-4F52-ABAA-A8B27D9E65E7}" srcOrd="0" destOrd="0" presId="urn:microsoft.com/office/officeart/2005/8/layout/cycle6"/>
    <dgm:cxn modelId="{5AE1C275-95F7-428B-9AD5-0B212332454C}" type="presOf" srcId="{7694AFB3-9B73-4BED-9F42-48E87D04455A}" destId="{42E18DE8-ED50-4674-93E5-6A37A7B0EE39}" srcOrd="0" destOrd="0" presId="urn:microsoft.com/office/officeart/2005/8/layout/cycle6"/>
    <dgm:cxn modelId="{A977845F-6115-44C6-8764-DDEDF781CBF1}" type="presOf" srcId="{7FDBCBEE-FE14-4B66-B18B-6CFF2EB4CEC8}" destId="{220358F5-1124-4B6A-A821-DD3354510E79}" srcOrd="0" destOrd="0" presId="urn:microsoft.com/office/officeart/2005/8/layout/cycle6"/>
    <dgm:cxn modelId="{C1C47CCA-FE27-4AC3-A3AF-E8B7A55F3132}" type="presParOf" srcId="{36D94C9B-DA2D-4D60-AED7-7F44AEBD0FC4}" destId="{91515BC0-00E3-4179-8826-DDEA1B45EE51}" srcOrd="0" destOrd="0" presId="urn:microsoft.com/office/officeart/2005/8/layout/cycle6"/>
    <dgm:cxn modelId="{C190B317-2CAC-4B46-A24E-ED35EF31DA40}" type="presParOf" srcId="{36D94C9B-DA2D-4D60-AED7-7F44AEBD0FC4}" destId="{6A451B32-602D-4418-AE2A-47F41FD16E1F}" srcOrd="1" destOrd="0" presId="urn:microsoft.com/office/officeart/2005/8/layout/cycle6"/>
    <dgm:cxn modelId="{32194A13-FDEF-48AE-B30A-594102BB9407}" type="presParOf" srcId="{36D94C9B-DA2D-4D60-AED7-7F44AEBD0FC4}" destId="{E5F39995-9EA4-467C-90DE-0B3D37CA8F9F}" srcOrd="2" destOrd="0" presId="urn:microsoft.com/office/officeart/2005/8/layout/cycle6"/>
    <dgm:cxn modelId="{F5D99CD1-1DB8-4791-AE91-AD646D9EDA3A}" type="presParOf" srcId="{36D94C9B-DA2D-4D60-AED7-7F44AEBD0FC4}" destId="{220358F5-1124-4B6A-A821-DD3354510E79}" srcOrd="3" destOrd="0" presId="urn:microsoft.com/office/officeart/2005/8/layout/cycle6"/>
    <dgm:cxn modelId="{8C22DD86-A693-46C5-A958-796F6EF7CD69}" type="presParOf" srcId="{36D94C9B-DA2D-4D60-AED7-7F44AEBD0FC4}" destId="{6E1EF4C8-02EB-4BED-A8DC-BD1BB11ABF81}" srcOrd="4" destOrd="0" presId="urn:microsoft.com/office/officeart/2005/8/layout/cycle6"/>
    <dgm:cxn modelId="{DA443AAD-DA57-4C7A-83D4-698EA0DD1E8D}" type="presParOf" srcId="{36D94C9B-DA2D-4D60-AED7-7F44AEBD0FC4}" destId="{08818FF2-1F9E-4408-9303-141266234311}" srcOrd="5" destOrd="0" presId="urn:microsoft.com/office/officeart/2005/8/layout/cycle6"/>
    <dgm:cxn modelId="{3B722BCF-C68E-4E5C-9340-A803B2A932C1}" type="presParOf" srcId="{36D94C9B-DA2D-4D60-AED7-7F44AEBD0FC4}" destId="{42E18DE8-ED50-4674-93E5-6A37A7B0EE39}" srcOrd="6" destOrd="0" presId="urn:microsoft.com/office/officeart/2005/8/layout/cycle6"/>
    <dgm:cxn modelId="{7CD24357-D505-4C81-A5ED-7FED261B784C}" type="presParOf" srcId="{36D94C9B-DA2D-4D60-AED7-7F44AEBD0FC4}" destId="{2AAD40BC-918D-4B89-9431-9F2C65A1035C}" srcOrd="7" destOrd="0" presId="urn:microsoft.com/office/officeart/2005/8/layout/cycle6"/>
    <dgm:cxn modelId="{620F9293-261B-421B-B190-B38A29A538CC}" type="presParOf" srcId="{36D94C9B-DA2D-4D60-AED7-7F44AEBD0FC4}" destId="{59EF375F-188D-4F52-ABAA-A8B27D9E65E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E28B7-C368-4B60-94B0-1A1D12B065F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5606F-120E-44B5-9CED-DDE9BEB15724}">
      <dgm:prSet phldrT="[Text]"/>
      <dgm:spPr/>
      <dgm:t>
        <a:bodyPr/>
        <a:lstStyle/>
        <a:p>
          <a:r>
            <a:rPr lang="en-US" dirty="0" smtClean="0"/>
            <a:t>Basic research, Drug discovery</a:t>
          </a:r>
          <a:endParaRPr lang="en-US" dirty="0"/>
        </a:p>
      </dgm:t>
    </dgm:pt>
    <dgm:pt modelId="{B8094BCC-668E-4580-B353-EFB70A80B04D}" type="parTrans" cxnId="{C9D8F328-C02A-4C9C-BC3E-D655ECF046C7}">
      <dgm:prSet/>
      <dgm:spPr/>
      <dgm:t>
        <a:bodyPr/>
        <a:lstStyle/>
        <a:p>
          <a:endParaRPr lang="en-US"/>
        </a:p>
      </dgm:t>
    </dgm:pt>
    <dgm:pt modelId="{FDBA6996-7A61-405B-95FD-280934C946B5}" type="sibTrans" cxnId="{C9D8F328-C02A-4C9C-BC3E-D655ECF046C7}">
      <dgm:prSet/>
      <dgm:spPr/>
      <dgm:t>
        <a:bodyPr/>
        <a:lstStyle/>
        <a:p>
          <a:endParaRPr lang="en-US"/>
        </a:p>
      </dgm:t>
    </dgm:pt>
    <dgm:pt modelId="{4650FDFB-CD03-476E-A69E-B19F41451560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2400" b="1" dirty="0" smtClean="0"/>
            <a:t>Academia</a:t>
          </a:r>
          <a:endParaRPr lang="en-US" sz="2400" b="1" dirty="0"/>
        </a:p>
      </dgm:t>
    </dgm:pt>
    <dgm:pt modelId="{4FF9B78A-56C8-413F-ADAD-FB609C620F42}" type="parTrans" cxnId="{0A900609-FE91-40B7-B647-630C86B226E0}">
      <dgm:prSet/>
      <dgm:spPr/>
      <dgm:t>
        <a:bodyPr/>
        <a:lstStyle/>
        <a:p>
          <a:endParaRPr lang="en-US"/>
        </a:p>
      </dgm:t>
    </dgm:pt>
    <dgm:pt modelId="{F0901DA1-012A-472D-AC29-DB8D6D7477E5}" type="sibTrans" cxnId="{0A900609-FE91-40B7-B647-630C86B226E0}">
      <dgm:prSet/>
      <dgm:spPr/>
      <dgm:t>
        <a:bodyPr/>
        <a:lstStyle/>
        <a:p>
          <a:endParaRPr lang="en-US"/>
        </a:p>
      </dgm:t>
    </dgm:pt>
    <dgm:pt modelId="{2BF41A7A-CCDA-46DD-978F-2D8B7F15D13A}">
      <dgm:prSet phldrT="[Text]"/>
      <dgm:spPr/>
      <dgm:t>
        <a:bodyPr/>
        <a:lstStyle/>
        <a:p>
          <a:r>
            <a:rPr lang="en-US" dirty="0" smtClean="0"/>
            <a:t>Drug discovery, pre-clinical </a:t>
          </a:r>
          <a:endParaRPr lang="en-US" dirty="0"/>
        </a:p>
      </dgm:t>
    </dgm:pt>
    <dgm:pt modelId="{57E5704D-2398-44CD-B464-C94D33F58D8B}" type="parTrans" cxnId="{5CBEADBF-66BC-4332-BB5E-E18C7985B8B7}">
      <dgm:prSet/>
      <dgm:spPr/>
      <dgm:t>
        <a:bodyPr/>
        <a:lstStyle/>
        <a:p>
          <a:endParaRPr lang="en-US"/>
        </a:p>
      </dgm:t>
    </dgm:pt>
    <dgm:pt modelId="{6A585BA3-2E81-403A-9CA3-94CC79E20BF4}" type="sibTrans" cxnId="{5CBEADBF-66BC-4332-BB5E-E18C7985B8B7}">
      <dgm:prSet/>
      <dgm:spPr/>
      <dgm:t>
        <a:bodyPr/>
        <a:lstStyle/>
        <a:p>
          <a:endParaRPr lang="en-US"/>
        </a:p>
      </dgm:t>
    </dgm:pt>
    <dgm:pt modelId="{F5DAE742-3380-41DA-8640-60E450981159}">
      <dgm:prSet phldrT="[Text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/>
            <a:t>Biotech</a:t>
          </a:r>
          <a:endParaRPr lang="en-US" sz="2400" b="1" dirty="0"/>
        </a:p>
      </dgm:t>
    </dgm:pt>
    <dgm:pt modelId="{714662C7-9E4E-4CC0-9E40-03326437D27A}" type="parTrans" cxnId="{47441E25-63AE-43D8-B967-136129D18B2E}">
      <dgm:prSet/>
      <dgm:spPr/>
      <dgm:t>
        <a:bodyPr/>
        <a:lstStyle/>
        <a:p>
          <a:endParaRPr lang="en-US"/>
        </a:p>
      </dgm:t>
    </dgm:pt>
    <dgm:pt modelId="{29EB4F85-AB45-4F53-85F0-2AD782BA0957}" type="sibTrans" cxnId="{47441E25-63AE-43D8-B967-136129D18B2E}">
      <dgm:prSet/>
      <dgm:spPr/>
      <dgm:t>
        <a:bodyPr/>
        <a:lstStyle/>
        <a:p>
          <a:endParaRPr lang="en-US"/>
        </a:p>
      </dgm:t>
    </dgm:pt>
    <dgm:pt modelId="{BCA96691-029C-4864-8177-CD3E8447183C}">
      <dgm:prSet phldrT="[Text]"/>
      <dgm:spPr/>
      <dgm:t>
        <a:bodyPr/>
        <a:lstStyle/>
        <a:p>
          <a:r>
            <a:rPr lang="en-US" dirty="0" smtClean="0"/>
            <a:t>(Pre-clinical),  clinical, PMS </a:t>
          </a:r>
          <a:endParaRPr lang="en-US" dirty="0"/>
        </a:p>
      </dgm:t>
    </dgm:pt>
    <dgm:pt modelId="{CB95BFA8-1F32-4A98-9FD0-28F3C4373224}" type="parTrans" cxnId="{6FE8A84A-0005-4396-889A-2B39596CB8AF}">
      <dgm:prSet/>
      <dgm:spPr/>
      <dgm:t>
        <a:bodyPr/>
        <a:lstStyle/>
        <a:p>
          <a:endParaRPr lang="en-US"/>
        </a:p>
      </dgm:t>
    </dgm:pt>
    <dgm:pt modelId="{403EC48F-F216-43C9-8E47-6EE492D2E349}" type="sibTrans" cxnId="{6FE8A84A-0005-4396-889A-2B39596CB8AF}">
      <dgm:prSet/>
      <dgm:spPr/>
      <dgm:t>
        <a:bodyPr/>
        <a:lstStyle/>
        <a:p>
          <a:endParaRPr lang="en-US"/>
        </a:p>
      </dgm:t>
    </dgm:pt>
    <dgm:pt modelId="{12279572-B812-4357-B168-C0825DEEB976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/>
            <a:t>Industry Innovator </a:t>
          </a:r>
          <a:endParaRPr lang="en-US" sz="2000" b="1" dirty="0"/>
        </a:p>
      </dgm:t>
    </dgm:pt>
    <dgm:pt modelId="{AA8D5C3A-415E-4D88-8C25-57F03364E90A}" type="parTrans" cxnId="{9AAC0DB2-B02D-4379-A6C0-236DE8F8ECEB}">
      <dgm:prSet/>
      <dgm:spPr/>
      <dgm:t>
        <a:bodyPr/>
        <a:lstStyle/>
        <a:p>
          <a:endParaRPr lang="en-US"/>
        </a:p>
      </dgm:t>
    </dgm:pt>
    <dgm:pt modelId="{98F74159-5EA6-4DAC-A793-C338F03CC016}" type="sibTrans" cxnId="{9AAC0DB2-B02D-4379-A6C0-236DE8F8ECEB}">
      <dgm:prSet/>
      <dgm:spPr/>
      <dgm:t>
        <a:bodyPr/>
        <a:lstStyle/>
        <a:p>
          <a:endParaRPr lang="en-US"/>
        </a:p>
      </dgm:t>
    </dgm:pt>
    <dgm:pt modelId="{47774A3D-C37B-4A7D-904C-40466522454A}">
      <dgm:prSet phldrT="[Text]"/>
      <dgm:spPr/>
      <dgm:t>
        <a:bodyPr/>
        <a:lstStyle/>
        <a:p>
          <a:r>
            <a:rPr lang="en-US" dirty="0" smtClean="0"/>
            <a:t>(Pre-clinical), clinical, PMS</a:t>
          </a:r>
          <a:endParaRPr lang="en-US" dirty="0"/>
        </a:p>
      </dgm:t>
    </dgm:pt>
    <dgm:pt modelId="{9F2AC635-1FCF-4C7B-8512-84CBBB2B5CEB}" type="parTrans" cxnId="{6991B8E3-E74E-4ECC-9771-90DA9BD34ADD}">
      <dgm:prSet/>
      <dgm:spPr/>
      <dgm:t>
        <a:bodyPr/>
        <a:lstStyle/>
        <a:p>
          <a:endParaRPr lang="en-US"/>
        </a:p>
      </dgm:t>
    </dgm:pt>
    <dgm:pt modelId="{40E1507E-5E6F-440A-AD9C-D4438E4B1B5A}" type="sibTrans" cxnId="{6991B8E3-E74E-4ECC-9771-90DA9BD34ADD}">
      <dgm:prSet/>
      <dgm:spPr/>
      <dgm:t>
        <a:bodyPr/>
        <a:lstStyle/>
        <a:p>
          <a:endParaRPr lang="en-US"/>
        </a:p>
      </dgm:t>
    </dgm:pt>
    <dgm:pt modelId="{9B84D283-5F2D-4F46-8582-67168E00F97A}">
      <dgm:prSet phldrT="[Text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/>
            <a:t>Industry Competitor</a:t>
          </a:r>
          <a:endParaRPr lang="en-US" sz="1800" b="1" dirty="0"/>
        </a:p>
      </dgm:t>
    </dgm:pt>
    <dgm:pt modelId="{D6A1BEAD-92F9-4A3B-9785-FD583B7B0493}" type="parTrans" cxnId="{F48C6FD9-517A-4329-9A7C-9D35F7B227C4}">
      <dgm:prSet/>
      <dgm:spPr/>
      <dgm:t>
        <a:bodyPr/>
        <a:lstStyle/>
        <a:p>
          <a:endParaRPr lang="en-US"/>
        </a:p>
      </dgm:t>
    </dgm:pt>
    <dgm:pt modelId="{D5628F98-9271-4611-AF45-9110511C1AF7}" type="sibTrans" cxnId="{F48C6FD9-517A-4329-9A7C-9D35F7B227C4}">
      <dgm:prSet/>
      <dgm:spPr/>
      <dgm:t>
        <a:bodyPr/>
        <a:lstStyle/>
        <a:p>
          <a:endParaRPr lang="en-US"/>
        </a:p>
      </dgm:t>
    </dgm:pt>
    <dgm:pt modelId="{A2806BD7-27BF-42BF-8F99-EDED9E713C4E}">
      <dgm:prSet phldrT="[Text]" custT="1"/>
      <dgm:spPr/>
      <dgm:t>
        <a:bodyPr/>
        <a:lstStyle/>
        <a:p>
          <a:r>
            <a:rPr lang="en-US" sz="1400" dirty="0" smtClean="0"/>
            <a:t>Clinical, PMS</a:t>
          </a:r>
          <a:endParaRPr lang="en-US" sz="1400" b="1" dirty="0"/>
        </a:p>
      </dgm:t>
    </dgm:pt>
    <dgm:pt modelId="{4AABFCFB-9AC4-42F6-B25C-5E497172D62F}" type="parTrans" cxnId="{791C6D1E-B7D9-47FC-9F4C-762456FD79FE}">
      <dgm:prSet/>
      <dgm:spPr/>
      <dgm:t>
        <a:bodyPr/>
        <a:lstStyle/>
        <a:p>
          <a:endParaRPr lang="en-US"/>
        </a:p>
      </dgm:t>
    </dgm:pt>
    <dgm:pt modelId="{4495A2A0-6CD9-42E7-8F5D-679F42050DC3}" type="sibTrans" cxnId="{791C6D1E-B7D9-47FC-9F4C-762456FD79FE}">
      <dgm:prSet/>
      <dgm:spPr/>
      <dgm:t>
        <a:bodyPr/>
        <a:lstStyle/>
        <a:p>
          <a:endParaRPr lang="en-US"/>
        </a:p>
      </dgm:t>
    </dgm:pt>
    <dgm:pt modelId="{D06BA712-079D-4F34-9330-DD2519ED0D46}">
      <dgm:prSet phldrT="[Text]" custT="1"/>
      <dgm:spPr>
        <a:solidFill>
          <a:schemeClr val="bg1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/>
            <a:t>Federal Agencies</a:t>
          </a:r>
          <a:endParaRPr lang="en-US" sz="1600" dirty="0"/>
        </a:p>
      </dgm:t>
    </dgm:pt>
    <dgm:pt modelId="{5CF38CF7-26EF-4BB0-96BE-9DD1B2B93E58}" type="parTrans" cxnId="{5B98E67E-8FEA-425D-A652-322B45BD03B1}">
      <dgm:prSet/>
      <dgm:spPr/>
      <dgm:t>
        <a:bodyPr/>
        <a:lstStyle/>
        <a:p>
          <a:endParaRPr lang="en-US"/>
        </a:p>
      </dgm:t>
    </dgm:pt>
    <dgm:pt modelId="{0F14AE29-F25A-4A0C-BADC-2034C5315038}" type="sibTrans" cxnId="{5B98E67E-8FEA-425D-A652-322B45BD03B1}">
      <dgm:prSet/>
      <dgm:spPr/>
      <dgm:t>
        <a:bodyPr/>
        <a:lstStyle/>
        <a:p>
          <a:endParaRPr lang="en-US"/>
        </a:p>
      </dgm:t>
    </dgm:pt>
    <dgm:pt modelId="{CDD3FEEE-B166-49EA-92E5-81FACAD78E9F}">
      <dgm:prSet phldrT="[Text]" custT="1"/>
      <dgm:spPr/>
      <dgm:t>
        <a:bodyPr/>
        <a:lstStyle/>
        <a:p>
          <a:r>
            <a:rPr lang="en-US" sz="1400" dirty="0" smtClean="0"/>
            <a:t>Clinical, PMS</a:t>
          </a:r>
          <a:endParaRPr lang="en-US" sz="1400" dirty="0"/>
        </a:p>
      </dgm:t>
    </dgm:pt>
    <dgm:pt modelId="{00CEE0A2-7DFB-4EE2-8E91-464F472CB46F}" type="parTrans" cxnId="{CD7C9E45-5949-440F-9C40-72F642E17223}">
      <dgm:prSet/>
      <dgm:spPr/>
      <dgm:t>
        <a:bodyPr/>
        <a:lstStyle/>
        <a:p>
          <a:endParaRPr lang="en-US"/>
        </a:p>
      </dgm:t>
    </dgm:pt>
    <dgm:pt modelId="{BD8817F8-A65B-4031-8EA9-B611D4BAA81B}" type="sibTrans" cxnId="{CD7C9E45-5949-440F-9C40-72F642E17223}">
      <dgm:prSet/>
      <dgm:spPr/>
      <dgm:t>
        <a:bodyPr/>
        <a:lstStyle/>
        <a:p>
          <a:endParaRPr lang="en-US"/>
        </a:p>
      </dgm:t>
    </dgm:pt>
    <dgm:pt modelId="{72F0456E-49B7-4250-ADAE-AB5BEBFDD9A5}">
      <dgm:prSet phldrT="[Tex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/>
            <a:t>Hospitals, Others</a:t>
          </a:r>
          <a:endParaRPr lang="en-US" sz="2000" b="1" dirty="0"/>
        </a:p>
      </dgm:t>
    </dgm:pt>
    <dgm:pt modelId="{29271030-663A-4198-8BD3-6BD9F2AFD5C1}" type="parTrans" cxnId="{745F75F0-4051-4F58-8C3D-CD723B352C82}">
      <dgm:prSet/>
      <dgm:spPr/>
      <dgm:t>
        <a:bodyPr/>
        <a:lstStyle/>
        <a:p>
          <a:endParaRPr lang="en-US"/>
        </a:p>
      </dgm:t>
    </dgm:pt>
    <dgm:pt modelId="{277A6ED7-4BA0-4C6D-8D67-8B9C0D0C7A25}" type="sibTrans" cxnId="{745F75F0-4051-4F58-8C3D-CD723B352C82}">
      <dgm:prSet/>
      <dgm:spPr/>
      <dgm:t>
        <a:bodyPr/>
        <a:lstStyle/>
        <a:p>
          <a:endParaRPr lang="en-US"/>
        </a:p>
      </dgm:t>
    </dgm:pt>
    <dgm:pt modelId="{FA6E68F9-816F-49F5-93EA-8B3B914D95E5}" type="pres">
      <dgm:prSet presAssocID="{B95E28B7-C368-4B60-94B0-1A1D12B065F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2B9513A-C1E6-4D29-A6C1-1440B7787823}" type="pres">
      <dgm:prSet presAssocID="{1C85606F-120E-44B5-9CED-DDE9BEB15724}" presName="parenttextcomposite" presStyleCnt="0"/>
      <dgm:spPr/>
    </dgm:pt>
    <dgm:pt modelId="{2CC7CD0D-D563-4A55-9367-2B52EB332C95}" type="pres">
      <dgm:prSet presAssocID="{1C85606F-120E-44B5-9CED-DDE9BEB15724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6C53D-5024-463B-8057-2BCED4EF633F}" type="pres">
      <dgm:prSet presAssocID="{1C85606F-120E-44B5-9CED-DDE9BEB15724}" presName="composite" presStyleCnt="0"/>
      <dgm:spPr/>
    </dgm:pt>
    <dgm:pt modelId="{A420D258-4694-4385-81DF-4FD5D86ECC4F}" type="pres">
      <dgm:prSet presAssocID="{1C85606F-120E-44B5-9CED-DDE9BEB15724}" presName="chevron1" presStyleLbl="alignNode1" presStyleIdx="0" presStyleCnt="42"/>
      <dgm:spPr>
        <a:solidFill>
          <a:srgbClr val="0070C0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A9599C15-6B07-448E-A78F-D7274C49A67E}" type="pres">
      <dgm:prSet presAssocID="{1C85606F-120E-44B5-9CED-DDE9BEB15724}" presName="chevron2" presStyleLbl="alignNode1" presStyleIdx="1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6E875A74-24FD-48DF-9F41-0413A2D1D465}" type="pres">
      <dgm:prSet presAssocID="{1C85606F-120E-44B5-9CED-DDE9BEB15724}" presName="chevron3" presStyleLbl="alignNode1" presStyleIdx="2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4A94FBA7-67FF-4B42-A6D3-90D84580DADD}" type="pres">
      <dgm:prSet presAssocID="{1C85606F-120E-44B5-9CED-DDE9BEB15724}" presName="chevron4" presStyleLbl="alignNode1" presStyleIdx="3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F27D2C4C-EEA5-47D6-826C-83CB7E5CE275}" type="pres">
      <dgm:prSet presAssocID="{1C85606F-120E-44B5-9CED-DDE9BEB15724}" presName="chevron5" presStyleLbl="alignNode1" presStyleIdx="4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18B95603-6AF1-4034-B797-4199A0D28BC2}" type="pres">
      <dgm:prSet presAssocID="{1C85606F-120E-44B5-9CED-DDE9BEB15724}" presName="chevron6" presStyleLbl="alignNode1" presStyleIdx="5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3CA38724-393E-44A3-8C8B-0339CFA6F454}" type="pres">
      <dgm:prSet presAssocID="{1C85606F-120E-44B5-9CED-DDE9BEB15724}" presName="chevron7" presStyleLbl="alignNode1" presStyleIdx="6" presStyleCnt="42"/>
      <dgm:spPr>
        <a:solidFill>
          <a:srgbClr val="0070C0"/>
        </a:solidFill>
        <a:ln>
          <a:solidFill>
            <a:schemeClr val="accent3"/>
          </a:solidFill>
        </a:ln>
      </dgm:spPr>
    </dgm:pt>
    <dgm:pt modelId="{A41C257D-1827-43A5-AAEC-4DEBCBBD705C}" type="pres">
      <dgm:prSet presAssocID="{1C85606F-120E-44B5-9CED-DDE9BEB15724}" presName="childtext" presStyleLbl="solidFgAcc1" presStyleIdx="0" presStyleCnt="6" custScaleX="88080" custScaleY="68663" custLinFactNeighborX="3643" custLinFactNeighborY="-480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94634-B853-47A6-8BCB-F2AC7D4CC9EF}" type="pres">
      <dgm:prSet presAssocID="{FDBA6996-7A61-405B-95FD-280934C946B5}" presName="sibTrans" presStyleCnt="0"/>
      <dgm:spPr/>
    </dgm:pt>
    <dgm:pt modelId="{DC49ABAD-0187-402C-A608-6A4E612D5D26}" type="pres">
      <dgm:prSet presAssocID="{2BF41A7A-CCDA-46DD-978F-2D8B7F15D13A}" presName="parenttextcomposite" presStyleCnt="0"/>
      <dgm:spPr/>
    </dgm:pt>
    <dgm:pt modelId="{0702D249-23DD-49E8-AE4A-19625501F530}" type="pres">
      <dgm:prSet presAssocID="{2BF41A7A-CCDA-46DD-978F-2D8B7F15D13A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7EAA1-EB1B-487B-B375-343CD08BB1CB}" type="pres">
      <dgm:prSet presAssocID="{2BF41A7A-CCDA-46DD-978F-2D8B7F15D13A}" presName="composite" presStyleCnt="0"/>
      <dgm:spPr/>
    </dgm:pt>
    <dgm:pt modelId="{52530880-B45A-4472-AB81-AB3EF697B4B0}" type="pres">
      <dgm:prSet presAssocID="{2BF41A7A-CCDA-46DD-978F-2D8B7F15D13A}" presName="chevron1" presStyleLbl="alignNode1" presStyleIdx="7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6C0C7893-E904-458A-BAD7-16912FF4DBDC}" type="pres">
      <dgm:prSet presAssocID="{2BF41A7A-CCDA-46DD-978F-2D8B7F15D13A}" presName="chevron2" presStyleLbl="alignNode1" presStyleIdx="8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93A51985-DA4E-44A0-8BD6-7A024D0A9A1F}" type="pres">
      <dgm:prSet presAssocID="{2BF41A7A-CCDA-46DD-978F-2D8B7F15D13A}" presName="chevron3" presStyleLbl="alignNode1" presStyleIdx="9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357C0C2C-6C1F-4E16-9078-5C6D8B8155C0}" type="pres">
      <dgm:prSet presAssocID="{2BF41A7A-CCDA-46DD-978F-2D8B7F15D13A}" presName="chevron4" presStyleLbl="alignNode1" presStyleIdx="10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9BABC8D0-0AC6-4B96-8450-E07651C37131}" type="pres">
      <dgm:prSet presAssocID="{2BF41A7A-CCDA-46DD-978F-2D8B7F15D13A}" presName="chevron5" presStyleLbl="alignNode1" presStyleIdx="11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FE85D1B1-3B5F-495E-93D4-6CC5BB07103D}" type="pres">
      <dgm:prSet presAssocID="{2BF41A7A-CCDA-46DD-978F-2D8B7F15D13A}" presName="chevron6" presStyleLbl="alignNode1" presStyleIdx="12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8CA50B22-8C29-4D32-AD91-3598D0094D90}" type="pres">
      <dgm:prSet presAssocID="{2BF41A7A-CCDA-46DD-978F-2D8B7F15D13A}" presName="chevron7" presStyleLbl="alignNode1" presStyleIdx="13" presStyleCnt="42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32B2C451-C684-49A6-A8E9-7ACA7D7707BB}" type="pres">
      <dgm:prSet presAssocID="{2BF41A7A-CCDA-46DD-978F-2D8B7F15D13A}" presName="childtext" presStyleLbl="solidFgAcc1" presStyleIdx="1" presStyleCnt="6" custScaleX="89170" custScaleY="69677" custLinFactNeighborX="1870" custLinFactNeighborY="406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31594-8DDF-4003-95FD-AE3AE7D051F4}" type="pres">
      <dgm:prSet presAssocID="{6A585BA3-2E81-403A-9CA3-94CC79E20BF4}" presName="sibTrans" presStyleCnt="0"/>
      <dgm:spPr/>
    </dgm:pt>
    <dgm:pt modelId="{AC1348C1-2CF0-40A8-B862-8CBAA9E40284}" type="pres">
      <dgm:prSet presAssocID="{BCA96691-029C-4864-8177-CD3E8447183C}" presName="parenttextcomposite" presStyleCnt="0"/>
      <dgm:spPr/>
    </dgm:pt>
    <dgm:pt modelId="{837A65E9-F99D-4E7A-AA09-BDB67BA83589}" type="pres">
      <dgm:prSet presAssocID="{BCA96691-029C-4864-8177-CD3E8447183C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7C01-FCA4-4950-9A64-990F0B08012D}" type="pres">
      <dgm:prSet presAssocID="{BCA96691-029C-4864-8177-CD3E8447183C}" presName="composite" presStyleCnt="0"/>
      <dgm:spPr/>
    </dgm:pt>
    <dgm:pt modelId="{D7F8A152-9A13-49E8-96BE-A4630691DAA0}" type="pres">
      <dgm:prSet presAssocID="{BCA96691-029C-4864-8177-CD3E8447183C}" presName="chevron1" presStyleLbl="alignNode1" presStyleIdx="14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F4A3C13D-D5A0-4B6A-B9BC-D5E5EFB8C1C8}" type="pres">
      <dgm:prSet presAssocID="{BCA96691-029C-4864-8177-CD3E8447183C}" presName="chevron2" presStyleLbl="alignNode1" presStyleIdx="15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2EF12D20-BD81-4453-BA79-CC2E222B5EDA}" type="pres">
      <dgm:prSet presAssocID="{BCA96691-029C-4864-8177-CD3E8447183C}" presName="chevron3" presStyleLbl="alignNode1" presStyleIdx="16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D674DCFB-338F-46CF-8892-4EE05182D3DD}" type="pres">
      <dgm:prSet presAssocID="{BCA96691-029C-4864-8177-CD3E8447183C}" presName="chevron4" presStyleLbl="alignNode1" presStyleIdx="17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BFE7EB39-7E03-46BA-804A-BAD787C852F9}" type="pres">
      <dgm:prSet presAssocID="{BCA96691-029C-4864-8177-CD3E8447183C}" presName="chevron5" presStyleLbl="alignNode1" presStyleIdx="18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D2EB3100-320F-4196-9480-F54B6BBEFFBA}" type="pres">
      <dgm:prSet presAssocID="{BCA96691-029C-4864-8177-CD3E8447183C}" presName="chevron6" presStyleLbl="alignNode1" presStyleIdx="19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97D9E8A1-0AED-4FB7-AB4F-330695E51DDF}" type="pres">
      <dgm:prSet presAssocID="{BCA96691-029C-4864-8177-CD3E8447183C}" presName="chevron7" presStyleLbl="alignNode1" presStyleIdx="20" presStyleCnt="42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772646FB-82B5-4CAA-96BE-438071B698F0}" type="pres">
      <dgm:prSet presAssocID="{BCA96691-029C-4864-8177-CD3E8447183C}" presName="childtext" presStyleLbl="solidFgAcc1" presStyleIdx="2" presStyleCnt="6" custScaleX="87548" custScaleY="67872" custLinFactNeighborX="3377" custLinFactNeighborY="-18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C135A-728E-428F-AF4A-3334762F918B}" type="pres">
      <dgm:prSet presAssocID="{403EC48F-F216-43C9-8E47-6EE492D2E349}" presName="sibTrans" presStyleCnt="0"/>
      <dgm:spPr/>
    </dgm:pt>
    <dgm:pt modelId="{E4274F0C-5503-475F-BEEF-AA81F96D2303}" type="pres">
      <dgm:prSet presAssocID="{47774A3D-C37B-4A7D-904C-40466522454A}" presName="parenttextcomposite" presStyleCnt="0"/>
      <dgm:spPr/>
    </dgm:pt>
    <dgm:pt modelId="{45428C22-DBC6-4BE2-9610-F1A36017C738}" type="pres">
      <dgm:prSet presAssocID="{47774A3D-C37B-4A7D-904C-40466522454A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B0ADF-753B-43BF-B756-9774608DAED4}" type="pres">
      <dgm:prSet presAssocID="{47774A3D-C37B-4A7D-904C-40466522454A}" presName="composite" presStyleCnt="0"/>
      <dgm:spPr/>
    </dgm:pt>
    <dgm:pt modelId="{BB1546B6-3CF6-459D-81FA-71C2A1E7508C}" type="pres">
      <dgm:prSet presAssocID="{47774A3D-C37B-4A7D-904C-40466522454A}" presName="chevron1" presStyleLbl="alignNode1" presStyleIdx="21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EC8FD716-4FDC-41CE-860A-B022A07A7DFE}" type="pres">
      <dgm:prSet presAssocID="{47774A3D-C37B-4A7D-904C-40466522454A}" presName="chevron2" presStyleLbl="alignNode1" presStyleIdx="22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BC5CDB83-D773-476B-8BBB-8C562215DCEA}" type="pres">
      <dgm:prSet presAssocID="{47774A3D-C37B-4A7D-904C-40466522454A}" presName="chevron3" presStyleLbl="alignNode1" presStyleIdx="23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71AC5108-2F88-45CB-9FF6-337DE0A76D77}" type="pres">
      <dgm:prSet presAssocID="{47774A3D-C37B-4A7D-904C-40466522454A}" presName="chevron4" presStyleLbl="alignNode1" presStyleIdx="24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F1CEBDD1-2E2C-4355-99F7-6222A9314B98}" type="pres">
      <dgm:prSet presAssocID="{47774A3D-C37B-4A7D-904C-40466522454A}" presName="chevron5" presStyleLbl="alignNode1" presStyleIdx="25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E236576A-EB6B-4335-9BC2-DCE72FEE849E}" type="pres">
      <dgm:prSet presAssocID="{47774A3D-C37B-4A7D-904C-40466522454A}" presName="chevron6" presStyleLbl="alignNode1" presStyleIdx="26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2DFDAA65-9737-4858-8018-B3079836C121}" type="pres">
      <dgm:prSet presAssocID="{47774A3D-C37B-4A7D-904C-40466522454A}" presName="chevron7" presStyleLbl="alignNode1" presStyleIdx="27" presStyleCnt="42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F345F46-212F-4E63-96A5-3EDD55CD41F5}" type="pres">
      <dgm:prSet presAssocID="{47774A3D-C37B-4A7D-904C-40466522454A}" presName="childtext" presStyleLbl="solidFgAcc1" presStyleIdx="3" presStyleCnt="6" custScaleX="90722" custScaleY="85129" custLinFactNeighborX="2483" custLinFactNeighborY="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83047-39A1-46A4-B3F7-50E9D1E5172C}" type="pres">
      <dgm:prSet presAssocID="{40E1507E-5E6F-440A-AD9C-D4438E4B1B5A}" presName="sibTrans" presStyleCnt="0"/>
      <dgm:spPr/>
    </dgm:pt>
    <dgm:pt modelId="{F6D961D4-311C-47EB-BCF9-FA57450822D0}" type="pres">
      <dgm:prSet presAssocID="{A2806BD7-27BF-42BF-8F99-EDED9E713C4E}" presName="parenttextcomposite" presStyleCnt="0"/>
      <dgm:spPr/>
    </dgm:pt>
    <dgm:pt modelId="{6BFC020F-C4CC-4922-B04F-B793CB918E69}" type="pres">
      <dgm:prSet presAssocID="{A2806BD7-27BF-42BF-8F99-EDED9E713C4E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24353-E34C-4F5B-A273-99F5FA65C732}" type="pres">
      <dgm:prSet presAssocID="{A2806BD7-27BF-42BF-8F99-EDED9E713C4E}" presName="composite" presStyleCnt="0"/>
      <dgm:spPr/>
    </dgm:pt>
    <dgm:pt modelId="{F578B21D-9114-4702-AC57-EAF85BC0B66F}" type="pres">
      <dgm:prSet presAssocID="{A2806BD7-27BF-42BF-8F99-EDED9E713C4E}" presName="chevron1" presStyleLbl="alignNode1" presStyleIdx="28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69193E47-F68D-47D5-8A2B-6AC5F9033C81}" type="pres">
      <dgm:prSet presAssocID="{A2806BD7-27BF-42BF-8F99-EDED9E713C4E}" presName="chevron2" presStyleLbl="alignNode1" presStyleIdx="29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B736771A-E53C-4C38-8442-B2EE6C3C8E04}" type="pres">
      <dgm:prSet presAssocID="{A2806BD7-27BF-42BF-8F99-EDED9E713C4E}" presName="chevron3" presStyleLbl="alignNode1" presStyleIdx="30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6D145776-E000-411E-AF72-97A383725306}" type="pres">
      <dgm:prSet presAssocID="{A2806BD7-27BF-42BF-8F99-EDED9E713C4E}" presName="chevron4" presStyleLbl="alignNode1" presStyleIdx="31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955D22FE-E389-4E74-944A-68F55EA2BFEB}" type="pres">
      <dgm:prSet presAssocID="{A2806BD7-27BF-42BF-8F99-EDED9E713C4E}" presName="chevron5" presStyleLbl="alignNode1" presStyleIdx="32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0CA2E722-F5A4-4EC6-A1DB-F837F600D8FF}" type="pres">
      <dgm:prSet presAssocID="{A2806BD7-27BF-42BF-8F99-EDED9E713C4E}" presName="chevron6" presStyleLbl="alignNode1" presStyleIdx="33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51906D09-C975-42EB-911E-C2D14D359888}" type="pres">
      <dgm:prSet presAssocID="{A2806BD7-27BF-42BF-8F99-EDED9E713C4E}" presName="chevron7" presStyleLbl="alignNode1" presStyleIdx="34" presStyleCnt="42"/>
      <dgm:spPr>
        <a:solidFill>
          <a:schemeClr val="accent4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9172D324-37AD-4488-BF82-E575055E855C}" type="pres">
      <dgm:prSet presAssocID="{A2806BD7-27BF-42BF-8F99-EDED9E713C4E}" presName="childtext" presStyleLbl="solidFgAcc1" presStyleIdx="4" presStyleCnt="6" custScaleX="95148" custScaleY="66064" custLinFactNeighborX="-161" custLinFactNeighborY="63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4A1E4-74D2-472C-83AC-3B73D3411840}" type="pres">
      <dgm:prSet presAssocID="{4495A2A0-6CD9-42E7-8F5D-679F42050DC3}" presName="sibTrans" presStyleCnt="0"/>
      <dgm:spPr/>
    </dgm:pt>
    <dgm:pt modelId="{86F520DE-643C-41A5-A52E-BC821969C8AC}" type="pres">
      <dgm:prSet presAssocID="{CDD3FEEE-B166-49EA-92E5-81FACAD78E9F}" presName="parenttextcomposite" presStyleCnt="0"/>
      <dgm:spPr/>
    </dgm:pt>
    <dgm:pt modelId="{5E1F5487-C05C-4508-BAA8-6D252A1DC545}" type="pres">
      <dgm:prSet presAssocID="{CDD3FEEE-B166-49EA-92E5-81FACAD78E9F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3742B-0435-4FA6-9A39-5F8440DB7E13}" type="pres">
      <dgm:prSet presAssocID="{CDD3FEEE-B166-49EA-92E5-81FACAD78E9F}" presName="composite" presStyleCnt="0"/>
      <dgm:spPr/>
    </dgm:pt>
    <dgm:pt modelId="{A8C680D5-51D0-4FC6-B755-13C355E7BC44}" type="pres">
      <dgm:prSet presAssocID="{CDD3FEEE-B166-49EA-92E5-81FACAD78E9F}" presName="chevron1" presStyleLbl="alignNode1" presStyleIdx="35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75D20161-4EA7-49FE-8849-164E3E5DEF3D}" type="pres">
      <dgm:prSet presAssocID="{CDD3FEEE-B166-49EA-92E5-81FACAD78E9F}" presName="chevron2" presStyleLbl="alignNode1" presStyleIdx="36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7857A1CD-F04C-4631-AA48-7239EF02E715}" type="pres">
      <dgm:prSet presAssocID="{CDD3FEEE-B166-49EA-92E5-81FACAD78E9F}" presName="chevron3" presStyleLbl="alignNode1" presStyleIdx="37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5BB852B1-9A97-4B02-96A4-41C22FB97CDE}" type="pres">
      <dgm:prSet presAssocID="{CDD3FEEE-B166-49EA-92E5-81FACAD78E9F}" presName="chevron4" presStyleLbl="alignNode1" presStyleIdx="38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06F15050-CEE2-44A6-B92B-7FF91CCCBF10}" type="pres">
      <dgm:prSet presAssocID="{CDD3FEEE-B166-49EA-92E5-81FACAD78E9F}" presName="chevron5" presStyleLbl="alignNode1" presStyleIdx="39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9056729B-3394-44D8-91E2-175D9B1C5A93}" type="pres">
      <dgm:prSet presAssocID="{CDD3FEEE-B166-49EA-92E5-81FACAD78E9F}" presName="chevron6" presStyleLbl="alignNode1" presStyleIdx="40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DC8F691A-22B5-4718-8046-4645AA6E2834}" type="pres">
      <dgm:prSet presAssocID="{CDD3FEEE-B166-49EA-92E5-81FACAD78E9F}" presName="chevron7" presStyleLbl="alignNode1" presStyleIdx="41" presStyleCnt="42"/>
      <dgm:spPr>
        <a:solidFill>
          <a:schemeClr val="accent1">
            <a:lumMod val="5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3C9D340-0FB1-4549-AA92-5BE5D55456AC}" type="pres">
      <dgm:prSet presAssocID="{CDD3FEEE-B166-49EA-92E5-81FACAD78E9F}" presName="childtext" presStyleLbl="solidFgAcc1" presStyleIdx="5" presStyleCnt="6" custScaleX="95470" custScaleY="7838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8A84A-0005-4396-889A-2B39596CB8AF}" srcId="{B95E28B7-C368-4B60-94B0-1A1D12B065F4}" destId="{BCA96691-029C-4864-8177-CD3E8447183C}" srcOrd="2" destOrd="0" parTransId="{CB95BFA8-1F32-4A98-9FD0-28F3C4373224}" sibTransId="{403EC48F-F216-43C9-8E47-6EE492D2E349}"/>
    <dgm:cxn modelId="{745F75F0-4051-4F58-8C3D-CD723B352C82}" srcId="{CDD3FEEE-B166-49EA-92E5-81FACAD78E9F}" destId="{72F0456E-49B7-4250-ADAE-AB5BEBFDD9A5}" srcOrd="0" destOrd="0" parTransId="{29271030-663A-4198-8BD3-6BD9F2AFD5C1}" sibTransId="{277A6ED7-4BA0-4C6D-8D67-8B9C0D0C7A25}"/>
    <dgm:cxn modelId="{ECFEA91A-3FE7-47EC-B64F-8FF0B59E7EA4}" type="presOf" srcId="{72F0456E-49B7-4250-ADAE-AB5BEBFDD9A5}" destId="{83C9D340-0FB1-4549-AA92-5BE5D55456AC}" srcOrd="0" destOrd="0" presId="urn:microsoft.com/office/officeart/2008/layout/VerticalAccentList"/>
    <dgm:cxn modelId="{CD7C9E45-5949-440F-9C40-72F642E17223}" srcId="{B95E28B7-C368-4B60-94B0-1A1D12B065F4}" destId="{CDD3FEEE-B166-49EA-92E5-81FACAD78E9F}" srcOrd="5" destOrd="0" parTransId="{00CEE0A2-7DFB-4EE2-8E91-464F472CB46F}" sibTransId="{BD8817F8-A65B-4031-8EA9-B611D4BAA81B}"/>
    <dgm:cxn modelId="{36196DE8-EBC3-4E5C-BE5C-3A1FF5639489}" type="presOf" srcId="{4650FDFB-CD03-476E-A69E-B19F41451560}" destId="{A41C257D-1827-43A5-AAEC-4DEBCBBD705C}" srcOrd="0" destOrd="0" presId="urn:microsoft.com/office/officeart/2008/layout/VerticalAccentList"/>
    <dgm:cxn modelId="{47441E25-63AE-43D8-B967-136129D18B2E}" srcId="{2BF41A7A-CCDA-46DD-978F-2D8B7F15D13A}" destId="{F5DAE742-3380-41DA-8640-60E450981159}" srcOrd="0" destOrd="0" parTransId="{714662C7-9E4E-4CC0-9E40-03326437D27A}" sibTransId="{29EB4F85-AB45-4F53-85F0-2AD782BA0957}"/>
    <dgm:cxn modelId="{C9D8F328-C02A-4C9C-BC3E-D655ECF046C7}" srcId="{B95E28B7-C368-4B60-94B0-1A1D12B065F4}" destId="{1C85606F-120E-44B5-9CED-DDE9BEB15724}" srcOrd="0" destOrd="0" parTransId="{B8094BCC-668E-4580-B353-EFB70A80B04D}" sibTransId="{FDBA6996-7A61-405B-95FD-280934C946B5}"/>
    <dgm:cxn modelId="{0251BC99-24DE-4596-9EF7-6EA372D23E28}" type="presOf" srcId="{BCA96691-029C-4864-8177-CD3E8447183C}" destId="{837A65E9-F99D-4E7A-AA09-BDB67BA83589}" srcOrd="0" destOrd="0" presId="urn:microsoft.com/office/officeart/2008/layout/VerticalAccentList"/>
    <dgm:cxn modelId="{791C6D1E-B7D9-47FC-9F4C-762456FD79FE}" srcId="{B95E28B7-C368-4B60-94B0-1A1D12B065F4}" destId="{A2806BD7-27BF-42BF-8F99-EDED9E713C4E}" srcOrd="4" destOrd="0" parTransId="{4AABFCFB-9AC4-42F6-B25C-5E497172D62F}" sibTransId="{4495A2A0-6CD9-42E7-8F5D-679F42050DC3}"/>
    <dgm:cxn modelId="{29617823-A4E9-4C52-9DB3-8CB2E3AA327E}" type="presOf" srcId="{47774A3D-C37B-4A7D-904C-40466522454A}" destId="{45428C22-DBC6-4BE2-9610-F1A36017C738}" srcOrd="0" destOrd="0" presId="urn:microsoft.com/office/officeart/2008/layout/VerticalAccentList"/>
    <dgm:cxn modelId="{0A900609-FE91-40B7-B647-630C86B226E0}" srcId="{1C85606F-120E-44B5-9CED-DDE9BEB15724}" destId="{4650FDFB-CD03-476E-A69E-B19F41451560}" srcOrd="0" destOrd="0" parTransId="{4FF9B78A-56C8-413F-ADAD-FB609C620F42}" sibTransId="{F0901DA1-012A-472D-AC29-DB8D6D7477E5}"/>
    <dgm:cxn modelId="{ACB1854D-C500-4041-8FB4-6E43F76D668F}" type="presOf" srcId="{D06BA712-079D-4F34-9330-DD2519ED0D46}" destId="{9172D324-37AD-4488-BF82-E575055E855C}" srcOrd="0" destOrd="0" presId="urn:microsoft.com/office/officeart/2008/layout/VerticalAccentList"/>
    <dgm:cxn modelId="{9AAC0DB2-B02D-4379-A6C0-236DE8F8ECEB}" srcId="{BCA96691-029C-4864-8177-CD3E8447183C}" destId="{12279572-B812-4357-B168-C0825DEEB976}" srcOrd="0" destOrd="0" parTransId="{AA8D5C3A-415E-4D88-8C25-57F03364E90A}" sibTransId="{98F74159-5EA6-4DAC-A793-C338F03CC016}"/>
    <dgm:cxn modelId="{6B351332-D109-421E-88E2-A25A1FFFDD70}" type="presOf" srcId="{12279572-B812-4357-B168-C0825DEEB976}" destId="{772646FB-82B5-4CAA-96BE-438071B698F0}" srcOrd="0" destOrd="0" presId="urn:microsoft.com/office/officeart/2008/layout/VerticalAccentList"/>
    <dgm:cxn modelId="{FD75F9DD-D151-4033-A2E8-314F92E1158C}" type="presOf" srcId="{F5DAE742-3380-41DA-8640-60E450981159}" destId="{32B2C451-C684-49A6-A8E9-7ACA7D7707BB}" srcOrd="0" destOrd="0" presId="urn:microsoft.com/office/officeart/2008/layout/VerticalAccentList"/>
    <dgm:cxn modelId="{FD692510-C4F4-4DC0-965B-ED4CF467B101}" type="presOf" srcId="{1C85606F-120E-44B5-9CED-DDE9BEB15724}" destId="{2CC7CD0D-D563-4A55-9367-2B52EB332C95}" srcOrd="0" destOrd="0" presId="urn:microsoft.com/office/officeart/2008/layout/VerticalAccentList"/>
    <dgm:cxn modelId="{5B98E67E-8FEA-425D-A652-322B45BD03B1}" srcId="{A2806BD7-27BF-42BF-8F99-EDED9E713C4E}" destId="{D06BA712-079D-4F34-9330-DD2519ED0D46}" srcOrd="0" destOrd="0" parTransId="{5CF38CF7-26EF-4BB0-96BE-9DD1B2B93E58}" sibTransId="{0F14AE29-F25A-4A0C-BADC-2034C5315038}"/>
    <dgm:cxn modelId="{0CF3CA9F-7B15-4401-9EEC-A4DD4814BF02}" type="presOf" srcId="{CDD3FEEE-B166-49EA-92E5-81FACAD78E9F}" destId="{5E1F5487-C05C-4508-BAA8-6D252A1DC545}" srcOrd="0" destOrd="0" presId="urn:microsoft.com/office/officeart/2008/layout/VerticalAccentList"/>
    <dgm:cxn modelId="{B4953A43-A1F2-4935-A062-81CE054F7E62}" type="presOf" srcId="{2BF41A7A-CCDA-46DD-978F-2D8B7F15D13A}" destId="{0702D249-23DD-49E8-AE4A-19625501F530}" srcOrd="0" destOrd="0" presId="urn:microsoft.com/office/officeart/2008/layout/VerticalAccentList"/>
    <dgm:cxn modelId="{50A8C426-AA94-4AE3-B191-8FD620553312}" type="presOf" srcId="{9B84D283-5F2D-4F46-8582-67168E00F97A}" destId="{4F345F46-212F-4E63-96A5-3EDD55CD41F5}" srcOrd="0" destOrd="0" presId="urn:microsoft.com/office/officeart/2008/layout/VerticalAccentList"/>
    <dgm:cxn modelId="{5CBEADBF-66BC-4332-BB5E-E18C7985B8B7}" srcId="{B95E28B7-C368-4B60-94B0-1A1D12B065F4}" destId="{2BF41A7A-CCDA-46DD-978F-2D8B7F15D13A}" srcOrd="1" destOrd="0" parTransId="{57E5704D-2398-44CD-B464-C94D33F58D8B}" sibTransId="{6A585BA3-2E81-403A-9CA3-94CC79E20BF4}"/>
    <dgm:cxn modelId="{811F2871-EA9D-48B6-97C9-B4CE5EADD7D6}" type="presOf" srcId="{B95E28B7-C368-4B60-94B0-1A1D12B065F4}" destId="{FA6E68F9-816F-49F5-93EA-8B3B914D95E5}" srcOrd="0" destOrd="0" presId="urn:microsoft.com/office/officeart/2008/layout/VerticalAccentList"/>
    <dgm:cxn modelId="{6A1E9C3D-E002-41D5-BF7A-368A72A60B14}" type="presOf" srcId="{A2806BD7-27BF-42BF-8F99-EDED9E713C4E}" destId="{6BFC020F-C4CC-4922-B04F-B793CB918E69}" srcOrd="0" destOrd="0" presId="urn:microsoft.com/office/officeart/2008/layout/VerticalAccentList"/>
    <dgm:cxn modelId="{F48C6FD9-517A-4329-9A7C-9D35F7B227C4}" srcId="{47774A3D-C37B-4A7D-904C-40466522454A}" destId="{9B84D283-5F2D-4F46-8582-67168E00F97A}" srcOrd="0" destOrd="0" parTransId="{D6A1BEAD-92F9-4A3B-9785-FD583B7B0493}" sibTransId="{D5628F98-9271-4611-AF45-9110511C1AF7}"/>
    <dgm:cxn modelId="{6991B8E3-E74E-4ECC-9771-90DA9BD34ADD}" srcId="{B95E28B7-C368-4B60-94B0-1A1D12B065F4}" destId="{47774A3D-C37B-4A7D-904C-40466522454A}" srcOrd="3" destOrd="0" parTransId="{9F2AC635-1FCF-4C7B-8512-84CBBB2B5CEB}" sibTransId="{40E1507E-5E6F-440A-AD9C-D4438E4B1B5A}"/>
    <dgm:cxn modelId="{7F56E041-7EC1-4669-B8C3-0A5DB21CB1F6}" type="presParOf" srcId="{FA6E68F9-816F-49F5-93EA-8B3B914D95E5}" destId="{D2B9513A-C1E6-4D29-A6C1-1440B7787823}" srcOrd="0" destOrd="0" presId="urn:microsoft.com/office/officeart/2008/layout/VerticalAccentList"/>
    <dgm:cxn modelId="{08A56176-47F4-4DCE-871B-FBABF86E6431}" type="presParOf" srcId="{D2B9513A-C1E6-4D29-A6C1-1440B7787823}" destId="{2CC7CD0D-D563-4A55-9367-2B52EB332C95}" srcOrd="0" destOrd="0" presId="urn:microsoft.com/office/officeart/2008/layout/VerticalAccentList"/>
    <dgm:cxn modelId="{477278C3-7A41-4627-81A4-9F6BD4452378}" type="presParOf" srcId="{FA6E68F9-816F-49F5-93EA-8B3B914D95E5}" destId="{9446C53D-5024-463B-8057-2BCED4EF633F}" srcOrd="1" destOrd="0" presId="urn:microsoft.com/office/officeart/2008/layout/VerticalAccentList"/>
    <dgm:cxn modelId="{4313B6A4-2239-43F3-ACF8-DAA7E0B7A4F4}" type="presParOf" srcId="{9446C53D-5024-463B-8057-2BCED4EF633F}" destId="{A420D258-4694-4385-81DF-4FD5D86ECC4F}" srcOrd="0" destOrd="0" presId="urn:microsoft.com/office/officeart/2008/layout/VerticalAccentList"/>
    <dgm:cxn modelId="{DB447149-B24E-42FD-BF25-32660934856B}" type="presParOf" srcId="{9446C53D-5024-463B-8057-2BCED4EF633F}" destId="{A9599C15-6B07-448E-A78F-D7274C49A67E}" srcOrd="1" destOrd="0" presId="urn:microsoft.com/office/officeart/2008/layout/VerticalAccentList"/>
    <dgm:cxn modelId="{AEFACB12-E371-44BB-801A-93C99B8A2A2D}" type="presParOf" srcId="{9446C53D-5024-463B-8057-2BCED4EF633F}" destId="{6E875A74-24FD-48DF-9F41-0413A2D1D465}" srcOrd="2" destOrd="0" presId="urn:microsoft.com/office/officeart/2008/layout/VerticalAccentList"/>
    <dgm:cxn modelId="{C1351C8E-A8AD-4278-BBC3-C4A62EF2AC9B}" type="presParOf" srcId="{9446C53D-5024-463B-8057-2BCED4EF633F}" destId="{4A94FBA7-67FF-4B42-A6D3-90D84580DADD}" srcOrd="3" destOrd="0" presId="urn:microsoft.com/office/officeart/2008/layout/VerticalAccentList"/>
    <dgm:cxn modelId="{67E8FE9A-C440-4F9E-9339-7BE79F2239B3}" type="presParOf" srcId="{9446C53D-5024-463B-8057-2BCED4EF633F}" destId="{F27D2C4C-EEA5-47D6-826C-83CB7E5CE275}" srcOrd="4" destOrd="0" presId="urn:microsoft.com/office/officeart/2008/layout/VerticalAccentList"/>
    <dgm:cxn modelId="{58951ED1-9637-4970-A0D2-394F49703C13}" type="presParOf" srcId="{9446C53D-5024-463B-8057-2BCED4EF633F}" destId="{18B95603-6AF1-4034-B797-4199A0D28BC2}" srcOrd="5" destOrd="0" presId="urn:microsoft.com/office/officeart/2008/layout/VerticalAccentList"/>
    <dgm:cxn modelId="{CD901C4D-D85D-41B5-BF9F-58D62C2F1839}" type="presParOf" srcId="{9446C53D-5024-463B-8057-2BCED4EF633F}" destId="{3CA38724-393E-44A3-8C8B-0339CFA6F454}" srcOrd="6" destOrd="0" presId="urn:microsoft.com/office/officeart/2008/layout/VerticalAccentList"/>
    <dgm:cxn modelId="{D92B3741-B549-4B71-BE12-5A50A7A3DF45}" type="presParOf" srcId="{9446C53D-5024-463B-8057-2BCED4EF633F}" destId="{A41C257D-1827-43A5-AAEC-4DEBCBBD705C}" srcOrd="7" destOrd="0" presId="urn:microsoft.com/office/officeart/2008/layout/VerticalAccentList"/>
    <dgm:cxn modelId="{B3584ADC-E3C2-4A62-B615-A5BB4AE5551B}" type="presParOf" srcId="{FA6E68F9-816F-49F5-93EA-8B3B914D95E5}" destId="{91C94634-B853-47A6-8BCB-F2AC7D4CC9EF}" srcOrd="2" destOrd="0" presId="urn:microsoft.com/office/officeart/2008/layout/VerticalAccentList"/>
    <dgm:cxn modelId="{71805B68-FA71-4FFF-86F3-7E6CFE90F916}" type="presParOf" srcId="{FA6E68F9-816F-49F5-93EA-8B3B914D95E5}" destId="{DC49ABAD-0187-402C-A608-6A4E612D5D26}" srcOrd="3" destOrd="0" presId="urn:microsoft.com/office/officeart/2008/layout/VerticalAccentList"/>
    <dgm:cxn modelId="{48E7DC3F-ABAF-43FC-844A-F9E02993DA47}" type="presParOf" srcId="{DC49ABAD-0187-402C-A608-6A4E612D5D26}" destId="{0702D249-23DD-49E8-AE4A-19625501F530}" srcOrd="0" destOrd="0" presId="urn:microsoft.com/office/officeart/2008/layout/VerticalAccentList"/>
    <dgm:cxn modelId="{47C73211-DFDD-4E41-A176-6B1D17CD23C9}" type="presParOf" srcId="{FA6E68F9-816F-49F5-93EA-8B3B914D95E5}" destId="{BBD7EAA1-EB1B-487B-B375-343CD08BB1CB}" srcOrd="4" destOrd="0" presId="urn:microsoft.com/office/officeart/2008/layout/VerticalAccentList"/>
    <dgm:cxn modelId="{94DCF9B4-2591-4221-812B-7BB5D155D3E8}" type="presParOf" srcId="{BBD7EAA1-EB1B-487B-B375-343CD08BB1CB}" destId="{52530880-B45A-4472-AB81-AB3EF697B4B0}" srcOrd="0" destOrd="0" presId="urn:microsoft.com/office/officeart/2008/layout/VerticalAccentList"/>
    <dgm:cxn modelId="{E9AA027D-C162-4358-9CF4-2DD596EFE498}" type="presParOf" srcId="{BBD7EAA1-EB1B-487B-B375-343CD08BB1CB}" destId="{6C0C7893-E904-458A-BAD7-16912FF4DBDC}" srcOrd="1" destOrd="0" presId="urn:microsoft.com/office/officeart/2008/layout/VerticalAccentList"/>
    <dgm:cxn modelId="{4CC6BE81-D52D-4B26-9ECF-B97AD4EAD4A9}" type="presParOf" srcId="{BBD7EAA1-EB1B-487B-B375-343CD08BB1CB}" destId="{93A51985-DA4E-44A0-8BD6-7A024D0A9A1F}" srcOrd="2" destOrd="0" presId="urn:microsoft.com/office/officeart/2008/layout/VerticalAccentList"/>
    <dgm:cxn modelId="{E8471491-C1B1-4D18-A991-6C14B794B263}" type="presParOf" srcId="{BBD7EAA1-EB1B-487B-B375-343CD08BB1CB}" destId="{357C0C2C-6C1F-4E16-9078-5C6D8B8155C0}" srcOrd="3" destOrd="0" presId="urn:microsoft.com/office/officeart/2008/layout/VerticalAccentList"/>
    <dgm:cxn modelId="{2730D5B7-102D-4A3C-81FD-BBE49795C368}" type="presParOf" srcId="{BBD7EAA1-EB1B-487B-B375-343CD08BB1CB}" destId="{9BABC8D0-0AC6-4B96-8450-E07651C37131}" srcOrd="4" destOrd="0" presId="urn:microsoft.com/office/officeart/2008/layout/VerticalAccentList"/>
    <dgm:cxn modelId="{3E285178-57A8-4717-8F01-48C275B6061D}" type="presParOf" srcId="{BBD7EAA1-EB1B-487B-B375-343CD08BB1CB}" destId="{FE85D1B1-3B5F-495E-93D4-6CC5BB07103D}" srcOrd="5" destOrd="0" presId="urn:microsoft.com/office/officeart/2008/layout/VerticalAccentList"/>
    <dgm:cxn modelId="{9A69A121-96D5-4DD8-8F0A-0E62F12FED4C}" type="presParOf" srcId="{BBD7EAA1-EB1B-487B-B375-343CD08BB1CB}" destId="{8CA50B22-8C29-4D32-AD91-3598D0094D90}" srcOrd="6" destOrd="0" presId="urn:microsoft.com/office/officeart/2008/layout/VerticalAccentList"/>
    <dgm:cxn modelId="{4CFA4701-2324-4A97-A597-31226B3EF61A}" type="presParOf" srcId="{BBD7EAA1-EB1B-487B-B375-343CD08BB1CB}" destId="{32B2C451-C684-49A6-A8E9-7ACA7D7707BB}" srcOrd="7" destOrd="0" presId="urn:microsoft.com/office/officeart/2008/layout/VerticalAccentList"/>
    <dgm:cxn modelId="{D566D7CA-C84D-4759-908B-B0DBCD376036}" type="presParOf" srcId="{FA6E68F9-816F-49F5-93EA-8B3B914D95E5}" destId="{F4931594-8DDF-4003-95FD-AE3AE7D051F4}" srcOrd="5" destOrd="0" presId="urn:microsoft.com/office/officeart/2008/layout/VerticalAccentList"/>
    <dgm:cxn modelId="{910E41EF-4149-4BDE-B662-F8ACDD845D06}" type="presParOf" srcId="{FA6E68F9-816F-49F5-93EA-8B3B914D95E5}" destId="{AC1348C1-2CF0-40A8-B862-8CBAA9E40284}" srcOrd="6" destOrd="0" presId="urn:microsoft.com/office/officeart/2008/layout/VerticalAccentList"/>
    <dgm:cxn modelId="{67D0B6D1-47B1-48E3-88E0-4CBAA32547A3}" type="presParOf" srcId="{AC1348C1-2CF0-40A8-B862-8CBAA9E40284}" destId="{837A65E9-F99D-4E7A-AA09-BDB67BA83589}" srcOrd="0" destOrd="0" presId="urn:microsoft.com/office/officeart/2008/layout/VerticalAccentList"/>
    <dgm:cxn modelId="{25B9310D-6760-4110-92D5-63730F5E63C5}" type="presParOf" srcId="{FA6E68F9-816F-49F5-93EA-8B3B914D95E5}" destId="{31197C01-FCA4-4950-9A64-990F0B08012D}" srcOrd="7" destOrd="0" presId="urn:microsoft.com/office/officeart/2008/layout/VerticalAccentList"/>
    <dgm:cxn modelId="{8A1BCBA0-A05C-4EA5-B279-6FAEB33CD893}" type="presParOf" srcId="{31197C01-FCA4-4950-9A64-990F0B08012D}" destId="{D7F8A152-9A13-49E8-96BE-A4630691DAA0}" srcOrd="0" destOrd="0" presId="urn:microsoft.com/office/officeart/2008/layout/VerticalAccentList"/>
    <dgm:cxn modelId="{B2134DED-520D-42D2-B80A-6BB3B2864714}" type="presParOf" srcId="{31197C01-FCA4-4950-9A64-990F0B08012D}" destId="{F4A3C13D-D5A0-4B6A-B9BC-D5E5EFB8C1C8}" srcOrd="1" destOrd="0" presId="urn:microsoft.com/office/officeart/2008/layout/VerticalAccentList"/>
    <dgm:cxn modelId="{CA247157-051E-41DA-908E-10082228C2B0}" type="presParOf" srcId="{31197C01-FCA4-4950-9A64-990F0B08012D}" destId="{2EF12D20-BD81-4453-BA79-CC2E222B5EDA}" srcOrd="2" destOrd="0" presId="urn:microsoft.com/office/officeart/2008/layout/VerticalAccentList"/>
    <dgm:cxn modelId="{DE84CF37-561B-4494-9167-D9A191C85185}" type="presParOf" srcId="{31197C01-FCA4-4950-9A64-990F0B08012D}" destId="{D674DCFB-338F-46CF-8892-4EE05182D3DD}" srcOrd="3" destOrd="0" presId="urn:microsoft.com/office/officeart/2008/layout/VerticalAccentList"/>
    <dgm:cxn modelId="{569832DA-FE57-4554-9F82-701B6233E392}" type="presParOf" srcId="{31197C01-FCA4-4950-9A64-990F0B08012D}" destId="{BFE7EB39-7E03-46BA-804A-BAD787C852F9}" srcOrd="4" destOrd="0" presId="urn:microsoft.com/office/officeart/2008/layout/VerticalAccentList"/>
    <dgm:cxn modelId="{CABAA0D3-243D-498E-A71E-61B435321126}" type="presParOf" srcId="{31197C01-FCA4-4950-9A64-990F0B08012D}" destId="{D2EB3100-320F-4196-9480-F54B6BBEFFBA}" srcOrd="5" destOrd="0" presId="urn:microsoft.com/office/officeart/2008/layout/VerticalAccentList"/>
    <dgm:cxn modelId="{6BF7BA3C-1E70-464C-BCCB-8410C45E3B05}" type="presParOf" srcId="{31197C01-FCA4-4950-9A64-990F0B08012D}" destId="{97D9E8A1-0AED-4FB7-AB4F-330695E51DDF}" srcOrd="6" destOrd="0" presId="urn:microsoft.com/office/officeart/2008/layout/VerticalAccentList"/>
    <dgm:cxn modelId="{BF749733-94EA-488F-9FC0-D8AF0BEC8D09}" type="presParOf" srcId="{31197C01-FCA4-4950-9A64-990F0B08012D}" destId="{772646FB-82B5-4CAA-96BE-438071B698F0}" srcOrd="7" destOrd="0" presId="urn:microsoft.com/office/officeart/2008/layout/VerticalAccentList"/>
    <dgm:cxn modelId="{B1BBC5EA-5E4A-4168-A8FF-388396354328}" type="presParOf" srcId="{FA6E68F9-816F-49F5-93EA-8B3B914D95E5}" destId="{5BEC135A-728E-428F-AF4A-3334762F918B}" srcOrd="8" destOrd="0" presId="urn:microsoft.com/office/officeart/2008/layout/VerticalAccentList"/>
    <dgm:cxn modelId="{17664709-252F-473A-8CC7-FDDB779454C0}" type="presParOf" srcId="{FA6E68F9-816F-49F5-93EA-8B3B914D95E5}" destId="{E4274F0C-5503-475F-BEEF-AA81F96D2303}" srcOrd="9" destOrd="0" presId="urn:microsoft.com/office/officeart/2008/layout/VerticalAccentList"/>
    <dgm:cxn modelId="{749B9AF7-F73E-4DF8-B845-6BBAF8B48C97}" type="presParOf" srcId="{E4274F0C-5503-475F-BEEF-AA81F96D2303}" destId="{45428C22-DBC6-4BE2-9610-F1A36017C738}" srcOrd="0" destOrd="0" presId="urn:microsoft.com/office/officeart/2008/layout/VerticalAccentList"/>
    <dgm:cxn modelId="{E7E6C540-CD51-4A16-8B0F-7CBD5356973A}" type="presParOf" srcId="{FA6E68F9-816F-49F5-93EA-8B3B914D95E5}" destId="{614B0ADF-753B-43BF-B756-9774608DAED4}" srcOrd="10" destOrd="0" presId="urn:microsoft.com/office/officeart/2008/layout/VerticalAccentList"/>
    <dgm:cxn modelId="{9B85CEC7-B2C3-4BB2-858A-DA0C89826268}" type="presParOf" srcId="{614B0ADF-753B-43BF-B756-9774608DAED4}" destId="{BB1546B6-3CF6-459D-81FA-71C2A1E7508C}" srcOrd="0" destOrd="0" presId="urn:microsoft.com/office/officeart/2008/layout/VerticalAccentList"/>
    <dgm:cxn modelId="{C68E7C8E-CD22-4B3A-94D4-BB8FCBA4285D}" type="presParOf" srcId="{614B0ADF-753B-43BF-B756-9774608DAED4}" destId="{EC8FD716-4FDC-41CE-860A-B022A07A7DFE}" srcOrd="1" destOrd="0" presId="urn:microsoft.com/office/officeart/2008/layout/VerticalAccentList"/>
    <dgm:cxn modelId="{8BC2EAFB-C849-4DD3-8C69-607E83DACBBB}" type="presParOf" srcId="{614B0ADF-753B-43BF-B756-9774608DAED4}" destId="{BC5CDB83-D773-476B-8BBB-8C562215DCEA}" srcOrd="2" destOrd="0" presId="urn:microsoft.com/office/officeart/2008/layout/VerticalAccentList"/>
    <dgm:cxn modelId="{0C3A7FA7-A98D-40A7-8B5B-545B7AF2A34D}" type="presParOf" srcId="{614B0ADF-753B-43BF-B756-9774608DAED4}" destId="{71AC5108-2F88-45CB-9FF6-337DE0A76D77}" srcOrd="3" destOrd="0" presId="urn:microsoft.com/office/officeart/2008/layout/VerticalAccentList"/>
    <dgm:cxn modelId="{286D0A4C-9E5B-4B0D-B3C7-36319CDE92E3}" type="presParOf" srcId="{614B0ADF-753B-43BF-B756-9774608DAED4}" destId="{F1CEBDD1-2E2C-4355-99F7-6222A9314B98}" srcOrd="4" destOrd="0" presId="urn:microsoft.com/office/officeart/2008/layout/VerticalAccentList"/>
    <dgm:cxn modelId="{8C302907-1802-4B4D-83E0-1E91BFBE4329}" type="presParOf" srcId="{614B0ADF-753B-43BF-B756-9774608DAED4}" destId="{E236576A-EB6B-4335-9BC2-DCE72FEE849E}" srcOrd="5" destOrd="0" presId="urn:microsoft.com/office/officeart/2008/layout/VerticalAccentList"/>
    <dgm:cxn modelId="{AC77F0F3-57FB-4D70-8DCF-EEF55FD9B659}" type="presParOf" srcId="{614B0ADF-753B-43BF-B756-9774608DAED4}" destId="{2DFDAA65-9737-4858-8018-B3079836C121}" srcOrd="6" destOrd="0" presId="urn:microsoft.com/office/officeart/2008/layout/VerticalAccentList"/>
    <dgm:cxn modelId="{4AF7E282-D7F1-4D52-B17D-857514CCF339}" type="presParOf" srcId="{614B0ADF-753B-43BF-B756-9774608DAED4}" destId="{4F345F46-212F-4E63-96A5-3EDD55CD41F5}" srcOrd="7" destOrd="0" presId="urn:microsoft.com/office/officeart/2008/layout/VerticalAccentList"/>
    <dgm:cxn modelId="{69F8ED01-A67A-482B-9970-4ECD98246AED}" type="presParOf" srcId="{FA6E68F9-816F-49F5-93EA-8B3B914D95E5}" destId="{B4983047-39A1-46A4-B3F7-50E9D1E5172C}" srcOrd="11" destOrd="0" presId="urn:microsoft.com/office/officeart/2008/layout/VerticalAccentList"/>
    <dgm:cxn modelId="{88C319A6-57B2-4A91-8DC5-CB4558D47EBD}" type="presParOf" srcId="{FA6E68F9-816F-49F5-93EA-8B3B914D95E5}" destId="{F6D961D4-311C-47EB-BCF9-FA57450822D0}" srcOrd="12" destOrd="0" presId="urn:microsoft.com/office/officeart/2008/layout/VerticalAccentList"/>
    <dgm:cxn modelId="{7824B4FE-D511-4A80-9CCA-3EFAB326BEDF}" type="presParOf" srcId="{F6D961D4-311C-47EB-BCF9-FA57450822D0}" destId="{6BFC020F-C4CC-4922-B04F-B793CB918E69}" srcOrd="0" destOrd="0" presId="urn:microsoft.com/office/officeart/2008/layout/VerticalAccentList"/>
    <dgm:cxn modelId="{A66EDBB1-B608-4FF7-B0C8-00A72A4ECAC1}" type="presParOf" srcId="{FA6E68F9-816F-49F5-93EA-8B3B914D95E5}" destId="{D3724353-E34C-4F5B-A273-99F5FA65C732}" srcOrd="13" destOrd="0" presId="urn:microsoft.com/office/officeart/2008/layout/VerticalAccentList"/>
    <dgm:cxn modelId="{97748988-0980-40D7-B5A7-9DBF0AC11060}" type="presParOf" srcId="{D3724353-E34C-4F5B-A273-99F5FA65C732}" destId="{F578B21D-9114-4702-AC57-EAF85BC0B66F}" srcOrd="0" destOrd="0" presId="urn:microsoft.com/office/officeart/2008/layout/VerticalAccentList"/>
    <dgm:cxn modelId="{13375B68-0C7C-4D51-A8FD-2E01F67354BD}" type="presParOf" srcId="{D3724353-E34C-4F5B-A273-99F5FA65C732}" destId="{69193E47-F68D-47D5-8A2B-6AC5F9033C81}" srcOrd="1" destOrd="0" presId="urn:microsoft.com/office/officeart/2008/layout/VerticalAccentList"/>
    <dgm:cxn modelId="{0D020E51-1E8A-4FC4-BF64-5920A309ACC4}" type="presParOf" srcId="{D3724353-E34C-4F5B-A273-99F5FA65C732}" destId="{B736771A-E53C-4C38-8442-B2EE6C3C8E04}" srcOrd="2" destOrd="0" presId="urn:microsoft.com/office/officeart/2008/layout/VerticalAccentList"/>
    <dgm:cxn modelId="{C2E1FBFD-E531-48A3-856E-699DB30F9F0E}" type="presParOf" srcId="{D3724353-E34C-4F5B-A273-99F5FA65C732}" destId="{6D145776-E000-411E-AF72-97A383725306}" srcOrd="3" destOrd="0" presId="urn:microsoft.com/office/officeart/2008/layout/VerticalAccentList"/>
    <dgm:cxn modelId="{1F1ADBA3-83A4-4460-8B06-E0B1C3503FCC}" type="presParOf" srcId="{D3724353-E34C-4F5B-A273-99F5FA65C732}" destId="{955D22FE-E389-4E74-944A-68F55EA2BFEB}" srcOrd="4" destOrd="0" presId="urn:microsoft.com/office/officeart/2008/layout/VerticalAccentList"/>
    <dgm:cxn modelId="{963D8AB6-F25A-48EF-8B2F-FBE8DD0A0856}" type="presParOf" srcId="{D3724353-E34C-4F5B-A273-99F5FA65C732}" destId="{0CA2E722-F5A4-4EC6-A1DB-F837F600D8FF}" srcOrd="5" destOrd="0" presId="urn:microsoft.com/office/officeart/2008/layout/VerticalAccentList"/>
    <dgm:cxn modelId="{8AE671BC-1C60-4565-8546-609A2FF0FA93}" type="presParOf" srcId="{D3724353-E34C-4F5B-A273-99F5FA65C732}" destId="{51906D09-C975-42EB-911E-C2D14D359888}" srcOrd="6" destOrd="0" presId="urn:microsoft.com/office/officeart/2008/layout/VerticalAccentList"/>
    <dgm:cxn modelId="{7B57CC24-C2E0-4766-B1CB-630C497AC144}" type="presParOf" srcId="{D3724353-E34C-4F5B-A273-99F5FA65C732}" destId="{9172D324-37AD-4488-BF82-E575055E855C}" srcOrd="7" destOrd="0" presId="urn:microsoft.com/office/officeart/2008/layout/VerticalAccentList"/>
    <dgm:cxn modelId="{C637CA06-7F72-4E8C-9E1B-D57FE0CCFE00}" type="presParOf" srcId="{FA6E68F9-816F-49F5-93EA-8B3B914D95E5}" destId="{4594A1E4-74D2-472C-83AC-3B73D3411840}" srcOrd="14" destOrd="0" presId="urn:microsoft.com/office/officeart/2008/layout/VerticalAccentList"/>
    <dgm:cxn modelId="{8286133C-23CF-4AFF-B498-A8DEBD98F427}" type="presParOf" srcId="{FA6E68F9-816F-49F5-93EA-8B3B914D95E5}" destId="{86F520DE-643C-41A5-A52E-BC821969C8AC}" srcOrd="15" destOrd="0" presId="urn:microsoft.com/office/officeart/2008/layout/VerticalAccentList"/>
    <dgm:cxn modelId="{A2035188-B64C-453F-90B1-6BAD83463CDF}" type="presParOf" srcId="{86F520DE-643C-41A5-A52E-BC821969C8AC}" destId="{5E1F5487-C05C-4508-BAA8-6D252A1DC545}" srcOrd="0" destOrd="0" presId="urn:microsoft.com/office/officeart/2008/layout/VerticalAccentList"/>
    <dgm:cxn modelId="{90B9AB3E-1D18-4E3B-83D9-EAE5C885B6EC}" type="presParOf" srcId="{FA6E68F9-816F-49F5-93EA-8B3B914D95E5}" destId="{E003742B-0435-4FA6-9A39-5F8440DB7E13}" srcOrd="16" destOrd="0" presId="urn:microsoft.com/office/officeart/2008/layout/VerticalAccentList"/>
    <dgm:cxn modelId="{B34446C4-BF50-468D-AEC5-AA2880D1C9BB}" type="presParOf" srcId="{E003742B-0435-4FA6-9A39-5F8440DB7E13}" destId="{A8C680D5-51D0-4FC6-B755-13C355E7BC44}" srcOrd="0" destOrd="0" presId="urn:microsoft.com/office/officeart/2008/layout/VerticalAccentList"/>
    <dgm:cxn modelId="{17E83436-A28A-463C-8FC5-50E140C4A89C}" type="presParOf" srcId="{E003742B-0435-4FA6-9A39-5F8440DB7E13}" destId="{75D20161-4EA7-49FE-8849-164E3E5DEF3D}" srcOrd="1" destOrd="0" presId="urn:microsoft.com/office/officeart/2008/layout/VerticalAccentList"/>
    <dgm:cxn modelId="{42373BBD-79A4-4B5C-A106-C810B737E485}" type="presParOf" srcId="{E003742B-0435-4FA6-9A39-5F8440DB7E13}" destId="{7857A1CD-F04C-4631-AA48-7239EF02E715}" srcOrd="2" destOrd="0" presId="urn:microsoft.com/office/officeart/2008/layout/VerticalAccentList"/>
    <dgm:cxn modelId="{3D55A38F-EF62-430D-A3B0-C65F0F299D3A}" type="presParOf" srcId="{E003742B-0435-4FA6-9A39-5F8440DB7E13}" destId="{5BB852B1-9A97-4B02-96A4-41C22FB97CDE}" srcOrd="3" destOrd="0" presId="urn:microsoft.com/office/officeart/2008/layout/VerticalAccentList"/>
    <dgm:cxn modelId="{DF2F4AEE-B2A3-4264-8950-5E37B674F919}" type="presParOf" srcId="{E003742B-0435-4FA6-9A39-5F8440DB7E13}" destId="{06F15050-CEE2-44A6-B92B-7FF91CCCBF10}" srcOrd="4" destOrd="0" presId="urn:microsoft.com/office/officeart/2008/layout/VerticalAccentList"/>
    <dgm:cxn modelId="{8CB47E42-3DF0-4B58-B22F-BF55C4266F6C}" type="presParOf" srcId="{E003742B-0435-4FA6-9A39-5F8440DB7E13}" destId="{9056729B-3394-44D8-91E2-175D9B1C5A93}" srcOrd="5" destOrd="0" presId="urn:microsoft.com/office/officeart/2008/layout/VerticalAccentList"/>
    <dgm:cxn modelId="{CB7E0570-8559-41CB-8F5F-0E29AB406AFD}" type="presParOf" srcId="{E003742B-0435-4FA6-9A39-5F8440DB7E13}" destId="{DC8F691A-22B5-4718-8046-4645AA6E2834}" srcOrd="6" destOrd="0" presId="urn:microsoft.com/office/officeart/2008/layout/VerticalAccentList"/>
    <dgm:cxn modelId="{5787E9E2-D0DD-4F39-A9F5-56156B3F1C64}" type="presParOf" srcId="{E003742B-0435-4FA6-9A39-5F8440DB7E13}" destId="{83C9D340-0FB1-4549-AA92-5BE5D55456AC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82089-6861-4C06-8867-2D0FA47DF09A}">
      <dsp:nvSpPr>
        <dsp:cNvPr id="0" name=""/>
        <dsp:cNvSpPr/>
      </dsp:nvSpPr>
      <dsp:spPr>
        <a:xfrm>
          <a:off x="1113238" y="-29134"/>
          <a:ext cx="4402922" cy="4402922"/>
        </a:xfrm>
        <a:prstGeom prst="circularArrow">
          <a:avLst>
            <a:gd name="adj1" fmla="val 5544"/>
            <a:gd name="adj2" fmla="val 330680"/>
            <a:gd name="adj3" fmla="val 14520642"/>
            <a:gd name="adj4" fmla="val 16947450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D471B-666C-431C-B224-3D647C177FFE}">
      <dsp:nvSpPr>
        <dsp:cNvPr id="0" name=""/>
        <dsp:cNvSpPr/>
      </dsp:nvSpPr>
      <dsp:spPr>
        <a:xfrm>
          <a:off x="2631690" y="1487"/>
          <a:ext cx="1366018" cy="6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Requirements, needs</a:t>
          </a:r>
          <a:endParaRPr lang="en-US" sz="1300" b="1" kern="1200" dirty="0"/>
        </a:p>
      </dsp:txBody>
      <dsp:txXfrm>
        <a:off x="2665032" y="34829"/>
        <a:ext cx="1299334" cy="616325"/>
      </dsp:txXfrm>
    </dsp:sp>
    <dsp:sp modelId="{DAAA8478-A7FE-4135-B51C-BC8EDDA9982D}">
      <dsp:nvSpPr>
        <dsp:cNvPr id="0" name=""/>
        <dsp:cNvSpPr/>
      </dsp:nvSpPr>
      <dsp:spPr>
        <a:xfrm>
          <a:off x="4099640" y="708414"/>
          <a:ext cx="1366018" cy="683009"/>
        </a:xfrm>
        <a:prstGeom prst="roundRect">
          <a:avLst/>
        </a:prstGeom>
        <a:solidFill>
          <a:schemeClr val="accent4">
            <a:hueOff val="1121141"/>
            <a:satOff val="2946"/>
            <a:lumOff val="-6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Planning, direction</a:t>
          </a:r>
          <a:endParaRPr lang="en-US" sz="1300" b="1" kern="1200" dirty="0"/>
        </a:p>
      </dsp:txBody>
      <dsp:txXfrm>
        <a:off x="4132982" y="741756"/>
        <a:ext cx="1299334" cy="616325"/>
      </dsp:txXfrm>
    </dsp:sp>
    <dsp:sp modelId="{7035D859-B72B-4484-9A4E-75BCCB7A14A2}">
      <dsp:nvSpPr>
        <dsp:cNvPr id="0" name=""/>
        <dsp:cNvSpPr/>
      </dsp:nvSpPr>
      <dsp:spPr>
        <a:xfrm>
          <a:off x="4462194" y="2296866"/>
          <a:ext cx="1366018" cy="683009"/>
        </a:xfrm>
        <a:prstGeom prst="roundRect">
          <a:avLst/>
        </a:prstGeom>
        <a:solidFill>
          <a:schemeClr val="accent4">
            <a:hueOff val="2242282"/>
            <a:satOff val="5892"/>
            <a:lumOff val="-13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Collection</a:t>
          </a:r>
          <a:endParaRPr lang="en-US" sz="1300" b="1" kern="1200" dirty="0"/>
        </a:p>
      </dsp:txBody>
      <dsp:txXfrm>
        <a:off x="4495536" y="2330208"/>
        <a:ext cx="1299334" cy="616325"/>
      </dsp:txXfrm>
    </dsp:sp>
    <dsp:sp modelId="{8F374209-3145-4BE0-ABF4-7305DD044CED}">
      <dsp:nvSpPr>
        <dsp:cNvPr id="0" name=""/>
        <dsp:cNvSpPr/>
      </dsp:nvSpPr>
      <dsp:spPr>
        <a:xfrm>
          <a:off x="3446341" y="3570706"/>
          <a:ext cx="1366018" cy="683009"/>
        </a:xfrm>
        <a:prstGeom prst="roundRect">
          <a:avLst/>
        </a:prstGeom>
        <a:solidFill>
          <a:schemeClr val="accent4">
            <a:hueOff val="3363422"/>
            <a:satOff val="8838"/>
            <a:lumOff val="-19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Processing</a:t>
          </a:r>
          <a:endParaRPr lang="en-US" sz="1300" b="1" kern="1200" dirty="0"/>
        </a:p>
      </dsp:txBody>
      <dsp:txXfrm>
        <a:off x="3479683" y="3604048"/>
        <a:ext cx="1299334" cy="616325"/>
      </dsp:txXfrm>
    </dsp:sp>
    <dsp:sp modelId="{09CCAFE2-61BD-4DBC-A982-6E5F3BE3EF0D}">
      <dsp:nvSpPr>
        <dsp:cNvPr id="0" name=""/>
        <dsp:cNvSpPr/>
      </dsp:nvSpPr>
      <dsp:spPr>
        <a:xfrm>
          <a:off x="1817039" y="3570706"/>
          <a:ext cx="1366018" cy="683009"/>
        </a:xfrm>
        <a:prstGeom prst="roundRect">
          <a:avLst/>
        </a:prstGeom>
        <a:solidFill>
          <a:schemeClr val="accent4">
            <a:hueOff val="4484563"/>
            <a:satOff val="11784"/>
            <a:lumOff val="-26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production</a:t>
          </a:r>
          <a:endParaRPr lang="en-US" sz="1300" b="1" kern="1200" dirty="0"/>
        </a:p>
      </dsp:txBody>
      <dsp:txXfrm>
        <a:off x="1850381" y="3604048"/>
        <a:ext cx="1299334" cy="616325"/>
      </dsp:txXfrm>
    </dsp:sp>
    <dsp:sp modelId="{896438E1-4AFD-4E57-ABC2-659B1137319E}">
      <dsp:nvSpPr>
        <dsp:cNvPr id="0" name=""/>
        <dsp:cNvSpPr/>
      </dsp:nvSpPr>
      <dsp:spPr>
        <a:xfrm>
          <a:off x="801186" y="2296866"/>
          <a:ext cx="1366018" cy="683009"/>
        </a:xfrm>
        <a:prstGeom prst="roundRect">
          <a:avLst/>
        </a:prstGeom>
        <a:solidFill>
          <a:schemeClr val="accent4">
            <a:hueOff val="5605703"/>
            <a:satOff val="14730"/>
            <a:lumOff val="-32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Dissemination</a:t>
          </a:r>
          <a:endParaRPr lang="en-US" sz="1300" b="1" kern="1200" dirty="0"/>
        </a:p>
      </dsp:txBody>
      <dsp:txXfrm>
        <a:off x="834528" y="2330208"/>
        <a:ext cx="1299334" cy="616325"/>
      </dsp:txXfrm>
    </dsp:sp>
    <dsp:sp modelId="{9E479EE8-674E-4AB6-AFF1-081D89C98E66}">
      <dsp:nvSpPr>
        <dsp:cNvPr id="0" name=""/>
        <dsp:cNvSpPr/>
      </dsp:nvSpPr>
      <dsp:spPr>
        <a:xfrm>
          <a:off x="1163740" y="708414"/>
          <a:ext cx="1366018" cy="683009"/>
        </a:xfrm>
        <a:prstGeom prst="roundRect">
          <a:avLst/>
        </a:prstGeom>
        <a:solidFill>
          <a:schemeClr val="accent4">
            <a:hueOff val="6726844"/>
            <a:satOff val="17676"/>
            <a:lumOff val="-39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Re-evaluation</a:t>
          </a:r>
          <a:endParaRPr lang="en-US" sz="1300" b="1" kern="1200" dirty="0"/>
        </a:p>
      </dsp:txBody>
      <dsp:txXfrm>
        <a:off x="1197082" y="741756"/>
        <a:ext cx="1299334" cy="616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15BC0-00E3-4179-8826-DDEA1B45EE51}">
      <dsp:nvSpPr>
        <dsp:cNvPr id="0" name=""/>
        <dsp:cNvSpPr/>
      </dsp:nvSpPr>
      <dsp:spPr>
        <a:xfrm>
          <a:off x="1390240" y="1254"/>
          <a:ext cx="1258118" cy="81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Need for high quality decisions</a:t>
          </a:r>
          <a:endParaRPr lang="en-US" sz="1400" b="1" kern="1200" dirty="0"/>
        </a:p>
      </dsp:txBody>
      <dsp:txXfrm>
        <a:off x="1430161" y="41175"/>
        <a:ext cx="1178276" cy="737935"/>
      </dsp:txXfrm>
    </dsp:sp>
    <dsp:sp modelId="{E5F39995-9EA4-467C-90DE-0B3D37CA8F9F}">
      <dsp:nvSpPr>
        <dsp:cNvPr id="0" name=""/>
        <dsp:cNvSpPr/>
      </dsp:nvSpPr>
      <dsp:spPr>
        <a:xfrm>
          <a:off x="928886" y="410143"/>
          <a:ext cx="2180827" cy="2180827"/>
        </a:xfrm>
        <a:custGeom>
          <a:avLst/>
          <a:gdLst/>
          <a:ahLst/>
          <a:cxnLst/>
          <a:rect l="0" t="0" r="0" b="0"/>
          <a:pathLst>
            <a:path>
              <a:moveTo>
                <a:pt x="1728607" y="206269"/>
              </a:moveTo>
              <a:arcTo wR="1090413" hR="1090413" stAng="18349351" swAng="36461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358F5-1124-4B6A-A821-DD3354510E79}">
      <dsp:nvSpPr>
        <dsp:cNvPr id="0" name=""/>
        <dsp:cNvSpPr/>
      </dsp:nvSpPr>
      <dsp:spPr>
        <a:xfrm>
          <a:off x="2334566" y="1636875"/>
          <a:ext cx="1258118" cy="81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 within available time</a:t>
          </a:r>
          <a:endParaRPr lang="en-US" sz="1400" b="1" kern="1200" dirty="0"/>
        </a:p>
      </dsp:txBody>
      <dsp:txXfrm>
        <a:off x="2374487" y="1676796"/>
        <a:ext cx="1178276" cy="737935"/>
      </dsp:txXfrm>
    </dsp:sp>
    <dsp:sp modelId="{08818FF2-1F9E-4408-9303-141266234311}">
      <dsp:nvSpPr>
        <dsp:cNvPr id="0" name=""/>
        <dsp:cNvSpPr/>
      </dsp:nvSpPr>
      <dsp:spPr>
        <a:xfrm>
          <a:off x="928886" y="410143"/>
          <a:ext cx="2180827" cy="2180827"/>
        </a:xfrm>
        <a:custGeom>
          <a:avLst/>
          <a:gdLst/>
          <a:ahLst/>
          <a:cxnLst/>
          <a:rect l="0" t="0" r="0" b="0"/>
          <a:pathLst>
            <a:path>
              <a:moveTo>
                <a:pt x="1609075" y="2049576"/>
              </a:moveTo>
              <a:arcTo wR="1090413" hR="1090413" stAng="3695877" swAng="34082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18DE8-ED50-4674-93E5-6A37A7B0EE39}">
      <dsp:nvSpPr>
        <dsp:cNvPr id="0" name=""/>
        <dsp:cNvSpPr/>
      </dsp:nvSpPr>
      <dsp:spPr>
        <a:xfrm>
          <a:off x="445914" y="1636875"/>
          <a:ext cx="1258118" cy="81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Need for Consensus</a:t>
          </a:r>
          <a:endParaRPr lang="en-US" sz="1400" b="1" kern="1200" dirty="0"/>
        </a:p>
      </dsp:txBody>
      <dsp:txXfrm>
        <a:off x="485835" y="1676796"/>
        <a:ext cx="1178276" cy="737935"/>
      </dsp:txXfrm>
    </dsp:sp>
    <dsp:sp modelId="{59EF375F-188D-4F52-ABAA-A8B27D9E65E7}">
      <dsp:nvSpPr>
        <dsp:cNvPr id="0" name=""/>
        <dsp:cNvSpPr/>
      </dsp:nvSpPr>
      <dsp:spPr>
        <a:xfrm>
          <a:off x="928886" y="410143"/>
          <a:ext cx="2180827" cy="2180827"/>
        </a:xfrm>
        <a:custGeom>
          <a:avLst/>
          <a:gdLst/>
          <a:ahLst/>
          <a:cxnLst/>
          <a:rect l="0" t="0" r="0" b="0"/>
          <a:pathLst>
            <a:path>
              <a:moveTo>
                <a:pt x="7208" y="1215589"/>
              </a:moveTo>
              <a:arcTo wR="1090413" hR="1090413" stAng="10404487" swAng="36461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CD0D-D563-4A55-9367-2B52EB332C95}">
      <dsp:nvSpPr>
        <dsp:cNvPr id="0" name=""/>
        <dsp:cNvSpPr/>
      </dsp:nvSpPr>
      <dsp:spPr>
        <a:xfrm>
          <a:off x="101517" y="517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Basic research, Drug discovery</a:t>
          </a:r>
          <a:endParaRPr lang="en-US" sz="1300" kern="1200" dirty="0"/>
        </a:p>
      </dsp:txBody>
      <dsp:txXfrm>
        <a:off x="101517" y="517"/>
        <a:ext cx="3031332" cy="275575"/>
      </dsp:txXfrm>
    </dsp:sp>
    <dsp:sp modelId="{A420D258-4694-4385-81DF-4FD5D86ECC4F}">
      <dsp:nvSpPr>
        <dsp:cNvPr id="0" name=""/>
        <dsp:cNvSpPr/>
      </dsp:nvSpPr>
      <dsp:spPr>
        <a:xfrm>
          <a:off x="101517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99C15-6B07-448E-A78F-D7274C49A67E}">
      <dsp:nvSpPr>
        <dsp:cNvPr id="0" name=""/>
        <dsp:cNvSpPr/>
      </dsp:nvSpPr>
      <dsp:spPr>
        <a:xfrm>
          <a:off x="527588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75A74-24FD-48DF-9F41-0413A2D1D465}">
      <dsp:nvSpPr>
        <dsp:cNvPr id="0" name=""/>
        <dsp:cNvSpPr/>
      </dsp:nvSpPr>
      <dsp:spPr>
        <a:xfrm>
          <a:off x="953995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4FBA7-67FF-4B42-A6D3-90D84580DADD}">
      <dsp:nvSpPr>
        <dsp:cNvPr id="0" name=""/>
        <dsp:cNvSpPr/>
      </dsp:nvSpPr>
      <dsp:spPr>
        <a:xfrm>
          <a:off x="1380066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D2C4C-EEA5-47D6-826C-83CB7E5CE275}">
      <dsp:nvSpPr>
        <dsp:cNvPr id="0" name=""/>
        <dsp:cNvSpPr/>
      </dsp:nvSpPr>
      <dsp:spPr>
        <a:xfrm>
          <a:off x="1806474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95603-6AF1-4034-B797-4199A0D28BC2}">
      <dsp:nvSpPr>
        <dsp:cNvPr id="0" name=""/>
        <dsp:cNvSpPr/>
      </dsp:nvSpPr>
      <dsp:spPr>
        <a:xfrm>
          <a:off x="2232544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38724-393E-44A3-8C8B-0339CFA6F454}">
      <dsp:nvSpPr>
        <dsp:cNvPr id="0" name=""/>
        <dsp:cNvSpPr/>
      </dsp:nvSpPr>
      <dsp:spPr>
        <a:xfrm>
          <a:off x="2658952" y="276093"/>
          <a:ext cx="709331" cy="561357"/>
        </a:xfrm>
        <a:prstGeom prst="chevron">
          <a:avLst>
            <a:gd name="adj" fmla="val 70610"/>
          </a:avLst>
        </a:prstGeom>
        <a:solidFill>
          <a:srgbClr val="0070C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C257D-1827-43A5-AAEC-4DEBCBBD705C}">
      <dsp:nvSpPr>
        <dsp:cNvPr id="0" name=""/>
        <dsp:cNvSpPr/>
      </dsp:nvSpPr>
      <dsp:spPr>
        <a:xfrm>
          <a:off x="396400" y="381001"/>
          <a:ext cx="2704707" cy="308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Academia</a:t>
          </a:r>
          <a:endParaRPr lang="en-US" sz="2400" b="1" kern="1200" dirty="0"/>
        </a:p>
      </dsp:txBody>
      <dsp:txXfrm>
        <a:off x="396400" y="381001"/>
        <a:ext cx="2704707" cy="308356"/>
      </dsp:txXfrm>
    </dsp:sp>
    <dsp:sp modelId="{0702D249-23DD-49E8-AE4A-19625501F530}">
      <dsp:nvSpPr>
        <dsp:cNvPr id="0" name=""/>
        <dsp:cNvSpPr/>
      </dsp:nvSpPr>
      <dsp:spPr>
        <a:xfrm>
          <a:off x="101517" y="945443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Drug discovery, pre-clinical </a:t>
          </a:r>
          <a:endParaRPr lang="en-US" sz="1300" kern="1200" dirty="0"/>
        </a:p>
      </dsp:txBody>
      <dsp:txXfrm>
        <a:off x="101517" y="945443"/>
        <a:ext cx="3031332" cy="275575"/>
      </dsp:txXfrm>
    </dsp:sp>
    <dsp:sp modelId="{52530880-B45A-4472-AB81-AB3EF697B4B0}">
      <dsp:nvSpPr>
        <dsp:cNvPr id="0" name=""/>
        <dsp:cNvSpPr/>
      </dsp:nvSpPr>
      <dsp:spPr>
        <a:xfrm>
          <a:off x="101517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C7893-E904-458A-BAD7-16912FF4DBDC}">
      <dsp:nvSpPr>
        <dsp:cNvPr id="0" name=""/>
        <dsp:cNvSpPr/>
      </dsp:nvSpPr>
      <dsp:spPr>
        <a:xfrm>
          <a:off x="527588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51985-DA4E-44A0-8BD6-7A024D0A9A1F}">
      <dsp:nvSpPr>
        <dsp:cNvPr id="0" name=""/>
        <dsp:cNvSpPr/>
      </dsp:nvSpPr>
      <dsp:spPr>
        <a:xfrm>
          <a:off x="953995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0C2C-6C1F-4E16-9078-5C6D8B8155C0}">
      <dsp:nvSpPr>
        <dsp:cNvPr id="0" name=""/>
        <dsp:cNvSpPr/>
      </dsp:nvSpPr>
      <dsp:spPr>
        <a:xfrm>
          <a:off x="1380066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BC8D0-0AC6-4B96-8450-E07651C37131}">
      <dsp:nvSpPr>
        <dsp:cNvPr id="0" name=""/>
        <dsp:cNvSpPr/>
      </dsp:nvSpPr>
      <dsp:spPr>
        <a:xfrm>
          <a:off x="1806474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D1B1-3B5F-495E-93D4-6CC5BB07103D}">
      <dsp:nvSpPr>
        <dsp:cNvPr id="0" name=""/>
        <dsp:cNvSpPr/>
      </dsp:nvSpPr>
      <dsp:spPr>
        <a:xfrm>
          <a:off x="2232544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50B22-8C29-4D32-AD91-3598D0094D90}">
      <dsp:nvSpPr>
        <dsp:cNvPr id="0" name=""/>
        <dsp:cNvSpPr/>
      </dsp:nvSpPr>
      <dsp:spPr>
        <a:xfrm>
          <a:off x="2658952" y="1221019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C451-C684-49A6-A8E9-7ACA7D7707BB}">
      <dsp:nvSpPr>
        <dsp:cNvPr id="0" name=""/>
        <dsp:cNvSpPr/>
      </dsp:nvSpPr>
      <dsp:spPr>
        <a:xfrm>
          <a:off x="325221" y="1363489"/>
          <a:ext cx="2738179" cy="31290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Biotech</a:t>
          </a:r>
          <a:endParaRPr lang="en-US" sz="2400" b="1" kern="1200" dirty="0"/>
        </a:p>
      </dsp:txBody>
      <dsp:txXfrm>
        <a:off x="325221" y="1363489"/>
        <a:ext cx="2738179" cy="312909"/>
      </dsp:txXfrm>
    </dsp:sp>
    <dsp:sp modelId="{837A65E9-F99D-4E7A-AA09-BDB67BA83589}">
      <dsp:nvSpPr>
        <dsp:cNvPr id="0" name=""/>
        <dsp:cNvSpPr/>
      </dsp:nvSpPr>
      <dsp:spPr>
        <a:xfrm>
          <a:off x="101517" y="1890370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(Pre-clinical),  clinical, PMS </a:t>
          </a:r>
          <a:endParaRPr lang="en-US" sz="1300" kern="1200" dirty="0"/>
        </a:p>
      </dsp:txBody>
      <dsp:txXfrm>
        <a:off x="101517" y="1890370"/>
        <a:ext cx="3031332" cy="275575"/>
      </dsp:txXfrm>
    </dsp:sp>
    <dsp:sp modelId="{D7F8A152-9A13-49E8-96BE-A4630691DAA0}">
      <dsp:nvSpPr>
        <dsp:cNvPr id="0" name=""/>
        <dsp:cNvSpPr/>
      </dsp:nvSpPr>
      <dsp:spPr>
        <a:xfrm>
          <a:off x="101517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C13D-D5A0-4B6A-B9BC-D5E5EFB8C1C8}">
      <dsp:nvSpPr>
        <dsp:cNvPr id="0" name=""/>
        <dsp:cNvSpPr/>
      </dsp:nvSpPr>
      <dsp:spPr>
        <a:xfrm>
          <a:off x="527588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12D20-BD81-4453-BA79-CC2E222B5EDA}">
      <dsp:nvSpPr>
        <dsp:cNvPr id="0" name=""/>
        <dsp:cNvSpPr/>
      </dsp:nvSpPr>
      <dsp:spPr>
        <a:xfrm>
          <a:off x="953995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4DCFB-338F-46CF-8892-4EE05182D3DD}">
      <dsp:nvSpPr>
        <dsp:cNvPr id="0" name=""/>
        <dsp:cNvSpPr/>
      </dsp:nvSpPr>
      <dsp:spPr>
        <a:xfrm>
          <a:off x="1380066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7EB39-7E03-46BA-804A-BAD787C852F9}">
      <dsp:nvSpPr>
        <dsp:cNvPr id="0" name=""/>
        <dsp:cNvSpPr/>
      </dsp:nvSpPr>
      <dsp:spPr>
        <a:xfrm>
          <a:off x="1806474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B3100-320F-4196-9480-F54B6BBEFFBA}">
      <dsp:nvSpPr>
        <dsp:cNvPr id="0" name=""/>
        <dsp:cNvSpPr/>
      </dsp:nvSpPr>
      <dsp:spPr>
        <a:xfrm>
          <a:off x="2232544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E8A1-0AED-4FB7-AB4F-330695E51DDF}">
      <dsp:nvSpPr>
        <dsp:cNvPr id="0" name=""/>
        <dsp:cNvSpPr/>
      </dsp:nvSpPr>
      <dsp:spPr>
        <a:xfrm>
          <a:off x="2658952" y="2165945"/>
          <a:ext cx="709331" cy="561357"/>
        </a:xfrm>
        <a:prstGeom prst="chevron">
          <a:avLst>
            <a:gd name="adj" fmla="val 7061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646FB-82B5-4CAA-96BE-438071B698F0}">
      <dsp:nvSpPr>
        <dsp:cNvPr id="0" name=""/>
        <dsp:cNvSpPr/>
      </dsp:nvSpPr>
      <dsp:spPr>
        <a:xfrm>
          <a:off x="396400" y="2285999"/>
          <a:ext cx="2688371" cy="304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Industry Innovator </a:t>
          </a:r>
          <a:endParaRPr lang="en-US" sz="2000" b="1" kern="1200" dirty="0"/>
        </a:p>
      </dsp:txBody>
      <dsp:txXfrm>
        <a:off x="396400" y="2285999"/>
        <a:ext cx="2688371" cy="304803"/>
      </dsp:txXfrm>
    </dsp:sp>
    <dsp:sp modelId="{45428C22-DBC6-4BE2-9610-F1A36017C738}">
      <dsp:nvSpPr>
        <dsp:cNvPr id="0" name=""/>
        <dsp:cNvSpPr/>
      </dsp:nvSpPr>
      <dsp:spPr>
        <a:xfrm>
          <a:off x="101517" y="2835296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(Pre-clinical), clinical, PMS</a:t>
          </a:r>
          <a:endParaRPr lang="en-US" sz="1300" kern="1200" dirty="0"/>
        </a:p>
      </dsp:txBody>
      <dsp:txXfrm>
        <a:off x="101517" y="2835296"/>
        <a:ext cx="3031332" cy="275575"/>
      </dsp:txXfrm>
    </dsp:sp>
    <dsp:sp modelId="{BB1546B6-3CF6-459D-81FA-71C2A1E7508C}">
      <dsp:nvSpPr>
        <dsp:cNvPr id="0" name=""/>
        <dsp:cNvSpPr/>
      </dsp:nvSpPr>
      <dsp:spPr>
        <a:xfrm>
          <a:off x="101517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D716-4FDC-41CE-860A-B022A07A7DFE}">
      <dsp:nvSpPr>
        <dsp:cNvPr id="0" name=""/>
        <dsp:cNvSpPr/>
      </dsp:nvSpPr>
      <dsp:spPr>
        <a:xfrm>
          <a:off x="527588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CDB83-D773-476B-8BBB-8C562215DCEA}">
      <dsp:nvSpPr>
        <dsp:cNvPr id="0" name=""/>
        <dsp:cNvSpPr/>
      </dsp:nvSpPr>
      <dsp:spPr>
        <a:xfrm>
          <a:off x="953995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C5108-2F88-45CB-9FF6-337DE0A76D77}">
      <dsp:nvSpPr>
        <dsp:cNvPr id="0" name=""/>
        <dsp:cNvSpPr/>
      </dsp:nvSpPr>
      <dsp:spPr>
        <a:xfrm>
          <a:off x="1380066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EBDD1-2E2C-4355-99F7-6222A9314B98}">
      <dsp:nvSpPr>
        <dsp:cNvPr id="0" name=""/>
        <dsp:cNvSpPr/>
      </dsp:nvSpPr>
      <dsp:spPr>
        <a:xfrm>
          <a:off x="1806474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576A-EB6B-4335-9BC2-DCE72FEE849E}">
      <dsp:nvSpPr>
        <dsp:cNvPr id="0" name=""/>
        <dsp:cNvSpPr/>
      </dsp:nvSpPr>
      <dsp:spPr>
        <a:xfrm>
          <a:off x="2232544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DAA65-9737-4858-8018-B3079836C121}">
      <dsp:nvSpPr>
        <dsp:cNvPr id="0" name=""/>
        <dsp:cNvSpPr/>
      </dsp:nvSpPr>
      <dsp:spPr>
        <a:xfrm>
          <a:off x="2658952" y="3110872"/>
          <a:ext cx="709331" cy="561357"/>
        </a:xfrm>
        <a:prstGeom prst="chevron">
          <a:avLst>
            <a:gd name="adj" fmla="val 7061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45F46-212F-4E63-96A5-3EDD55CD41F5}">
      <dsp:nvSpPr>
        <dsp:cNvPr id="0" name=""/>
        <dsp:cNvSpPr/>
      </dsp:nvSpPr>
      <dsp:spPr>
        <a:xfrm>
          <a:off x="320215" y="3200399"/>
          <a:ext cx="2785836" cy="38230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Industry Competitor</a:t>
          </a:r>
          <a:endParaRPr lang="en-US" sz="1800" b="1" kern="1200" dirty="0"/>
        </a:p>
      </dsp:txBody>
      <dsp:txXfrm>
        <a:off x="320215" y="3200399"/>
        <a:ext cx="2785836" cy="382302"/>
      </dsp:txXfrm>
    </dsp:sp>
    <dsp:sp modelId="{6BFC020F-C4CC-4922-B04F-B793CB918E69}">
      <dsp:nvSpPr>
        <dsp:cNvPr id="0" name=""/>
        <dsp:cNvSpPr/>
      </dsp:nvSpPr>
      <dsp:spPr>
        <a:xfrm>
          <a:off x="101517" y="3780222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Clinical, PMS</a:t>
          </a:r>
          <a:endParaRPr lang="en-US" sz="1400" b="1" kern="1200" dirty="0"/>
        </a:p>
      </dsp:txBody>
      <dsp:txXfrm>
        <a:off x="101517" y="3780222"/>
        <a:ext cx="3031332" cy="275575"/>
      </dsp:txXfrm>
    </dsp:sp>
    <dsp:sp modelId="{F578B21D-9114-4702-AC57-EAF85BC0B66F}">
      <dsp:nvSpPr>
        <dsp:cNvPr id="0" name=""/>
        <dsp:cNvSpPr/>
      </dsp:nvSpPr>
      <dsp:spPr>
        <a:xfrm>
          <a:off x="101517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93E47-F68D-47D5-8A2B-6AC5F9033C81}">
      <dsp:nvSpPr>
        <dsp:cNvPr id="0" name=""/>
        <dsp:cNvSpPr/>
      </dsp:nvSpPr>
      <dsp:spPr>
        <a:xfrm>
          <a:off x="527588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6771A-E53C-4C38-8442-B2EE6C3C8E04}">
      <dsp:nvSpPr>
        <dsp:cNvPr id="0" name=""/>
        <dsp:cNvSpPr/>
      </dsp:nvSpPr>
      <dsp:spPr>
        <a:xfrm>
          <a:off x="953995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45776-E000-411E-AF72-97A383725306}">
      <dsp:nvSpPr>
        <dsp:cNvPr id="0" name=""/>
        <dsp:cNvSpPr/>
      </dsp:nvSpPr>
      <dsp:spPr>
        <a:xfrm>
          <a:off x="1380066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22FE-E389-4E74-944A-68F55EA2BFEB}">
      <dsp:nvSpPr>
        <dsp:cNvPr id="0" name=""/>
        <dsp:cNvSpPr/>
      </dsp:nvSpPr>
      <dsp:spPr>
        <a:xfrm>
          <a:off x="1806474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2E722-F5A4-4EC6-A1DB-F837F600D8FF}">
      <dsp:nvSpPr>
        <dsp:cNvPr id="0" name=""/>
        <dsp:cNvSpPr/>
      </dsp:nvSpPr>
      <dsp:spPr>
        <a:xfrm>
          <a:off x="2232544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6D09-C975-42EB-911E-C2D14D359888}">
      <dsp:nvSpPr>
        <dsp:cNvPr id="0" name=""/>
        <dsp:cNvSpPr/>
      </dsp:nvSpPr>
      <dsp:spPr>
        <a:xfrm>
          <a:off x="2658952" y="4055798"/>
          <a:ext cx="709331" cy="561357"/>
        </a:xfrm>
        <a:prstGeom prst="chevron">
          <a:avLst>
            <a:gd name="adj" fmla="val 7061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2D324-37AD-4488-BF82-E575055E855C}">
      <dsp:nvSpPr>
        <dsp:cNvPr id="0" name=""/>
        <dsp:cNvSpPr/>
      </dsp:nvSpPr>
      <dsp:spPr>
        <a:xfrm>
          <a:off x="171070" y="4191000"/>
          <a:ext cx="2921747" cy="29668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Federal Agencies</a:t>
          </a:r>
          <a:endParaRPr lang="en-US" sz="1600" kern="1200" dirty="0"/>
        </a:p>
      </dsp:txBody>
      <dsp:txXfrm>
        <a:off x="171070" y="4191000"/>
        <a:ext cx="2921747" cy="296684"/>
      </dsp:txXfrm>
    </dsp:sp>
    <dsp:sp modelId="{5E1F5487-C05C-4508-BAA8-6D252A1DC545}">
      <dsp:nvSpPr>
        <dsp:cNvPr id="0" name=""/>
        <dsp:cNvSpPr/>
      </dsp:nvSpPr>
      <dsp:spPr>
        <a:xfrm>
          <a:off x="101517" y="4725148"/>
          <a:ext cx="3031332" cy="2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Clinical, PMS</a:t>
          </a:r>
          <a:endParaRPr lang="en-US" sz="1400" kern="1200" dirty="0"/>
        </a:p>
      </dsp:txBody>
      <dsp:txXfrm>
        <a:off x="101517" y="4725148"/>
        <a:ext cx="3031332" cy="275575"/>
      </dsp:txXfrm>
    </dsp:sp>
    <dsp:sp modelId="{A8C680D5-51D0-4FC6-B755-13C355E7BC44}">
      <dsp:nvSpPr>
        <dsp:cNvPr id="0" name=""/>
        <dsp:cNvSpPr/>
      </dsp:nvSpPr>
      <dsp:spPr>
        <a:xfrm>
          <a:off x="101517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20161-4EA7-49FE-8849-164E3E5DEF3D}">
      <dsp:nvSpPr>
        <dsp:cNvPr id="0" name=""/>
        <dsp:cNvSpPr/>
      </dsp:nvSpPr>
      <dsp:spPr>
        <a:xfrm>
          <a:off x="527588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7A1CD-F04C-4631-AA48-7239EF02E715}">
      <dsp:nvSpPr>
        <dsp:cNvPr id="0" name=""/>
        <dsp:cNvSpPr/>
      </dsp:nvSpPr>
      <dsp:spPr>
        <a:xfrm>
          <a:off x="953995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52B1-9A97-4B02-96A4-41C22FB97CDE}">
      <dsp:nvSpPr>
        <dsp:cNvPr id="0" name=""/>
        <dsp:cNvSpPr/>
      </dsp:nvSpPr>
      <dsp:spPr>
        <a:xfrm>
          <a:off x="1380066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15050-CEE2-44A6-B92B-7FF91CCCBF10}">
      <dsp:nvSpPr>
        <dsp:cNvPr id="0" name=""/>
        <dsp:cNvSpPr/>
      </dsp:nvSpPr>
      <dsp:spPr>
        <a:xfrm>
          <a:off x="1806474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6729B-3394-44D8-91E2-175D9B1C5A93}">
      <dsp:nvSpPr>
        <dsp:cNvPr id="0" name=""/>
        <dsp:cNvSpPr/>
      </dsp:nvSpPr>
      <dsp:spPr>
        <a:xfrm>
          <a:off x="2232544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F691A-22B5-4718-8046-4645AA6E2834}">
      <dsp:nvSpPr>
        <dsp:cNvPr id="0" name=""/>
        <dsp:cNvSpPr/>
      </dsp:nvSpPr>
      <dsp:spPr>
        <a:xfrm>
          <a:off x="2658952" y="5000724"/>
          <a:ext cx="709331" cy="561357"/>
        </a:xfrm>
        <a:prstGeom prst="chevron">
          <a:avLst>
            <a:gd name="adj" fmla="val 7061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9D340-0FB1-4549-AA92-5BE5D55456AC}">
      <dsp:nvSpPr>
        <dsp:cNvPr id="0" name=""/>
        <dsp:cNvSpPr/>
      </dsp:nvSpPr>
      <dsp:spPr>
        <a:xfrm>
          <a:off x="171070" y="5105399"/>
          <a:ext cx="2931635" cy="3520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Hospitals, Others</a:t>
          </a:r>
          <a:endParaRPr lang="en-US" sz="2000" b="1" kern="1200" dirty="0"/>
        </a:p>
      </dsp:txBody>
      <dsp:txXfrm>
        <a:off x="171070" y="5105399"/>
        <a:ext cx="2931635" cy="35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410AF-56D7-4FBB-A7FD-3D8DE27B04D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0099-BA44-4435-A28F-6CA5610C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DF6C-5E32-4308-BA7C-AFE4D2C0D1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CFF3-BB07-4BFB-A7D9-246EBE1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SLIDE POINTS:</a:t>
            </a:r>
          </a:p>
          <a:p>
            <a:pPr marL="463550" indent="-238125">
              <a:buFont typeface="Arial" pitchFamily="34" charset="0"/>
              <a:buChar char="•"/>
            </a:pPr>
            <a:r>
              <a:rPr lang="en-US" dirty="0" smtClean="0"/>
              <a:t> Introduce the core brand promise for each business unit</a:t>
            </a:r>
          </a:p>
          <a:p>
            <a:endParaRPr lang="en-US" dirty="0" smtClean="0"/>
          </a:p>
          <a:p>
            <a:r>
              <a:rPr lang="en-US" b="1" dirty="0" smtClean="0"/>
              <a:t>SCRIPTING:</a:t>
            </a:r>
          </a:p>
          <a:p>
            <a:r>
              <a:rPr lang="en-US" dirty="0" smtClean="0"/>
              <a:t>Each business delivers specialized expertise in an area of focus, making it easier for you  to know… &lt;read the business unit promises&gt;.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Evaluation of evidence is a crucial step in analysis, but what evidence</a:t>
            </a:r>
            <a:r>
              <a:rPr lang="en-US" i="1" baseline="0" dirty="0" smtClean="0"/>
              <a:t> </a:t>
            </a:r>
            <a:r>
              <a:rPr lang="en-US" i="1" dirty="0" smtClean="0"/>
              <a:t>people rely on and how they interpret it are influenced by a variety of extraneous</a:t>
            </a:r>
            <a:r>
              <a:rPr lang="en-US" i="1" baseline="0" dirty="0" smtClean="0"/>
              <a:t> </a:t>
            </a:r>
            <a:r>
              <a:rPr lang="en-US" i="1" dirty="0" smtClean="0"/>
              <a:t>factors. We seldom take the absence of evidence into account. </a:t>
            </a:r>
          </a:p>
          <a:p>
            <a:r>
              <a:rPr lang="en-US" i="1" dirty="0" smtClean="0"/>
              <a:t>The human mind is also oversensitive to the consistency of the evidence, and insufficiently sensitive to the reliability of the evidence. </a:t>
            </a:r>
          </a:p>
          <a:p>
            <a:r>
              <a:rPr lang="en-US" i="1" dirty="0" smtClean="0"/>
              <a:t>Finally, impressions often remain even after the evidence on which they are based has been totally discredited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FCFF3-BB07-4BFB-A7D9-246EBE16C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8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FCFF3-BB07-4BFB-A7D9-246EBE16C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8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pic>
        <p:nvPicPr>
          <p:cNvPr id="5" name="Picture 4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4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23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2912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71183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47119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11872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02833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6040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5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6" name="Picture 5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79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3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2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5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1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7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3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30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0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8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1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84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9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0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6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5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8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5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14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1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6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7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5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5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3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9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5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8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0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9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9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11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0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8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71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2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0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5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6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48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7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5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07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8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8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94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8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85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0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09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8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25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1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7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54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0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1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9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0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63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56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83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37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21" name="Picture 20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216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5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75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12/22/2014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url=http://www.springer.com/&amp;rct=j&amp;frm=1&amp;q=&amp;esrc=s&amp;sa=U&amp;ei=H8nsU_2xJde0yQTjwYKQAQ&amp;ved=0CCoQ9QEwCg&amp;sig2=aYC31cJNVZb4J_8VttyFbg&amp;usg=AFQjCNFge1sQfBvN1oq0gUKCrG0oWvyUHw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google.com/url?url=http://www.unitechscientific.com/early-brett-diagnosis.htm&amp;rct=j&amp;frm=1&amp;q=&amp;esrc=s&amp;sa=U&amp;ei=XsnsU_y2FYWQyAS1oICoDA&amp;ved=0CCIQ9QEwBg&amp;sig2=JBMqJcdlyJKKUBGAp_9YPA&amp;usg=AFQjCNGlMhbU30aGYqZhfZGI2-LIyRweIQ" TargetMode="External"/><Relationship Id="rId2" Type="http://schemas.openxmlformats.org/officeDocument/2006/relationships/hyperlink" Target="http://www.google.com/url?url=http://www.87mao.com/embase/&amp;rct=j&amp;frm=1&amp;q=&amp;esrc=s&amp;sa=U&amp;ei=vcjsU4rzOtacygS-34KgCw&amp;ved=0CB4Q9QEwBA&amp;sig2=knbESza5F__Si1iKYvgKBA&amp;usg=AFQjCNGCZnPwBoK0pwcfajykY84XGz--9Q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s://www.google.com/url?url=https://gmkfreelogos.com/32819-Biosis-Bilgisayar.html&amp;rct=j&amp;frm=1&amp;q=&amp;esrc=s&amp;sa=U&amp;ei=7MjsU6mcNY_9yQT-8YHgCw&amp;ved=0CBYQ9QEwAA&amp;sig2=Czk19_3spE9xB_1QxJuADQ&amp;usg=AFQjCNFlu3Ef2xRJfdesdbhTDkVg-1qu7w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com/url?url=http://www.library.leiden.edu/catalogues-databases/frequently-used-databases/psycinfo-apa.html&amp;rct=j&amp;frm=1&amp;q=&amp;esrc=s&amp;sa=U&amp;ei=QsnsU617y47IBO79gZAO&amp;ved=0CBoQ9QEwAQ&amp;sig2=4K3Q8oGfp-OBe99yZwAiFg&amp;usg=AFQjCNEQl7HsF7dS1SPmgFopF9j1IB36fw" TargetMode="External"/><Relationship Id="rId4" Type="http://schemas.openxmlformats.org/officeDocument/2006/relationships/hyperlink" Target="http://www.google.com/url?url=http://www.lacmanet.org/MemberBenefits/Medline.aspx&amp;rct=j&amp;frm=1&amp;q=&amp;esrc=s&amp;sa=U&amp;ei=2sjsU-fcCIb_yQTJ24KgCQ&amp;ved=0CBYQ9QEwAA&amp;sig2=4XU0ZRrAsBzJdSKGxEUZ_Q&amp;usg=AFQjCNGUAD6ikwnGY61FtGdTFdgOJFj9fQ" TargetMode="Externa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reastscreening.cancer.gov/" TargetMode="External"/><Relationship Id="rId13" Type="http://schemas.openxmlformats.org/officeDocument/2006/relationships/hyperlink" Target="http://epi.grants.cancer.gov/CFR/about_colon.html" TargetMode="External"/><Relationship Id="rId18" Type="http://schemas.openxmlformats.org/officeDocument/2006/relationships/hyperlink" Target="http://www.ncbi.nlm.nih.gov/gtr/" TargetMode="External"/><Relationship Id="rId26" Type="http://schemas.openxmlformats.org/officeDocument/2006/relationships/hyperlink" Target="https://www.clinicaltrialsregister.eu/ctr-search/search" TargetMode="External"/><Relationship Id="rId3" Type="http://schemas.openxmlformats.org/officeDocument/2006/relationships/image" Target="../media/image17.gif"/><Relationship Id="rId21" Type="http://schemas.openxmlformats.org/officeDocument/2006/relationships/hyperlink" Target="http://marrowfailure.cancer.gov/index.html" TargetMode="External"/><Relationship Id="rId7" Type="http://schemas.openxmlformats.org/officeDocument/2006/relationships/hyperlink" Target="http://www.nih.gov/exitdisclaimer.html" TargetMode="External"/><Relationship Id="rId12" Type="http://schemas.openxmlformats.org/officeDocument/2006/relationships/hyperlink" Target="http://www.ctndatashare.org/" TargetMode="External"/><Relationship Id="rId17" Type="http://schemas.openxmlformats.org/officeDocument/2006/relationships/hyperlink" Target="http://www.nei.nih.gov/eyegene/" TargetMode="External"/><Relationship Id="rId25" Type="http://schemas.openxmlformats.org/officeDocument/2006/relationships/image" Target="../media/image12.gif"/><Relationship Id="rId2" Type="http://schemas.openxmlformats.org/officeDocument/2006/relationships/image" Target="../media/image16.png"/><Relationship Id="rId16" Type="http://schemas.openxmlformats.org/officeDocument/2006/relationships/hyperlink" Target="http://dnaregistry.niehs.nih.gov/" TargetMode="External"/><Relationship Id="rId20" Type="http://schemas.openxmlformats.org/officeDocument/2006/relationships/hyperlink" Target="http://rarediseases.info.nih.gov/research/pages/43/global-rare-disease-patient-registry-and-data-repository-grdr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endalznow.org/" TargetMode="External"/><Relationship Id="rId11" Type="http://schemas.openxmlformats.org/officeDocument/2006/relationships/hyperlink" Target="http://www.cancergen.org/" TargetMode="External"/><Relationship Id="rId24" Type="http://schemas.openxmlformats.org/officeDocument/2006/relationships/hyperlink" Target="http://www.mgregistry.org/" TargetMode="External"/><Relationship Id="rId5" Type="http://schemas.openxmlformats.org/officeDocument/2006/relationships/hyperlink" Target="http://www.nih.gov/health/clinicaltrials/registries.htm" TargetMode="External"/><Relationship Id="rId15" Type="http://schemas.openxmlformats.org/officeDocument/2006/relationships/hyperlink" Target="http://downsyndrome.nih.gov/registry/Pages/default.aspx" TargetMode="External"/><Relationship Id="rId23" Type="http://schemas.openxmlformats.org/officeDocument/2006/relationships/hyperlink" Target="http://lupus.omrf.org/" TargetMode="External"/><Relationship Id="rId28" Type="http://schemas.openxmlformats.org/officeDocument/2006/relationships/image" Target="../media/image19.png"/><Relationship Id="rId10" Type="http://schemas.openxmlformats.org/officeDocument/2006/relationships/hyperlink" Target="http://www.cscc.unc.edu/bron/" TargetMode="External"/><Relationship Id="rId19" Type="http://schemas.openxmlformats.org/officeDocument/2006/relationships/hyperlink" Target="http://www.clinicalgenome.org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epi.grants.cancer.gov/CFR/about_breast.html" TargetMode="External"/><Relationship Id="rId14" Type="http://schemas.openxmlformats.org/officeDocument/2006/relationships/hyperlink" Target="http://www.cmdir.org/" TargetMode="External"/><Relationship Id="rId22" Type="http://schemas.openxmlformats.org/officeDocument/2006/relationships/hyperlink" Target="http://www.mcw.edu/edrc/datacatalog/International-Bone-Marrow-Tran.htm" TargetMode="External"/><Relationship Id="rId27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40.png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exitdisclaim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2.gi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2.gif"/><Relationship Id="rId7" Type="http://schemas.openxmlformats.org/officeDocument/2006/relationships/slide" Target="slide22.xml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e-ir.info/2012/07/25/why-was-british-and-american-intelligence-about-iraqs-wmd-programmes-wrong-before-the-2003-war/" TargetMode="External"/><Relationship Id="rId5" Type="http://schemas.openxmlformats.org/officeDocument/2006/relationships/hyperlink" Target="http://www.e-ir.info/author/nicholas-lawrence-adams/" TargetMode="External"/><Relationship Id="rId10" Type="http://schemas.openxmlformats.org/officeDocument/2006/relationships/slide" Target="slide25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nytimes.com/1999/05/17/business/a-doctor-s-drug-trials-turn-into-fraud.html?src=pm&amp;pagewanted=2&amp;pagewanted=all" TargetMode="External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hyperlink" Target="http://dida.library.ucsf.edu/pdf/zhv09b10" TargetMode="External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ahrp.org/cms/content/view/370/70/" TargetMode="External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ahrp.org/cms/content/view/370/70/" TargetMode="External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hyperlink" Target="http://www.nytimes.com/2005/02/06/nyregion/06vets.html?pagewanted=print&amp;position=&amp;_r=0" TargetMode="External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circare.org/info/hiprofilecases.htm#stratton" TargetMode="External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41.png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gao.gov/new.items/d09807.pdf" TargetMode="Externa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.gif"/><Relationship Id="rId7" Type="http://schemas.openxmlformats.org/officeDocument/2006/relationships/image" Target="../media/image44.png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7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3.png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s://www.linkedin.com/in/veronikavaldova" TargetMode="External"/><Relationship Id="rId5" Type="http://schemas.openxmlformats.org/officeDocument/2006/relationships/hyperlink" Target="http://aretezoe.com/" TargetMode="External"/><Relationship Id="rId4" Type="http://schemas.openxmlformats.org/officeDocument/2006/relationships/hyperlink" Target="mailto:veronikav@arete-zo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3.png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ih.gov/exitdisclaimer.html" TargetMode="External"/><Relationship Id="rId1" Type="http://schemas.openxmlformats.org/officeDocument/2006/relationships/slideLayout" Target="../slideLayouts/slideLayout10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2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reastscreening.cancer.gov/" TargetMode="External"/><Relationship Id="rId13" Type="http://schemas.openxmlformats.org/officeDocument/2006/relationships/hyperlink" Target="http://epi.grants.cancer.gov/CFR/about_colon.html" TargetMode="External"/><Relationship Id="rId18" Type="http://schemas.openxmlformats.org/officeDocument/2006/relationships/hyperlink" Target="http://www.ncbi.nlm.nih.gov/gtr/" TargetMode="External"/><Relationship Id="rId26" Type="http://schemas.openxmlformats.org/officeDocument/2006/relationships/hyperlink" Target="https://www.clinicaltrialsregister.eu/ctr-search/search" TargetMode="External"/><Relationship Id="rId3" Type="http://schemas.openxmlformats.org/officeDocument/2006/relationships/image" Target="../media/image17.gif"/><Relationship Id="rId21" Type="http://schemas.openxmlformats.org/officeDocument/2006/relationships/hyperlink" Target="http://marrowfailure.cancer.gov/index.html" TargetMode="External"/><Relationship Id="rId7" Type="http://schemas.openxmlformats.org/officeDocument/2006/relationships/hyperlink" Target="http://www.nih.gov/exitdisclaimer.html" TargetMode="External"/><Relationship Id="rId12" Type="http://schemas.openxmlformats.org/officeDocument/2006/relationships/hyperlink" Target="http://www.ctndatashare.org/" TargetMode="External"/><Relationship Id="rId17" Type="http://schemas.openxmlformats.org/officeDocument/2006/relationships/hyperlink" Target="http://www.nei.nih.gov/eyegene/" TargetMode="External"/><Relationship Id="rId25" Type="http://schemas.openxmlformats.org/officeDocument/2006/relationships/image" Target="../media/image12.gif"/><Relationship Id="rId2" Type="http://schemas.openxmlformats.org/officeDocument/2006/relationships/image" Target="../media/image16.png"/><Relationship Id="rId16" Type="http://schemas.openxmlformats.org/officeDocument/2006/relationships/hyperlink" Target="http://dnaregistry.niehs.nih.gov/" TargetMode="External"/><Relationship Id="rId20" Type="http://schemas.openxmlformats.org/officeDocument/2006/relationships/hyperlink" Target="http://rarediseases.info.nih.gov/research/pages/43/global-rare-disease-patient-registry-and-data-repository-grdr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endalznow.org/" TargetMode="External"/><Relationship Id="rId11" Type="http://schemas.openxmlformats.org/officeDocument/2006/relationships/hyperlink" Target="http://www.cancergen.org/" TargetMode="External"/><Relationship Id="rId24" Type="http://schemas.openxmlformats.org/officeDocument/2006/relationships/hyperlink" Target="http://www.mgregistry.org/" TargetMode="External"/><Relationship Id="rId5" Type="http://schemas.openxmlformats.org/officeDocument/2006/relationships/hyperlink" Target="http://www.nih.gov/health/clinicaltrials/registries.htm" TargetMode="External"/><Relationship Id="rId15" Type="http://schemas.openxmlformats.org/officeDocument/2006/relationships/hyperlink" Target="http://downsyndrome.nih.gov/registry/Pages/default.aspx" TargetMode="External"/><Relationship Id="rId23" Type="http://schemas.openxmlformats.org/officeDocument/2006/relationships/hyperlink" Target="http://lupus.omrf.org/" TargetMode="External"/><Relationship Id="rId28" Type="http://schemas.openxmlformats.org/officeDocument/2006/relationships/image" Target="../media/image19.png"/><Relationship Id="rId10" Type="http://schemas.openxmlformats.org/officeDocument/2006/relationships/hyperlink" Target="http://www.cscc.unc.edu/bron/" TargetMode="External"/><Relationship Id="rId19" Type="http://schemas.openxmlformats.org/officeDocument/2006/relationships/hyperlink" Target="http://www.clinicalgenome.org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epi.grants.cancer.gov/CFR/about_breast.html" TargetMode="External"/><Relationship Id="rId14" Type="http://schemas.openxmlformats.org/officeDocument/2006/relationships/hyperlink" Target="http://www.cmdir.org/" TargetMode="External"/><Relationship Id="rId22" Type="http://schemas.openxmlformats.org/officeDocument/2006/relationships/hyperlink" Target="http://www.mcw.edu/edrc/datacatalog/International-Bone-Marrow-Tran.htm" TargetMode="External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jpe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3.emf"/><Relationship Id="rId11" Type="http://schemas.openxmlformats.org/officeDocument/2006/relationships/image" Target="../media/image28.jpeg"/><Relationship Id="rId5" Type="http://schemas.openxmlformats.org/officeDocument/2006/relationships/image" Target="../media/image22.emf"/><Relationship Id="rId10" Type="http://schemas.openxmlformats.org/officeDocument/2006/relationships/image" Target="../media/image27.jpeg"/><Relationship Id="rId4" Type="http://schemas.openxmlformats.org/officeDocument/2006/relationships/image" Target="../media/image21.emf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05" y="2819400"/>
            <a:ext cx="7772400" cy="1213296"/>
          </a:xfrm>
        </p:spPr>
        <p:txBody>
          <a:bodyPr>
            <a:normAutofit/>
          </a:bodyPr>
          <a:lstStyle/>
          <a:p>
            <a:pPr algn="ctr"/>
            <a:r>
              <a:rPr lang="en-US" sz="5400" b="1" smtClean="0"/>
              <a:t>Arete-Zoe</a:t>
            </a:r>
            <a:r>
              <a:rPr lang="en-US" sz="2800" b="1" smtClean="0"/>
              <a:t>, LLC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6" y="1447800"/>
            <a:ext cx="2590800" cy="10668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72721"/>
            <a:ext cx="1989605" cy="2616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4487" y="914400"/>
            <a:ext cx="176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POWERED BY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DATABASES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164"/>
            <a:ext cx="7581900" cy="449663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3"/>
                </a:solidFill>
              </a:rPr>
              <a:t>Leading </a:t>
            </a:r>
            <a:r>
              <a:rPr lang="en-GB" sz="2400" b="1" dirty="0">
                <a:solidFill>
                  <a:schemeClr val="accent3"/>
                </a:solidFill>
              </a:rPr>
              <a:t>Content</a:t>
            </a:r>
          </a:p>
          <a:p>
            <a:pPr lvl="0"/>
            <a:r>
              <a:rPr lang="cs-CZ" dirty="0"/>
              <a:t>Embase</a:t>
            </a:r>
            <a:r>
              <a:rPr lang="cs-CZ" baseline="30000" dirty="0"/>
              <a:t>®</a:t>
            </a:r>
            <a:r>
              <a:rPr lang="cs-CZ" dirty="0"/>
              <a:t> </a:t>
            </a:r>
            <a:endParaRPr lang="en-US" dirty="0"/>
          </a:p>
          <a:p>
            <a:pPr lvl="0"/>
            <a:r>
              <a:rPr lang="cs-CZ" dirty="0"/>
              <a:t>MEDLINE</a:t>
            </a:r>
            <a:r>
              <a:rPr lang="cs-CZ" baseline="30000" dirty="0"/>
              <a:t>®</a:t>
            </a:r>
            <a:r>
              <a:rPr lang="cs-CZ" dirty="0"/>
              <a:t> </a:t>
            </a:r>
            <a:endParaRPr lang="en-US" dirty="0"/>
          </a:p>
          <a:p>
            <a:pPr lvl="0"/>
            <a:r>
              <a:rPr lang="cs-CZ" dirty="0"/>
              <a:t>BIOSIS </a:t>
            </a:r>
            <a:r>
              <a:rPr lang="cs-CZ" dirty="0" smtClean="0"/>
              <a:t>Previews</a:t>
            </a:r>
            <a:r>
              <a:rPr lang="cs-CZ" baseline="30000" dirty="0" smtClean="0"/>
              <a:t>®</a:t>
            </a:r>
            <a:endParaRPr lang="en-US" dirty="0" smtClean="0"/>
          </a:p>
          <a:p>
            <a:pPr lvl="0"/>
            <a:r>
              <a:rPr lang="cs-CZ" sz="1900" dirty="0" smtClean="0"/>
              <a:t>SciSearch</a:t>
            </a:r>
            <a:r>
              <a:rPr lang="cs-CZ" sz="1900" baseline="30000" dirty="0" smtClean="0"/>
              <a:t>®</a:t>
            </a:r>
            <a:r>
              <a:rPr lang="en-US" sz="1900" dirty="0" smtClean="0"/>
              <a:t> </a:t>
            </a:r>
            <a:r>
              <a:rPr lang="en-GB" sz="1900" dirty="0" smtClean="0"/>
              <a:t>Current </a:t>
            </a:r>
            <a:r>
              <a:rPr lang="en-GB" sz="1900" dirty="0"/>
              <a:t>Contents</a:t>
            </a:r>
          </a:p>
          <a:p>
            <a:pPr lvl="0"/>
            <a:r>
              <a:rPr lang="cs-CZ" dirty="0"/>
              <a:t>Chemical Business Newsbase </a:t>
            </a:r>
            <a:endParaRPr lang="en-US" dirty="0"/>
          </a:p>
          <a:p>
            <a:pPr lvl="0"/>
            <a:r>
              <a:rPr lang="cs-CZ" dirty="0"/>
              <a:t>Derwent Drug File </a:t>
            </a:r>
            <a:endParaRPr lang="en-US" dirty="0"/>
          </a:p>
          <a:p>
            <a:pPr lvl="0"/>
            <a:r>
              <a:rPr lang="cs-CZ" dirty="0"/>
              <a:t>IMS R&amp;D Focus </a:t>
            </a:r>
            <a:endParaRPr lang="en-US" dirty="0"/>
          </a:p>
          <a:p>
            <a:pPr lvl="0"/>
            <a:r>
              <a:rPr lang="cs-CZ" dirty="0"/>
              <a:t>Adis R&amp;D Insight </a:t>
            </a:r>
            <a:endParaRPr lang="en-US" dirty="0"/>
          </a:p>
          <a:p>
            <a:pPr marL="114300" indent="0">
              <a:buNone/>
            </a:pPr>
            <a:endParaRPr lang="en-GB" sz="2400" b="1" dirty="0" smtClean="0">
              <a:solidFill>
                <a:schemeClr val="accent3"/>
              </a:solidFill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chemeClr val="accent3"/>
                </a:solidFill>
              </a:rPr>
              <a:t>Industry </a:t>
            </a:r>
            <a:r>
              <a:rPr lang="en-GB" sz="2400" b="1" dirty="0">
                <a:solidFill>
                  <a:schemeClr val="accent3"/>
                </a:solidFill>
              </a:rPr>
              <a:t>Specific </a:t>
            </a:r>
            <a:r>
              <a:rPr lang="en-GB" sz="2400" b="1" dirty="0" smtClean="0">
                <a:solidFill>
                  <a:schemeClr val="accent3"/>
                </a:solidFill>
              </a:rPr>
              <a:t>Databases </a:t>
            </a:r>
            <a:endParaRPr lang="en-GB" sz="2400" b="1" dirty="0">
              <a:solidFill>
                <a:schemeClr val="accent3"/>
              </a:solidFill>
            </a:endParaRPr>
          </a:p>
          <a:p>
            <a:r>
              <a:rPr lang="en-GB" sz="2100" dirty="0"/>
              <a:t>CAB Abstracts - FSTA</a:t>
            </a:r>
          </a:p>
          <a:p>
            <a:r>
              <a:rPr lang="en-GB" sz="2100" dirty="0" err="1"/>
              <a:t>PsycInfo</a:t>
            </a:r>
            <a:endParaRPr lang="en-GB" sz="2100" dirty="0"/>
          </a:p>
          <a:p>
            <a:r>
              <a:rPr lang="en-GB" sz="2100" dirty="0"/>
              <a:t>Incidence &amp; Prevalence </a:t>
            </a:r>
          </a:p>
          <a:p>
            <a:pPr lvl="2"/>
            <a:endParaRPr lang="en-GB" sz="1800" dirty="0"/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939800"/>
            <a:ext cx="7848600" cy="800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Comprehensive collection of key biomedical literature from the </a:t>
            </a:r>
            <a:r>
              <a:rPr lang="en-GB" sz="2800" dirty="0" smtClean="0"/>
              <a:t>world’s </a:t>
            </a:r>
            <a:r>
              <a:rPr lang="en-GB" sz="2800" dirty="0"/>
              <a:t>leading publishers</a:t>
            </a:r>
          </a:p>
        </p:txBody>
      </p:sp>
      <p:pic>
        <p:nvPicPr>
          <p:cNvPr id="3074" name="Picture 2" descr="https://encrypted-tbn1.gstatic.com/images?q=tbn:ANd9GcQfm2lAMQ2l3qY7bhY1wfaSJolBWclCDqt6KBX35jPr2IvbLr1rOoJc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8410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Rj5D6y6cNBRclLizKuXixM5WfDxRxmfgvycXK5FL7aGDD8k-Gjzs6LWF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40" y="3200400"/>
            <a:ext cx="13906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TgpRthQGTZV_Yz6bz4s5j69JYnNoUGeHAs7cAu4Mv8CeEgF0_xcJZdO2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08" y="4305301"/>
            <a:ext cx="1320800" cy="11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Se0EL7c_sRiKcT4TRs089WBWEQIjBqcYmrgwhRFIYvtsM_HR6QL0xhC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5" y="3843338"/>
            <a:ext cx="128311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RGAxh9R4wFK7d_ZCnx3YsE3I4gSN1ZEDHmHnao-Pa7tE114pVMDYBDz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22" y="2895600"/>
            <a:ext cx="1479327" cy="4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TnA0lhU_R8qBkW4UiaWuqu0nd1vty7IUFEoyzxOowKB1R5Ao9sU6cnyL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5" y="4710667"/>
            <a:ext cx="1403555" cy="10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PATENTS COLLECTION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10" y="4648200"/>
            <a:ext cx="3505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60</a:t>
            </a:r>
            <a:r>
              <a:rPr lang="en-US" sz="1800" dirty="0"/>
              <a:t>+ Engineering databases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50</a:t>
            </a:r>
            <a:r>
              <a:rPr lang="en-US" sz="1800" dirty="0">
                <a:solidFill>
                  <a:srgbClr val="FF0000"/>
                </a:solidFill>
              </a:rPr>
              <a:t>+ Biomedical databases </a:t>
            </a:r>
          </a:p>
          <a:p>
            <a:pPr marL="0" indent="0">
              <a:buNone/>
            </a:pPr>
            <a:r>
              <a:rPr lang="en-US" sz="1800" dirty="0" smtClean="0"/>
              <a:t>20</a:t>
            </a:r>
            <a:r>
              <a:rPr lang="en-US" sz="1800" dirty="0"/>
              <a:t>+ News and Trade databases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990600"/>
            <a:ext cx="8659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The Patents collection on ProQuest Dialog is a comprehensive collection of authoritative global patent sources. With the full text from 33 country authorities, plus three patent families, it combines precision search with full text availability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567955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Unparalleled </a:t>
            </a:r>
            <a:r>
              <a:rPr lang="en-US" dirty="0">
                <a:solidFill>
                  <a:schemeClr val="tx2"/>
                </a:solidFill>
              </a:rPr>
              <a:t>collection of 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non-patent </a:t>
            </a:r>
            <a:r>
              <a:rPr lang="en-US" dirty="0">
                <a:solidFill>
                  <a:schemeClr val="tx2"/>
                </a:solidFill>
              </a:rPr>
              <a:t>scientific and technical </a:t>
            </a:r>
            <a:r>
              <a:rPr lang="en-US" dirty="0" smtClean="0">
                <a:solidFill>
                  <a:schemeClr val="tx2"/>
                </a:solidFill>
              </a:rPr>
              <a:t>literature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business literature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global </a:t>
            </a:r>
            <a:r>
              <a:rPr lang="en-US" dirty="0">
                <a:solidFill>
                  <a:schemeClr val="tx2"/>
                </a:solidFill>
              </a:rPr>
              <a:t>news and </a:t>
            </a:r>
            <a:r>
              <a:rPr lang="en-US" dirty="0" smtClean="0">
                <a:solidFill>
                  <a:schemeClr val="tx2"/>
                </a:solidFill>
              </a:rPr>
              <a:t>trade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prior art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2231" y="2190929"/>
            <a:ext cx="4956206" cy="4262705"/>
          </a:xfrm>
          <a:prstGeom prst="rect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INPADOC</a:t>
            </a:r>
            <a:endParaRPr lang="en-US" b="1" dirty="0">
              <a:solidFill>
                <a:schemeClr val="accent3"/>
              </a:solidFill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ProQuest Dialog complete patent family</a:t>
            </a:r>
            <a:endParaRPr lang="en-US" dirty="0">
              <a:cs typeface="Calibri" pitchFamily="34" charset="0"/>
            </a:endParaRPr>
          </a:p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Derwent World Patents Index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Derwent patent family, abstracts, assignees</a:t>
            </a:r>
          </a:p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Patents Citation Index</a:t>
            </a:r>
            <a:endParaRPr lang="en-US" b="1" dirty="0">
              <a:solidFill>
                <a:schemeClr val="accent3"/>
              </a:solidFill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Backward and forward citation coverage</a:t>
            </a:r>
          </a:p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IFI </a:t>
            </a:r>
            <a:r>
              <a:rPr lang="en-US" b="1" dirty="0">
                <a:solidFill>
                  <a:schemeClr val="accent3"/>
                </a:solidFill>
                <a:cs typeface="Calibri" pitchFamily="34" charset="0"/>
              </a:rPr>
              <a:t>CLAIMS </a:t>
            </a: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US patents</a:t>
            </a:r>
            <a:endParaRPr lang="en-US" b="1" dirty="0">
              <a:solidFill>
                <a:schemeClr val="accent3"/>
              </a:solidFill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Unique, enhanced, exclusive content</a:t>
            </a:r>
          </a:p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err="1" smtClean="0">
                <a:solidFill>
                  <a:schemeClr val="accent3"/>
                </a:solidFill>
                <a:cs typeface="Calibri" pitchFamily="34" charset="0"/>
              </a:rPr>
              <a:t>LitAlert</a:t>
            </a:r>
            <a:endParaRPr lang="en-US" b="1" dirty="0">
              <a:solidFill>
                <a:schemeClr val="accent3"/>
              </a:solidFill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US patent and trademark litigations</a:t>
            </a:r>
          </a:p>
          <a:p>
            <a:pPr lvl="0">
              <a:spcAft>
                <a:spcPts val="600"/>
              </a:spcAft>
              <a:tabLst>
                <a:tab pos="2857500" algn="l"/>
              </a:tabLst>
            </a:pPr>
            <a:r>
              <a:rPr lang="en-US" b="1" dirty="0" smtClean="0">
                <a:solidFill>
                  <a:schemeClr val="accent3"/>
                </a:solidFill>
                <a:cs typeface="Calibri" pitchFamily="34" charset="0"/>
              </a:rPr>
              <a:t>IMS Patents Focus</a:t>
            </a:r>
            <a:endParaRPr lang="en-US" b="1" dirty="0">
              <a:solidFill>
                <a:schemeClr val="accent3"/>
              </a:solidFill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dirty="0" smtClean="0">
                <a:cs typeface="Calibri" pitchFamily="34" charset="0"/>
              </a:rPr>
              <a:t>Drug patent families</a:t>
            </a:r>
          </a:p>
        </p:txBody>
      </p:sp>
    </p:spTree>
    <p:extLst>
      <p:ext uri="{BB962C8B-B14F-4D97-AF65-F5344CB8AC3E}">
        <p14:creationId xmlns:p14="http://schemas.microsoft.com/office/powerpoint/2010/main" val="2179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DATABASES, REGISTRIES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9" y="4419598"/>
            <a:ext cx="3234711" cy="1361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ISRCTN Register - International Standard Randomized Controlled Trial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548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0" y="1447799"/>
            <a:ext cx="2717800" cy="92071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885126" y="1155364"/>
            <a:ext cx="3535907" cy="5724644"/>
          </a:xfrm>
          <a:prstGeom prst="rect">
            <a:avLst/>
          </a:prstGeom>
          <a:gradFill>
            <a:gsLst>
              <a:gs pos="5417">
                <a:schemeClr val="bg1">
                  <a:alpha val="0"/>
                </a:schemeClr>
              </a:gs>
              <a:gs pos="31000">
                <a:schemeClr val="bg1">
                  <a:alpha val="0"/>
                </a:schemeClr>
              </a:gs>
              <a:gs pos="64999">
                <a:schemeClr val="bg1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REGISTRIES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6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Alzheimer’s Prevention Registry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Breast Cancer Surveillance Consortium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Breast Family Cancer Family Registry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0"/>
              </a:rPr>
              <a:t>Bronchiectasis Research Registry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Cancer Genetics Network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2"/>
              </a:rPr>
              <a:t>Clinical Trials Public Data Share Website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3"/>
              </a:rPr>
              <a:t>Colon Family Cancer Family Registry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hlinkClick r:id="rId14"/>
              </a:rPr>
              <a:t>CMDIR</a:t>
            </a:r>
            <a:r>
              <a:rPr lang="en-US" sz="140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hlinkClick r:id="rId15"/>
              </a:rPr>
              <a:t>DS-Connect</a:t>
            </a:r>
            <a:r>
              <a:rPr lang="en-US" sz="1400" dirty="0">
                <a:hlinkClick r:id="rId15"/>
              </a:rPr>
              <a:t>™: The Down Syndrome Registry</a:t>
            </a:r>
            <a:endParaRPr lang="en-US" sz="1400" dirty="0"/>
          </a:p>
          <a:p>
            <a:r>
              <a:rPr lang="en-US" sz="1400" dirty="0">
                <a:hlinkClick r:id="rId16"/>
              </a:rPr>
              <a:t>The Environmental Polymorphisms Registry (EPR) — Using DNA to Study Disease</a:t>
            </a:r>
            <a:endParaRPr lang="en-US" sz="1400" dirty="0"/>
          </a:p>
          <a:p>
            <a:r>
              <a:rPr lang="en-US" sz="1400" dirty="0" err="1">
                <a:hlinkClick r:id="rId17"/>
              </a:rPr>
              <a:t>eyeGENE</a:t>
            </a:r>
            <a:r>
              <a:rPr lang="en-US" sz="1400" baseline="30000" dirty="0">
                <a:hlinkClick r:id="rId17"/>
              </a:rPr>
              <a:t>®</a:t>
            </a:r>
            <a:r>
              <a:rPr lang="en-US" sz="1400" dirty="0">
                <a:hlinkClick r:id="rId17"/>
              </a:rPr>
              <a:t>: The National Ophthalmic Disease Genotyping and </a:t>
            </a:r>
            <a:r>
              <a:rPr lang="en-US" sz="1400" dirty="0" err="1">
                <a:hlinkClick r:id="rId17"/>
              </a:rPr>
              <a:t>Phenotyping</a:t>
            </a:r>
            <a:r>
              <a:rPr lang="en-US" sz="1400" dirty="0">
                <a:hlinkClick r:id="rId17"/>
              </a:rPr>
              <a:t> Network</a:t>
            </a:r>
            <a:endParaRPr lang="en-US" sz="1400" dirty="0"/>
          </a:p>
          <a:p>
            <a:r>
              <a:rPr lang="en-US" sz="1400" dirty="0">
                <a:hlinkClick r:id="rId18"/>
              </a:rPr>
              <a:t>Genetic Testing Registry (GTR)</a:t>
            </a:r>
            <a:endParaRPr lang="en-US" sz="1400" dirty="0"/>
          </a:p>
          <a:p>
            <a:r>
              <a:rPr lang="en-US" sz="1400" dirty="0" err="1">
                <a:hlinkClick r:id="rId19"/>
              </a:rPr>
              <a:t>GenomeConnect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20"/>
              </a:rPr>
              <a:t>Global Rare Diseases (Patient) Registry and Data Repository (GRDR)</a:t>
            </a:r>
            <a:endParaRPr lang="en-US" sz="1400" dirty="0"/>
          </a:p>
          <a:p>
            <a:r>
              <a:rPr lang="en-US" sz="1400" dirty="0">
                <a:hlinkClick r:id="rId21"/>
              </a:rPr>
              <a:t>Inherited bone marrow failure syndrome</a:t>
            </a:r>
            <a:endParaRPr lang="en-US" sz="1400" dirty="0"/>
          </a:p>
          <a:p>
            <a:r>
              <a:rPr lang="en-US" sz="1400" dirty="0">
                <a:hlinkClick r:id="rId22"/>
              </a:rPr>
              <a:t>International Bone Marrow Transplant Registry Database</a:t>
            </a:r>
            <a:r>
              <a:rPr lang="en-US" sz="1400" dirty="0"/>
              <a:t> </a:t>
            </a:r>
          </a:p>
          <a:p>
            <a:r>
              <a:rPr lang="en-US" sz="1400" dirty="0" smtClean="0">
                <a:hlinkClick r:id="rId23"/>
              </a:rPr>
              <a:t>Lupus </a:t>
            </a:r>
            <a:r>
              <a:rPr lang="en-US" sz="1400" dirty="0">
                <a:hlinkClick r:id="rId23"/>
              </a:rPr>
              <a:t>Family Registry and Repository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24"/>
              </a:rPr>
              <a:t>Myasthenia Gravis Patient Registry</a:t>
            </a:r>
            <a:r>
              <a:rPr lang="en-US" sz="1400" dirty="0"/>
              <a:t> </a:t>
            </a:r>
            <a:r>
              <a:rPr lang="en-US" sz="1400" dirty="0" smtClean="0"/>
              <a:t>(TBC)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External Web Site Policy">
            <a:hlinkClick r:id="rId7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7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2" y="3615184"/>
            <a:ext cx="4133539" cy="5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6" y="2750022"/>
            <a:ext cx="3545769" cy="4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INFORMATION PROCESSING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513" y="21362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I. USEFULNESS, ACCURACY, CORRECTNESS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513" y="2534007"/>
            <a:ext cx="7513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II. EVALUATION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reliability assessment (competency and past behavior based)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Bias assessment (motivators, interests, funding, objectives)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Conflicts of interest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Sources of funding, important business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Grading of individual items (study, report, analysis, article)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513" y="4316755"/>
            <a:ext cx="7680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III. COLLATION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Exclusion of irrelevant, incorrect, and useless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Arrangement of information in a form which enables real-time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for rapid retrieval of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6197" y="6027940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INTELLIGENCE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70667" y="5517084"/>
            <a:ext cx="321217" cy="475039"/>
          </a:xfrm>
          <a:prstGeom prst="downArrow">
            <a:avLst/>
          </a:prstGeom>
          <a:gradFill>
            <a:gsLst>
              <a:gs pos="0">
                <a:srgbClr val="FFC000"/>
              </a:gs>
              <a:gs pos="100000">
                <a:srgbClr val="FFCC66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1176361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INFORMATION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52865" y="1638026"/>
            <a:ext cx="1708824" cy="471412"/>
          </a:xfrm>
          <a:prstGeom prst="downArrow">
            <a:avLst/>
          </a:prstGeom>
          <a:gradFill>
            <a:gsLst>
              <a:gs pos="0">
                <a:srgbClr val="FFC000"/>
              </a:gs>
              <a:gs pos="100000">
                <a:srgbClr val="FFCC66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build="p"/>
      <p:bldP spid="6" grpId="0"/>
      <p:bldP spid="7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VALIDITY ASSESSMENT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075" y="1295400"/>
            <a:ext cx="83447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</a:rPr>
              <a:t>Components of internal and external validity of controlled clinical trials</a:t>
            </a:r>
          </a:p>
          <a:p>
            <a:pPr>
              <a:spcAft>
                <a:spcPts val="600"/>
              </a:spcAft>
            </a:pPr>
            <a:r>
              <a:rPr lang="en-US" sz="1600" b="1" i="1" dirty="0">
                <a:solidFill>
                  <a:srgbClr val="FF0000"/>
                </a:solidFill>
              </a:rPr>
              <a:t>Internal </a:t>
            </a:r>
            <a:r>
              <a:rPr lang="en-US" sz="1600" b="1" i="1" dirty="0" smtClean="0">
                <a:solidFill>
                  <a:srgbClr val="FF0000"/>
                </a:solidFill>
              </a:rPr>
              <a:t>validity </a:t>
            </a:r>
            <a:r>
              <a:rPr lang="en-US" sz="1600" dirty="0" smtClean="0"/>
              <a:t>— extent </a:t>
            </a:r>
            <a:r>
              <a:rPr lang="en-US" sz="1600" dirty="0"/>
              <a:t>to which systematic error (bias) is </a:t>
            </a:r>
            <a:r>
              <a:rPr lang="en-US" sz="1600" dirty="0" smtClean="0"/>
              <a:t>minimized </a:t>
            </a:r>
            <a:r>
              <a:rPr lang="en-US" sz="1600" dirty="0"/>
              <a:t>in clinical trials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Selection bias: </a:t>
            </a:r>
            <a:r>
              <a:rPr lang="en-US" sz="1600" dirty="0"/>
              <a:t>biased allocation to comparison groups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Performance bias: </a:t>
            </a:r>
            <a:r>
              <a:rPr lang="en-US" sz="1600" dirty="0"/>
              <a:t>unequal provision of care apart from treatment under evaluation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Detection bias: </a:t>
            </a:r>
            <a:r>
              <a:rPr lang="en-US" sz="1600" dirty="0"/>
              <a:t>biased assessment of outcome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Attrition bias: </a:t>
            </a:r>
            <a:r>
              <a:rPr lang="en-US" sz="1600" dirty="0"/>
              <a:t>biased occurrence and handling of deviations from protocol and loss to follow up</a:t>
            </a:r>
          </a:p>
          <a:p>
            <a:pPr>
              <a:spcAft>
                <a:spcPts val="600"/>
              </a:spcAft>
            </a:pPr>
            <a:endParaRPr lang="en-US" sz="1600" i="1" dirty="0" smtClean="0">
              <a:solidFill>
                <a:srgbClr val="4837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External validity </a:t>
            </a:r>
            <a:r>
              <a:rPr lang="en-US" sz="1600" dirty="0" smtClean="0"/>
              <a:t>— extent </a:t>
            </a:r>
            <a:r>
              <a:rPr lang="en-US" sz="1600" dirty="0"/>
              <a:t>to which results of trials provide a correct basis for </a:t>
            </a:r>
            <a:r>
              <a:rPr lang="en-US" sz="1600" dirty="0" smtClean="0"/>
              <a:t>generalization </a:t>
            </a:r>
            <a:r>
              <a:rPr lang="en-US" sz="1600" dirty="0"/>
              <a:t>to other circumstances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Patients: </a:t>
            </a:r>
            <a:r>
              <a:rPr lang="en-US" sz="1600" dirty="0"/>
              <a:t>age, sex, severity of disease and risk factors, comorbidity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Treatment regimens: </a:t>
            </a:r>
            <a:r>
              <a:rPr lang="en-US" sz="1600" dirty="0"/>
              <a:t>dosage, timing and route of administration, type of treatment within a class of treatments, concomitant treatments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Settings</a:t>
            </a:r>
            <a:r>
              <a:rPr lang="en-US" sz="1600" dirty="0"/>
              <a:t>: level of care (primary to tertiary) and experience and </a:t>
            </a:r>
            <a:r>
              <a:rPr lang="en-US" sz="1600" dirty="0" smtClean="0"/>
              <a:t>specialization </a:t>
            </a:r>
            <a:r>
              <a:rPr lang="en-US" sz="1600" dirty="0"/>
              <a:t>of care provider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Modalities of outcomes: </a:t>
            </a:r>
            <a:r>
              <a:rPr lang="en-US" sz="1600" dirty="0"/>
              <a:t>type or definition of outcomes and duration of follow 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653294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/>
              <a:t>Assessing the quality of controlled clinical </a:t>
            </a:r>
            <a:r>
              <a:rPr lang="en-US" sz="1050" b="1" dirty="0" smtClean="0"/>
              <a:t>trials. </a:t>
            </a:r>
            <a:r>
              <a:rPr lang="en-US" sz="1050" dirty="0"/>
              <a:t>BMJ 2001;323:42 </a:t>
            </a:r>
          </a:p>
        </p:txBody>
      </p:sp>
    </p:spTree>
    <p:extLst>
      <p:ext uri="{BB962C8B-B14F-4D97-AF65-F5344CB8AC3E}">
        <p14:creationId xmlns:p14="http://schemas.microsoft.com/office/powerpoint/2010/main" val="1563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VALIDITY ASSESSMENT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621" y="1371600"/>
            <a:ext cx="86401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0">
              <a:spcAft>
                <a:spcPts val="1200"/>
              </a:spcAft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QUALITY</a:t>
            </a:r>
            <a:r>
              <a:rPr lang="en-US" sz="2000" dirty="0" smtClean="0"/>
              <a:t> </a:t>
            </a:r>
            <a:r>
              <a:rPr lang="en-US" sz="2000" dirty="0"/>
              <a:t>of the finished intelligence product </a:t>
            </a:r>
            <a:r>
              <a:rPr lang="en-US" sz="2000" dirty="0" smtClean="0"/>
              <a:t>depends directly             on </a:t>
            </a:r>
            <a:r>
              <a:rPr lang="en-US" sz="2000" dirty="0"/>
              <a:t>the premises that support the </a:t>
            </a:r>
            <a:r>
              <a:rPr lang="en-US" sz="2000" dirty="0" smtClean="0"/>
              <a:t>inference(s). </a:t>
            </a:r>
          </a:p>
          <a:p>
            <a:pPr marL="2250">
              <a:spcAft>
                <a:spcPts val="1200"/>
              </a:spcAft>
            </a:pPr>
            <a:r>
              <a:rPr lang="en-US" sz="2000" dirty="0" smtClean="0"/>
              <a:t>Premise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VALIDITY</a:t>
            </a:r>
            <a:r>
              <a:rPr lang="en-US" sz="2000" dirty="0" smtClean="0"/>
              <a:t> is </a:t>
            </a:r>
            <a:r>
              <a:rPr lang="en-US" sz="2000" dirty="0"/>
              <a:t>mainly a function of data </a:t>
            </a:r>
            <a:r>
              <a:rPr lang="en-US" sz="2000" dirty="0" smtClean="0"/>
              <a:t>evaluation</a:t>
            </a:r>
          </a:p>
          <a:p>
            <a:pPr marL="2250">
              <a:spcAft>
                <a:spcPts val="1200"/>
              </a:spcAft>
            </a:pPr>
            <a:r>
              <a:rPr lang="en-US" sz="2000" dirty="0" smtClean="0"/>
              <a:t>The more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CERTAIN</a:t>
            </a:r>
            <a:r>
              <a:rPr lang="en-US" sz="2000" dirty="0" smtClean="0"/>
              <a:t> </a:t>
            </a:r>
            <a:r>
              <a:rPr lang="en-US" sz="2000" dirty="0"/>
              <a:t>the premises, the more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ACCURATE</a:t>
            </a:r>
            <a:r>
              <a:rPr lang="en-US" sz="2000" dirty="0" smtClean="0"/>
              <a:t> the </a:t>
            </a:r>
            <a:r>
              <a:rPr lang="en-US" sz="2000" dirty="0"/>
              <a:t>inference(s</a:t>
            </a:r>
            <a:r>
              <a:rPr lang="en-US" sz="2000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204" y="3225264"/>
            <a:ext cx="55881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DEVELOPING INFERENCES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(1) Use all applicable, relevant </a:t>
            </a:r>
            <a:r>
              <a:rPr lang="en-US" dirty="0" smtClean="0"/>
              <a:t>information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(2) Describe and integrate fragmented </a:t>
            </a:r>
            <a:r>
              <a:rPr lang="en-US" dirty="0" smtClean="0"/>
              <a:t>information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(3) Formulate </a:t>
            </a:r>
            <a:r>
              <a:rPr lang="en-US" dirty="0" smtClean="0"/>
              <a:t>premises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(4) Develop alternative </a:t>
            </a:r>
            <a:r>
              <a:rPr lang="en-US" dirty="0" smtClean="0"/>
              <a:t>hypothesis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(5) Use probability values to assess </a:t>
            </a:r>
            <a:r>
              <a:rPr lang="en-US" dirty="0" smtClean="0"/>
              <a:t>certainty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(6) Avoid logical </a:t>
            </a:r>
            <a:r>
              <a:rPr lang="en-US" dirty="0" smtClean="0"/>
              <a:t>fallacies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519737" y="3456153"/>
            <a:ext cx="762000" cy="838200"/>
          </a:xfrm>
          <a:prstGeom prst="rightArrow">
            <a:avLst/>
          </a:prstGeom>
          <a:gradFill flip="none" rotWithShape="1">
            <a:gsLst>
              <a:gs pos="0">
                <a:srgbClr val="DE8400"/>
              </a:gs>
              <a:gs pos="100000">
                <a:srgbClr val="FFC000"/>
              </a:gs>
            </a:gsLst>
            <a:lin ang="10800000" scaled="1"/>
            <a:tileRect/>
          </a:gradFill>
          <a:ln>
            <a:solidFill>
              <a:srgbClr val="DE8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79578" y="3241180"/>
            <a:ext cx="227017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CERTAINTY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PROBABILITY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CONFIDENCE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Document"/>
          <p:cNvSpPr>
            <a:spLocks noEditPoints="1" noChangeArrowheads="1"/>
          </p:cNvSpPr>
          <p:nvPr/>
        </p:nvSpPr>
        <p:spPr bwMode="auto">
          <a:xfrm>
            <a:off x="7286696" y="5066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Document"/>
          <p:cNvSpPr>
            <a:spLocks noEditPoints="1" noChangeArrowheads="1"/>
          </p:cNvSpPr>
          <p:nvPr/>
        </p:nvSpPr>
        <p:spPr bwMode="auto">
          <a:xfrm>
            <a:off x="7439096" y="52191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Document"/>
          <p:cNvSpPr>
            <a:spLocks noEditPoints="1" noChangeArrowheads="1"/>
          </p:cNvSpPr>
          <p:nvPr/>
        </p:nvSpPr>
        <p:spPr bwMode="auto">
          <a:xfrm>
            <a:off x="7591496" y="53715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Document"/>
          <p:cNvSpPr>
            <a:spLocks noEditPoints="1" noChangeArrowheads="1"/>
          </p:cNvSpPr>
          <p:nvPr/>
        </p:nvSpPr>
        <p:spPr bwMode="auto">
          <a:xfrm>
            <a:off x="7743896" y="55239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Document"/>
          <p:cNvSpPr>
            <a:spLocks noEditPoints="1" noChangeArrowheads="1"/>
          </p:cNvSpPr>
          <p:nvPr/>
        </p:nvSpPr>
        <p:spPr bwMode="auto">
          <a:xfrm>
            <a:off x="7896296" y="56763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Document"/>
          <p:cNvSpPr>
            <a:spLocks noEditPoints="1" noChangeArrowheads="1"/>
          </p:cNvSpPr>
          <p:nvPr/>
        </p:nvSpPr>
        <p:spPr bwMode="auto">
          <a:xfrm>
            <a:off x="8048696" y="5828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Document"/>
          <p:cNvSpPr>
            <a:spLocks noEditPoints="1" noChangeArrowheads="1"/>
          </p:cNvSpPr>
          <p:nvPr/>
        </p:nvSpPr>
        <p:spPr bwMode="auto">
          <a:xfrm>
            <a:off x="6250816" y="5066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6403216" y="52191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555616" y="53715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708016" y="55239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Document"/>
          <p:cNvSpPr>
            <a:spLocks noEditPoints="1" noChangeArrowheads="1"/>
          </p:cNvSpPr>
          <p:nvPr/>
        </p:nvSpPr>
        <p:spPr bwMode="auto">
          <a:xfrm>
            <a:off x="6860416" y="56763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Document"/>
          <p:cNvSpPr>
            <a:spLocks noEditPoints="1" noChangeArrowheads="1"/>
          </p:cNvSpPr>
          <p:nvPr/>
        </p:nvSpPr>
        <p:spPr bwMode="auto">
          <a:xfrm>
            <a:off x="7012816" y="5828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Document"/>
          <p:cNvSpPr>
            <a:spLocks noEditPoints="1" noChangeArrowheads="1"/>
          </p:cNvSpPr>
          <p:nvPr/>
        </p:nvSpPr>
        <p:spPr bwMode="auto">
          <a:xfrm>
            <a:off x="5214937" y="5066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Document"/>
          <p:cNvSpPr>
            <a:spLocks noEditPoints="1" noChangeArrowheads="1"/>
          </p:cNvSpPr>
          <p:nvPr/>
        </p:nvSpPr>
        <p:spPr bwMode="auto">
          <a:xfrm>
            <a:off x="5367337" y="52191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Document"/>
          <p:cNvSpPr>
            <a:spLocks noEditPoints="1" noChangeArrowheads="1"/>
          </p:cNvSpPr>
          <p:nvPr/>
        </p:nvSpPr>
        <p:spPr bwMode="auto">
          <a:xfrm>
            <a:off x="5519737" y="53715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Document"/>
          <p:cNvSpPr>
            <a:spLocks noEditPoints="1" noChangeArrowheads="1"/>
          </p:cNvSpPr>
          <p:nvPr/>
        </p:nvSpPr>
        <p:spPr bwMode="auto">
          <a:xfrm>
            <a:off x="5672137" y="55239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Document"/>
          <p:cNvSpPr>
            <a:spLocks noEditPoints="1" noChangeArrowheads="1"/>
          </p:cNvSpPr>
          <p:nvPr/>
        </p:nvSpPr>
        <p:spPr bwMode="auto">
          <a:xfrm>
            <a:off x="5824537" y="56763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Document"/>
          <p:cNvSpPr>
            <a:spLocks noEditPoints="1" noChangeArrowheads="1"/>
          </p:cNvSpPr>
          <p:nvPr/>
        </p:nvSpPr>
        <p:spPr bwMode="auto">
          <a:xfrm>
            <a:off x="5976937" y="5828709"/>
            <a:ext cx="69532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PERCEPTION TRAPS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52736"/>
            <a:ext cx="4762499" cy="15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516170"/>
            <a:ext cx="4419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We tend to perceive what we expect to </a:t>
            </a:r>
            <a:r>
              <a:rPr lang="en-US" sz="1400" b="1" dirty="0" smtClean="0"/>
              <a:t>perceive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606" y="6043707"/>
            <a:ext cx="5599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Mind-sets tend to be quick to form but resistant to </a:t>
            </a:r>
            <a:r>
              <a:rPr lang="en-US" sz="1400" b="1" dirty="0" smtClean="0"/>
              <a:t>change</a:t>
            </a:r>
            <a:endParaRPr lang="en-US" sz="1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305299" cy="235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83" y="2673345"/>
            <a:ext cx="336405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706583" y="1992950"/>
            <a:ext cx="3249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New information is assimilated to existing </a:t>
            </a:r>
            <a:r>
              <a:rPr lang="en-US" sz="1400" b="1" dirty="0" smtClean="0"/>
              <a:t>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72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  COGNITIVE BIASES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700" y="4724400"/>
            <a:ext cx="8064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C5200"/>
                </a:solidFill>
              </a:rPr>
              <a:t>When </a:t>
            </a:r>
            <a:r>
              <a:rPr lang="en-US" dirty="0">
                <a:solidFill>
                  <a:srgbClr val="6C5200"/>
                </a:solidFill>
              </a:rPr>
              <a:t>evidence is lacking or ambiguous, the analyst </a:t>
            </a:r>
            <a:r>
              <a:rPr lang="en-US" dirty="0" smtClean="0">
                <a:solidFill>
                  <a:srgbClr val="6C5200"/>
                </a:solidFill>
              </a:rPr>
              <a:t>evaluates hypotheses </a:t>
            </a:r>
            <a:r>
              <a:rPr lang="en-US" dirty="0">
                <a:solidFill>
                  <a:srgbClr val="6C5200"/>
                </a:solidFill>
              </a:rPr>
              <a:t>by applying his or her general background knowledge </a:t>
            </a:r>
            <a:r>
              <a:rPr lang="en-US" dirty="0" smtClean="0">
                <a:solidFill>
                  <a:srgbClr val="6C5200"/>
                </a:solidFill>
              </a:rPr>
              <a:t>concerning the nature </a:t>
            </a:r>
            <a:r>
              <a:rPr lang="en-US" dirty="0">
                <a:solidFill>
                  <a:srgbClr val="6C5200"/>
                </a:solidFill>
              </a:rPr>
              <a:t>of </a:t>
            </a:r>
            <a:r>
              <a:rPr lang="en-US" dirty="0" smtClean="0">
                <a:solidFill>
                  <a:srgbClr val="6C5200"/>
                </a:solidFill>
              </a:rPr>
              <a:t>systems </a:t>
            </a:r>
            <a:r>
              <a:rPr lang="en-US" dirty="0">
                <a:solidFill>
                  <a:srgbClr val="6C5200"/>
                </a:solidFill>
              </a:rPr>
              <a:t>and behavior.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700" y="1664921"/>
            <a:ext cx="82169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83700"/>
                </a:solidFill>
              </a:rPr>
              <a:t>Cognitive biases are </a:t>
            </a:r>
            <a:r>
              <a:rPr lang="en-US" sz="2000" b="1" dirty="0">
                <a:solidFill>
                  <a:srgbClr val="483700"/>
                </a:solidFill>
              </a:rPr>
              <a:t>mental errors</a:t>
            </a:r>
            <a:r>
              <a:rPr lang="en-US" sz="2000" dirty="0">
                <a:solidFill>
                  <a:srgbClr val="483700"/>
                </a:solidFill>
              </a:rPr>
              <a:t> caused by our simplified information processing strategies. </a:t>
            </a:r>
            <a:endParaRPr lang="en-US" sz="2000" dirty="0" smtClean="0">
              <a:solidFill>
                <a:srgbClr val="4837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Cultural, emotional or intellectual predisposition toward a certain judgment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Distinct </a:t>
            </a:r>
            <a:r>
              <a:rPr lang="en-US" dirty="0">
                <a:solidFill>
                  <a:srgbClr val="483700"/>
                </a:solidFill>
              </a:rPr>
              <a:t>from cultural bias, organizational bias, and bias that results from one’s own </a:t>
            </a:r>
            <a:r>
              <a:rPr lang="en-US" dirty="0" smtClean="0">
                <a:solidFill>
                  <a:srgbClr val="483700"/>
                </a:solidFill>
              </a:rPr>
              <a:t>self-interest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Cognitive biases are similar to </a:t>
            </a:r>
            <a:r>
              <a:rPr lang="en-US" b="1" dirty="0">
                <a:solidFill>
                  <a:srgbClr val="483700"/>
                </a:solidFill>
              </a:rPr>
              <a:t>optical illusions </a:t>
            </a:r>
            <a:r>
              <a:rPr lang="en-US" dirty="0">
                <a:solidFill>
                  <a:srgbClr val="483700"/>
                </a:solidFill>
              </a:rPr>
              <a:t>in that the error remains compelling even when one is fully aware of its nature. </a:t>
            </a:r>
            <a:r>
              <a:rPr lang="en-US" dirty="0" smtClean="0">
                <a:solidFill>
                  <a:srgbClr val="483700"/>
                </a:solidFill>
              </a:rPr>
              <a:t>Awareness </a:t>
            </a:r>
            <a:r>
              <a:rPr lang="en-US" dirty="0">
                <a:solidFill>
                  <a:srgbClr val="483700"/>
                </a:solidFill>
              </a:rPr>
              <a:t>of the bias, by itself, does not produce a more accurate perception. </a:t>
            </a:r>
            <a:endParaRPr lang="en-US" dirty="0" smtClean="0">
              <a:solidFill>
                <a:srgbClr val="483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COGNITIVE BIASES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843" y="1150324"/>
            <a:ext cx="86680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Vividness</a:t>
            </a:r>
          </a:p>
          <a:p>
            <a:r>
              <a:rPr lang="en-US" dirty="0" smtClean="0"/>
              <a:t>Vivid</a:t>
            </a:r>
            <a:r>
              <a:rPr lang="en-US" dirty="0"/>
              <a:t>, concrete, and personal </a:t>
            </a:r>
            <a:r>
              <a:rPr lang="en-US" dirty="0" smtClean="0"/>
              <a:t>information has </a:t>
            </a:r>
            <a:r>
              <a:rPr lang="en-US" dirty="0"/>
              <a:t>a greater impact </a:t>
            </a:r>
            <a:r>
              <a:rPr lang="en-US" dirty="0" smtClean="0"/>
              <a:t>than </a:t>
            </a:r>
            <a:r>
              <a:rPr lang="en-US" dirty="0"/>
              <a:t>pallid, </a:t>
            </a:r>
            <a:r>
              <a:rPr lang="en-US" dirty="0" smtClean="0"/>
              <a:t>        abstract </a:t>
            </a:r>
            <a:r>
              <a:rPr lang="en-US" dirty="0"/>
              <a:t>information that may actually have substantially greater value as evidence</a:t>
            </a:r>
            <a:r>
              <a:rPr lang="en-US" b="1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Absence of Evidence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estimate potential </a:t>
            </a:r>
            <a:r>
              <a:rPr lang="en-US" dirty="0"/>
              <a:t>impact of </a:t>
            </a:r>
            <a:r>
              <a:rPr lang="en-US" dirty="0" smtClean="0"/>
              <a:t>missing </a:t>
            </a:r>
            <a:r>
              <a:rPr lang="en-US" dirty="0"/>
              <a:t>data </a:t>
            </a:r>
            <a:r>
              <a:rPr lang="en-US" dirty="0" smtClean="0"/>
              <a:t>and </a:t>
            </a:r>
            <a:r>
              <a:rPr lang="en-US" b="1" dirty="0" smtClean="0"/>
              <a:t>adjust </a:t>
            </a:r>
            <a:r>
              <a:rPr lang="en-US" b="1" dirty="0"/>
              <a:t>confidence </a:t>
            </a:r>
            <a:r>
              <a:rPr lang="en-US" dirty="0"/>
              <a:t>in </a:t>
            </a:r>
            <a:r>
              <a:rPr lang="en-US" dirty="0" smtClean="0"/>
              <a:t>judgment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Use of </a:t>
            </a:r>
            <a:r>
              <a:rPr lang="en-US" b="1" dirty="0" smtClean="0">
                <a:solidFill>
                  <a:srgbClr val="C89800"/>
                </a:solidFill>
                <a:sym typeface="Wingdings" panose="05000000000000000000" pitchFamily="2" charset="2"/>
              </a:rPr>
              <a:t>FAULT </a:t>
            </a:r>
            <a:r>
              <a:rPr lang="en-US" b="1" dirty="0">
                <a:solidFill>
                  <a:srgbClr val="C89800"/>
                </a:solidFill>
                <a:sym typeface="Wingdings" panose="05000000000000000000" pitchFamily="2" charset="2"/>
              </a:rPr>
              <a:t>TREES </a:t>
            </a:r>
            <a:endParaRPr lang="en-US" b="1" dirty="0" smtClean="0">
              <a:solidFill>
                <a:srgbClr val="C8980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Oversensitivity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Consistency </a:t>
            </a:r>
            <a:r>
              <a:rPr lang="en-US" dirty="0"/>
              <a:t>“out of sight, out of mind”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highly </a:t>
            </a:r>
            <a:r>
              <a:rPr lang="en-US" dirty="0"/>
              <a:t>correlated or redundant </a:t>
            </a:r>
            <a:r>
              <a:rPr lang="en-US" dirty="0" smtClean="0"/>
              <a:t>information, or drawn </a:t>
            </a:r>
            <a:r>
              <a:rPr lang="en-US" dirty="0"/>
              <a:t>from a very small </a:t>
            </a:r>
            <a:r>
              <a:rPr lang="en-US" dirty="0" smtClean="0"/>
              <a:t>or biased sample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Law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Small Numbers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- tendency </a:t>
            </a:r>
            <a:r>
              <a:rPr lang="en-US" dirty="0"/>
              <a:t>to place too much reliance on small </a:t>
            </a:r>
            <a:r>
              <a:rPr lang="en-US" dirty="0" smtClean="0"/>
              <a:t>samples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Coping with Evidence of Uncertain Accuracy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Misunderstanding</a:t>
            </a:r>
            <a:r>
              <a:rPr lang="en-US" dirty="0"/>
              <a:t>, misperception, </a:t>
            </a:r>
            <a:r>
              <a:rPr lang="en-US" dirty="0" smtClean="0"/>
              <a:t>incomplete story</a:t>
            </a:r>
            <a:r>
              <a:rPr lang="en-US" dirty="0"/>
              <a:t>; </a:t>
            </a:r>
            <a:r>
              <a:rPr lang="en-US" dirty="0" smtClean="0"/>
              <a:t>source bias; </a:t>
            </a:r>
            <a:r>
              <a:rPr lang="en-US" dirty="0"/>
              <a:t>distortion in the </a:t>
            </a:r>
            <a:r>
              <a:rPr lang="en-US" dirty="0" smtClean="0"/>
              <a:t>communication chain, or </a:t>
            </a:r>
            <a:r>
              <a:rPr lang="en-US" dirty="0"/>
              <a:t>misunderstanding and misperception by the </a:t>
            </a:r>
            <a:r>
              <a:rPr lang="en-US" dirty="0" smtClean="0"/>
              <a:t>analyst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Persistence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Impressions Based on Discredited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Evidence</a:t>
            </a:r>
          </a:p>
          <a:p>
            <a:r>
              <a:rPr lang="en-US" dirty="0"/>
              <a:t>Impressions tend to persist even after the evidence that created </a:t>
            </a:r>
            <a:r>
              <a:rPr lang="en-US" dirty="0" smtClean="0"/>
              <a:t>those impressions </a:t>
            </a:r>
            <a:r>
              <a:rPr lang="en-US" dirty="0"/>
              <a:t>has been fully discredited.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39263" y="1529163"/>
            <a:ext cx="8445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58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</a:t>
            </a:r>
            <a:r>
              <a:rPr lang="en-US" sz="36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BIASES IN CAUSE AND EFFECT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116236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Biases in Perception of Cause and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Effect</a:t>
            </a:r>
          </a:p>
          <a:p>
            <a:r>
              <a:rPr lang="en-US" sz="1400" i="1" dirty="0">
                <a:solidFill>
                  <a:srgbClr val="483700"/>
                </a:solidFill>
              </a:rPr>
              <a:t>When inferring the causes of behavior, too much weight is accorded to personal qualities and </a:t>
            </a:r>
            <a:r>
              <a:rPr lang="en-US" sz="1400" i="1" dirty="0" smtClean="0">
                <a:solidFill>
                  <a:srgbClr val="483700"/>
                </a:solidFill>
              </a:rPr>
              <a:t> dispositions </a:t>
            </a:r>
            <a:r>
              <a:rPr lang="en-US" sz="1400" i="1" dirty="0">
                <a:solidFill>
                  <a:srgbClr val="483700"/>
                </a:solidFill>
              </a:rPr>
              <a:t>of the actor and not enough to situational </a:t>
            </a:r>
            <a:r>
              <a:rPr lang="en-US" sz="1400" i="1" dirty="0" smtClean="0">
                <a:solidFill>
                  <a:srgbClr val="483700"/>
                </a:solidFill>
              </a:rPr>
              <a:t>determinants. 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Bias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in Favor of Causal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Explanations</a:t>
            </a:r>
          </a:p>
          <a:p>
            <a:r>
              <a:rPr lang="en-US" sz="1400" dirty="0">
                <a:solidFill>
                  <a:srgbClr val="483700"/>
                </a:solidFill>
              </a:rPr>
              <a:t>People expect patterned events to look patterned, and random events to look random, but this is not the case. Random events often look patterned. </a:t>
            </a:r>
            <a:endParaRPr lang="en-US" sz="1400" dirty="0" smtClean="0">
              <a:solidFill>
                <a:srgbClr val="4837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Bias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Favoring Perception of Centralized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Direction</a:t>
            </a:r>
          </a:p>
          <a:p>
            <a:r>
              <a:rPr lang="en-US" sz="1400" dirty="0">
                <a:solidFill>
                  <a:srgbClr val="483700"/>
                </a:solidFill>
              </a:rPr>
              <a:t>T</a:t>
            </a:r>
            <a:r>
              <a:rPr lang="en-US" sz="1400" dirty="0" smtClean="0">
                <a:solidFill>
                  <a:srgbClr val="483700"/>
                </a:solidFill>
              </a:rPr>
              <a:t>endency </a:t>
            </a:r>
            <a:r>
              <a:rPr lang="en-US" sz="1400" dirty="0">
                <a:solidFill>
                  <a:srgbClr val="483700"/>
                </a:solidFill>
              </a:rPr>
              <a:t>to see the actions of </a:t>
            </a:r>
            <a:r>
              <a:rPr lang="en-US" sz="1400" dirty="0" smtClean="0">
                <a:solidFill>
                  <a:srgbClr val="483700"/>
                </a:solidFill>
              </a:rPr>
              <a:t>organizations as </a:t>
            </a:r>
            <a:r>
              <a:rPr lang="en-US" sz="1400" dirty="0">
                <a:solidFill>
                  <a:srgbClr val="483700"/>
                </a:solidFill>
              </a:rPr>
              <a:t>the intentional result of centralized direction and planning. </a:t>
            </a:r>
            <a:r>
              <a:rPr lang="en-US" sz="1400" dirty="0" smtClean="0">
                <a:solidFill>
                  <a:srgbClr val="483700"/>
                </a:solidFill>
              </a:rPr>
              <a:t>Accidents</a:t>
            </a:r>
            <a:r>
              <a:rPr lang="en-US" sz="1400" dirty="0">
                <a:solidFill>
                  <a:srgbClr val="483700"/>
                </a:solidFill>
              </a:rPr>
              <a:t>, unintended consequences, coincidences, and small causes leading to large </a:t>
            </a:r>
            <a:r>
              <a:rPr lang="en-US" sz="1400" dirty="0" smtClean="0">
                <a:solidFill>
                  <a:srgbClr val="483700"/>
                </a:solidFill>
              </a:rPr>
              <a:t>effects are perceived as coordinated </a:t>
            </a:r>
            <a:r>
              <a:rPr lang="en-US" sz="1400" dirty="0">
                <a:solidFill>
                  <a:srgbClr val="483700"/>
                </a:solidFill>
              </a:rPr>
              <a:t>actions, plans and </a:t>
            </a:r>
            <a:r>
              <a:rPr lang="en-US" sz="1400" dirty="0" smtClean="0">
                <a:solidFill>
                  <a:srgbClr val="483700"/>
                </a:solidFill>
              </a:rPr>
              <a:t>conspiracies. 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Similarity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of Cause and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Effect</a:t>
            </a:r>
          </a:p>
          <a:p>
            <a:r>
              <a:rPr lang="en-US" sz="1400" dirty="0" smtClean="0">
                <a:solidFill>
                  <a:srgbClr val="483700"/>
                </a:solidFill>
              </a:rPr>
              <a:t>Rule </a:t>
            </a:r>
            <a:r>
              <a:rPr lang="en-US" sz="1400" dirty="0">
                <a:solidFill>
                  <a:srgbClr val="483700"/>
                </a:solidFill>
              </a:rPr>
              <a:t>of thumb people use </a:t>
            </a:r>
            <a:r>
              <a:rPr lang="en-US" sz="1400" dirty="0" smtClean="0">
                <a:solidFill>
                  <a:srgbClr val="483700"/>
                </a:solidFill>
              </a:rPr>
              <a:t>is </a:t>
            </a:r>
            <a:r>
              <a:rPr lang="en-US" sz="1400" dirty="0">
                <a:solidFill>
                  <a:srgbClr val="483700"/>
                </a:solidFill>
              </a:rPr>
              <a:t>to consider the similarity between attributes of the cause and attributes of the effect. </a:t>
            </a:r>
            <a:r>
              <a:rPr lang="en-US" sz="1400" dirty="0" smtClean="0">
                <a:solidFill>
                  <a:srgbClr val="483700"/>
                </a:solidFill>
              </a:rPr>
              <a:t>Assumption </a:t>
            </a:r>
            <a:r>
              <a:rPr lang="en-US" sz="1400" dirty="0">
                <a:solidFill>
                  <a:srgbClr val="483700"/>
                </a:solidFill>
              </a:rPr>
              <a:t>that </a:t>
            </a:r>
            <a:r>
              <a:rPr lang="en-US" sz="1400" dirty="0" smtClean="0">
                <a:solidFill>
                  <a:srgbClr val="483700"/>
                </a:solidFill>
              </a:rPr>
              <a:t>big </a:t>
            </a:r>
            <a:r>
              <a:rPr lang="en-US" sz="1400" dirty="0">
                <a:solidFill>
                  <a:srgbClr val="483700"/>
                </a:solidFill>
              </a:rPr>
              <a:t>events have important </a:t>
            </a:r>
            <a:r>
              <a:rPr lang="en-US" sz="1400" dirty="0" smtClean="0">
                <a:solidFill>
                  <a:srgbClr val="483700"/>
                </a:solidFill>
              </a:rPr>
              <a:t>consequences, does not apply. 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Internal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vs. External Causes of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Behavior (Attributional bias) </a:t>
            </a:r>
          </a:p>
          <a:p>
            <a:r>
              <a:rPr lang="en-US" sz="1400" dirty="0">
                <a:solidFill>
                  <a:srgbClr val="483700"/>
                </a:solidFill>
              </a:rPr>
              <a:t>A fundamental error made in judging the causes of behavior is to overestimate the role of internal factors and underestimate the role of external factors. </a:t>
            </a:r>
            <a:endParaRPr lang="en-US" sz="1400" dirty="0" smtClean="0">
              <a:solidFill>
                <a:srgbClr val="4837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Overestimating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Our Own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Importance</a:t>
            </a:r>
          </a:p>
          <a:p>
            <a:r>
              <a:rPr lang="en-US" sz="1400" dirty="0">
                <a:solidFill>
                  <a:srgbClr val="483700"/>
                </a:solidFill>
              </a:rPr>
              <a:t>Individuals and </a:t>
            </a:r>
            <a:r>
              <a:rPr lang="en-US" sz="1400" dirty="0" smtClean="0">
                <a:solidFill>
                  <a:srgbClr val="483700"/>
                </a:solidFill>
              </a:rPr>
              <a:t>organizations </a:t>
            </a:r>
            <a:r>
              <a:rPr lang="en-US" sz="1400" dirty="0">
                <a:solidFill>
                  <a:srgbClr val="483700"/>
                </a:solidFill>
              </a:rPr>
              <a:t>tend to overestimate the extent to which they successfully influence the behavior of </a:t>
            </a:r>
            <a:r>
              <a:rPr lang="en-US" sz="1400" dirty="0" smtClean="0">
                <a:solidFill>
                  <a:srgbClr val="483700"/>
                </a:solidFill>
              </a:rPr>
              <a:t>others: familiar </a:t>
            </a:r>
            <a:r>
              <a:rPr lang="en-US" sz="1400" dirty="0">
                <a:solidFill>
                  <a:srgbClr val="483700"/>
                </a:solidFill>
              </a:rPr>
              <a:t>with </a:t>
            </a:r>
            <a:r>
              <a:rPr lang="en-US" sz="1400" dirty="0" smtClean="0">
                <a:solidFill>
                  <a:srgbClr val="483700"/>
                </a:solidFill>
              </a:rPr>
              <a:t>own efforts, much </a:t>
            </a:r>
            <a:r>
              <a:rPr lang="en-US" sz="1400" dirty="0">
                <a:solidFill>
                  <a:srgbClr val="483700"/>
                </a:solidFill>
              </a:rPr>
              <a:t>less </a:t>
            </a:r>
            <a:r>
              <a:rPr lang="en-US" sz="1400" dirty="0" smtClean="0">
                <a:solidFill>
                  <a:srgbClr val="483700"/>
                </a:solidFill>
              </a:rPr>
              <a:t>with factors </a:t>
            </a:r>
            <a:r>
              <a:rPr lang="en-US" sz="1400" dirty="0">
                <a:solidFill>
                  <a:srgbClr val="483700"/>
                </a:solidFill>
              </a:rPr>
              <a:t>that </a:t>
            </a:r>
            <a:r>
              <a:rPr lang="en-US" sz="1400" dirty="0" smtClean="0">
                <a:solidFill>
                  <a:srgbClr val="483700"/>
                </a:solidFill>
              </a:rPr>
              <a:t>influenced </a:t>
            </a:r>
            <a:r>
              <a:rPr lang="en-US" sz="1400" dirty="0">
                <a:solidFill>
                  <a:srgbClr val="483700"/>
                </a:solidFill>
              </a:rPr>
              <a:t>the other's decision.</a:t>
            </a:r>
            <a:endParaRPr lang="en-US" sz="1400" b="1" dirty="0">
              <a:solidFill>
                <a:srgbClr val="4837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Illusory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Correlation </a:t>
            </a:r>
          </a:p>
          <a:p>
            <a:r>
              <a:rPr lang="en-US" sz="1400" dirty="0">
                <a:solidFill>
                  <a:srgbClr val="483700"/>
                </a:solidFill>
              </a:rPr>
              <a:t>Correlation alone does not necessarily imply causation. For example, two events might co-occur because they have a common cause, rather than because one causes the other. But when two events or changes do co-occur, and the time sequence is such that one always follows the other, people often infer that the first caused the second. </a:t>
            </a:r>
          </a:p>
        </p:txBody>
      </p:sp>
    </p:spTree>
    <p:extLst>
      <p:ext uri="{BB962C8B-B14F-4D97-AF65-F5344CB8AC3E}">
        <p14:creationId xmlns:p14="http://schemas.microsoft.com/office/powerpoint/2010/main" val="10229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THE MEANING OF INFORMATION 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422845"/>
              </p:ext>
            </p:extLst>
          </p:nvPr>
        </p:nvGraphicFramePr>
        <p:xfrm>
          <a:off x="-381000" y="1210599"/>
          <a:ext cx="6629400" cy="425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9718" y="5782380"/>
            <a:ext cx="846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SCIENTIFIC PUBLICATIONS ARE A SPECIALIZED FIELD OF INTELLIGENCE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26" y="5835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7072043" y="4572000"/>
            <a:ext cx="609600" cy="1143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34044353"/>
              </p:ext>
            </p:extLst>
          </p:nvPr>
        </p:nvGraphicFramePr>
        <p:xfrm>
          <a:off x="5334000" y="1679314"/>
          <a:ext cx="4038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5-Point Star 6"/>
          <p:cNvSpPr/>
          <p:nvPr/>
        </p:nvSpPr>
        <p:spPr>
          <a:xfrm>
            <a:off x="6409898" y="2729553"/>
            <a:ext cx="304800" cy="304800"/>
          </a:xfrm>
          <a:prstGeom prst="star5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994748" y="2729553"/>
            <a:ext cx="304800" cy="304800"/>
          </a:xfrm>
          <a:prstGeom prst="star5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24443" y="3810000"/>
            <a:ext cx="304800" cy="304800"/>
          </a:xfrm>
          <a:prstGeom prst="star5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76843" y="6400800"/>
            <a:ext cx="304800" cy="304800"/>
          </a:xfrm>
          <a:prstGeom prst="star5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9694" y="6391617"/>
            <a:ext cx="10397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Trade offs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159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8" grpId="0"/>
      <p:bldP spid="2" grpId="0" animBg="1"/>
      <p:bldGraphic spid="6" grpId="0">
        <p:bldAsOne/>
      </p:bldGraphic>
      <p:bldP spid="7" grpId="0" animBg="1"/>
      <p:bldP spid="16" grpId="0" animBg="1"/>
      <p:bldP spid="20" grpId="0" animBg="1"/>
      <p:bldP spid="21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PUBLICATION BIAS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29802"/>
              </p:ext>
            </p:extLst>
          </p:nvPr>
        </p:nvGraphicFramePr>
        <p:xfrm>
          <a:off x="6477000" y="3124200"/>
          <a:ext cx="2235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Embase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Derwent</a:t>
                      </a:r>
                      <a:r>
                        <a:rPr lang="en-US" dirty="0" smtClean="0"/>
                        <a:t> Drug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BIOSIS Previews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SciSearch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IMS R&amp;D Focus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Adis R&amp;D Insight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25773"/>
              </p:ext>
            </p:extLst>
          </p:nvPr>
        </p:nvGraphicFramePr>
        <p:xfrm>
          <a:off x="457200" y="3124200"/>
          <a:ext cx="22650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TRIALS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Trials.gov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 CT register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National registries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registry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5" name="Straight Arrow Connector 1024"/>
          <p:cNvCxnSpPr/>
          <p:nvPr/>
        </p:nvCxnSpPr>
        <p:spPr>
          <a:xfrm>
            <a:off x="2971800" y="3276600"/>
            <a:ext cx="32004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2882900" y="3429000"/>
            <a:ext cx="337819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Unpublished studies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Studies published multiple times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issing study ID (linking publication to study)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Selective publication of data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Fewer </a:t>
            </a:r>
            <a:r>
              <a:rPr lang="en-US" sz="1600" dirty="0"/>
              <a:t>than half of published trials are </a:t>
            </a:r>
            <a:r>
              <a:rPr lang="en-US" sz="1600" dirty="0" smtClean="0"/>
              <a:t>registered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Fewer </a:t>
            </a:r>
            <a:r>
              <a:rPr lang="en-US" sz="1600" dirty="0"/>
              <a:t>than half of registered trials are ever published in peer-reviewed </a:t>
            </a:r>
            <a:r>
              <a:rPr lang="en-US" sz="1600" dirty="0" smtClean="0"/>
              <a:t>journals</a:t>
            </a:r>
          </a:p>
        </p:txBody>
      </p:sp>
      <p:sp>
        <p:nvSpPr>
          <p:cNvPr id="1028" name="Rectangle 1027"/>
          <p:cNvSpPr/>
          <p:nvPr/>
        </p:nvSpPr>
        <p:spPr>
          <a:xfrm>
            <a:off x="457200" y="144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Trials reporting positive findings are more likely to be published, and to be published faster, than those reporting negative findings.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Publication of a single study multiple times works like an amplifier which makes anecdotal findings appear more relevant than they really are. </a:t>
            </a:r>
          </a:p>
        </p:txBody>
      </p:sp>
    </p:spTree>
    <p:extLst>
      <p:ext uri="{BB962C8B-B14F-4D97-AF65-F5344CB8AC3E}">
        <p14:creationId xmlns:p14="http://schemas.microsoft.com/office/powerpoint/2010/main" val="7800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CURVEBALL EFFECT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371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HUMINT source codenamed </a:t>
            </a:r>
            <a:r>
              <a:rPr lang="en-US" dirty="0"/>
              <a:t>‘</a:t>
            </a:r>
            <a:r>
              <a:rPr lang="en-US" b="1" dirty="0">
                <a:solidFill>
                  <a:schemeClr val="accent1"/>
                </a:solidFill>
              </a:rPr>
              <a:t>Curveball</a:t>
            </a:r>
            <a:r>
              <a:rPr lang="en-US" dirty="0"/>
              <a:t>’ proved to be one of the most significant intelligence failures. His account of mobile chemical and biological </a:t>
            </a:r>
            <a:r>
              <a:rPr lang="en-US" dirty="0" smtClean="0"/>
              <a:t>laboratories in Iraq </a:t>
            </a:r>
            <a:r>
              <a:rPr lang="en-US" dirty="0"/>
              <a:t>turned out to be a complete fabrication, yet it was seized upon by the US administration as strong evidence.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6172200"/>
            <a:ext cx="812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Nicholas Lawrence </a:t>
            </a:r>
            <a:r>
              <a:rPr lang="en-US" sz="1200" dirty="0" smtClean="0">
                <a:hlinkClick r:id="rId5"/>
              </a:rPr>
              <a:t>Adams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chemeClr val="tx2"/>
                </a:solidFill>
                <a:hlinkClick r:id="rId6" tooltip="Permanent Link to Why Did ‘Intelligence’ Fail Britain and America in Iraq?"/>
              </a:rPr>
              <a:t>Why </a:t>
            </a:r>
            <a:r>
              <a:rPr lang="en-US" sz="1200" dirty="0">
                <a:solidFill>
                  <a:schemeClr val="tx2"/>
                </a:solidFill>
                <a:hlinkClick r:id="rId6" tooltip="Permanent Link to Why Did ‘Intelligence’ Fail Britain and America in Iraq?"/>
              </a:rPr>
              <a:t>Did ‘Intelligence’ Fail Britain and America in Iraq</a:t>
            </a:r>
            <a:r>
              <a:rPr lang="en-US" sz="1200" dirty="0" smtClean="0">
                <a:solidFill>
                  <a:schemeClr val="tx2"/>
                </a:solidFill>
                <a:hlinkClick r:id="rId6" tooltip="Permanent Link to Why Did ‘Intelligence’ Fail Britain and America in Iraq?"/>
              </a:rPr>
              <a:t>?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i="1" dirty="0"/>
              <a:t>King’s College London </a:t>
            </a:r>
            <a:r>
              <a:rPr lang="en-US" sz="1200" dirty="0" smtClean="0"/>
              <a:t>Jul </a:t>
            </a:r>
            <a:r>
              <a:rPr lang="en-US" sz="1200" dirty="0"/>
              <a:t>25 2012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2622729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accent1"/>
                </a:solidFill>
              </a:rPr>
              <a:t>FRAUD</a:t>
            </a:r>
            <a:r>
              <a:rPr lang="en-US" altLang="en-US" dirty="0" smtClean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1"/>
                </a:solidFill>
              </a:rPr>
              <a:t>Falsification </a:t>
            </a:r>
            <a:r>
              <a:rPr lang="en-US" altLang="en-US" b="1" dirty="0">
                <a:solidFill>
                  <a:schemeClr val="accent1"/>
                </a:solidFill>
              </a:rPr>
              <a:t>of data </a:t>
            </a:r>
            <a:r>
              <a:rPr lang="en-US" altLang="en-US" dirty="0"/>
              <a:t>in proposing, designing, performing, recording, supervising or reviewing research, or in reporting research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Falsification includes both acts of </a:t>
            </a:r>
            <a:r>
              <a:rPr lang="en-US" altLang="en-US" b="1" dirty="0">
                <a:solidFill>
                  <a:schemeClr val="accent1"/>
                </a:solidFill>
              </a:rPr>
              <a:t>omission</a:t>
            </a:r>
            <a:r>
              <a:rPr lang="en-US" altLang="en-US" dirty="0"/>
              <a:t> (consciously not revealing all data) and </a:t>
            </a:r>
            <a:r>
              <a:rPr lang="en-US" altLang="en-US" b="1" dirty="0">
                <a:solidFill>
                  <a:schemeClr val="accent1"/>
                </a:solidFill>
              </a:rPr>
              <a:t>commission</a:t>
            </a:r>
            <a:r>
              <a:rPr lang="en-US" altLang="en-US" dirty="0"/>
              <a:t> (consciously altering or fabricating data)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74800" y="5410200"/>
            <a:ext cx="1295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Robert FIDDES</a:t>
            </a:r>
            <a:endParaRPr lang="en-US" sz="1400" dirty="0"/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153833" y="5410200"/>
            <a:ext cx="13843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Borison</a:t>
            </a:r>
            <a:r>
              <a:rPr lang="en-US" sz="1400" dirty="0" smtClean="0"/>
              <a:t>-Diamond</a:t>
            </a:r>
            <a:endParaRPr lang="en-US" sz="1400" dirty="0"/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821766" y="5410200"/>
            <a:ext cx="1295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Eric </a:t>
            </a:r>
            <a:r>
              <a:rPr lang="en-US" sz="1400" dirty="0" err="1" smtClean="0"/>
              <a:t>Poehlman</a:t>
            </a:r>
            <a:endParaRPr lang="en-US" sz="1400" dirty="0"/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400800" y="5410200"/>
            <a:ext cx="1295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Stratton VA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100057"/>
            <a:ext cx="8308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Fraudulent study data: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ALL AFFECTED PUBLICATIONS RETRACTED? 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STUDIES NOT ACCEPTED FOR NDAs/ANDAs? 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EXISTING APPROVALS BASED ON CURVEBALL DATA REVIEWED?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DR. ROBERT FIDDES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371600"/>
            <a:ext cx="89182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b="1" dirty="0">
                <a:solidFill>
                  <a:schemeClr val="accent1"/>
                </a:solidFill>
              </a:rPr>
              <a:t>Robert </a:t>
            </a:r>
            <a:r>
              <a:rPr lang="en-US" altLang="en-US" sz="2400" b="1" dirty="0" err="1">
                <a:solidFill>
                  <a:schemeClr val="accent1"/>
                </a:solidFill>
              </a:rPr>
              <a:t>Fiddes</a:t>
            </a:r>
            <a:r>
              <a:rPr lang="en-US" altLang="en-US" sz="2400" b="1" dirty="0">
                <a:solidFill>
                  <a:schemeClr val="accent1"/>
                </a:solidFill>
              </a:rPr>
              <a:t>, MD </a:t>
            </a:r>
            <a:r>
              <a:rPr lang="en-US" altLang="en-US" sz="2400" dirty="0" smtClean="0">
                <a:solidFill>
                  <a:schemeClr val="accent1"/>
                </a:solidFill>
              </a:rPr>
              <a:t>- Private </a:t>
            </a:r>
            <a:r>
              <a:rPr lang="en-US" altLang="en-US" sz="2400" dirty="0">
                <a:solidFill>
                  <a:schemeClr val="accent1"/>
                </a:solidFill>
              </a:rPr>
              <a:t>practice, Whittier, CA – </a:t>
            </a:r>
            <a:r>
              <a:rPr lang="en-US" altLang="en-US" sz="2400" dirty="0" smtClean="0">
                <a:solidFill>
                  <a:schemeClr val="accent1"/>
                </a:solidFill>
              </a:rPr>
              <a:t>1997</a:t>
            </a:r>
            <a:endParaRPr lang="en-US" alt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President </a:t>
            </a:r>
            <a:r>
              <a:rPr lang="en-US" altLang="en-US" sz="1600" dirty="0"/>
              <a:t>of a clinical research company in Whittier, 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Conducted over </a:t>
            </a:r>
            <a:r>
              <a:rPr lang="en-US" altLang="en-US" sz="1600" b="1" dirty="0"/>
              <a:t>200 studies </a:t>
            </a:r>
            <a:r>
              <a:rPr lang="en-US" altLang="en-US" sz="1600" dirty="0"/>
              <a:t>beginning in the early 1990’s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Engaged in </a:t>
            </a:r>
            <a:r>
              <a:rPr lang="en-US" altLang="en-US" sz="1600" b="1" dirty="0"/>
              <a:t>extensive fabrication and falsification of </a:t>
            </a:r>
            <a:r>
              <a:rPr lang="en-US" altLang="en-US" sz="1600" b="1" dirty="0" smtClean="0"/>
              <a:t>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Removed exclusionary data from medical history in patient charts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Made up fictitious study subjects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Fabricated lab results by substituting clinical specimens and manipulating </a:t>
            </a:r>
            <a:r>
              <a:rPr lang="en-US" altLang="en-US" sz="1600" dirty="0" smtClean="0"/>
              <a:t>lab instrumentation</a:t>
            </a:r>
            <a:endParaRPr lang="en-US" alt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Feb. 1997 – </a:t>
            </a:r>
            <a:r>
              <a:rPr lang="en-US" altLang="en-US" sz="1600" b="1" dirty="0"/>
              <a:t>Staffers </a:t>
            </a:r>
            <a:r>
              <a:rPr lang="en-US" altLang="en-US" sz="1600" b="1" dirty="0" smtClean="0"/>
              <a:t>blow </a:t>
            </a:r>
            <a:r>
              <a:rPr lang="en-US" altLang="en-US" sz="1600" b="1" dirty="0"/>
              <a:t>the whistle and FDA special agents storm the site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Aug. 1997 – plead guilty to felony charge of conspiracy to make false statements to the FDA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Sept. 1998 – sentenced to </a:t>
            </a:r>
            <a:r>
              <a:rPr lang="en-US" altLang="en-US" sz="1600" b="1" dirty="0"/>
              <a:t>15 months in federal prison </a:t>
            </a:r>
            <a:r>
              <a:rPr lang="en-US" altLang="en-US" sz="1600" dirty="0"/>
              <a:t>and ordered to pay </a:t>
            </a:r>
            <a:r>
              <a:rPr lang="en-US" altLang="en-US" sz="1600" b="1" dirty="0"/>
              <a:t>$800,000 in restitution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June 1999 – disqualified as a clinical investigator by FDA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Mar. 2000 – medical license revoked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Nov. 2002 – debarred by FDA along with three study </a:t>
            </a:r>
            <a:r>
              <a:rPr lang="en-US" altLang="en-US" sz="1600" dirty="0" smtClean="0"/>
              <a:t>coordinators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6985" y="6555095"/>
            <a:ext cx="3483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6"/>
              </a:rPr>
              <a:t>A Doctor's Drug Trials Turn Into </a:t>
            </a:r>
            <a:r>
              <a:rPr lang="en-US" sz="1200" b="1" dirty="0" smtClean="0">
                <a:hlinkClick r:id="rId6"/>
              </a:rPr>
              <a:t>Fraud</a:t>
            </a:r>
            <a:r>
              <a:rPr lang="en-US" sz="1200" b="1" dirty="0" smtClean="0"/>
              <a:t>, 1999 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376985" y="6278264"/>
            <a:ext cx="469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Below, P: Fraud </a:t>
            </a:r>
            <a:r>
              <a:rPr lang="en-US" altLang="en-US" sz="1400" dirty="0"/>
              <a:t>&amp; Misconduct at Investigator </a:t>
            </a:r>
            <a:r>
              <a:rPr lang="en-US" altLang="en-US" sz="1400" dirty="0" smtClean="0"/>
              <a:t>Sites, 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09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BORISON - DIAMOND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883251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Richard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Borison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, MD</a:t>
            </a:r>
            <a:r>
              <a:rPr lang="en-US" sz="1600" dirty="0">
                <a:solidFill>
                  <a:srgbClr val="483700"/>
                </a:solidFill>
              </a:rPr>
              <a:t>, former psychiatry chief at the Augusta Veterans Affairs medical </a:t>
            </a:r>
            <a:r>
              <a:rPr lang="en-US" sz="1600" dirty="0" smtClean="0">
                <a:solidFill>
                  <a:srgbClr val="483700"/>
                </a:solidFill>
              </a:rPr>
              <a:t>        center, </a:t>
            </a:r>
            <a:r>
              <a:rPr lang="en-US" sz="1600" dirty="0">
                <a:solidFill>
                  <a:srgbClr val="483700"/>
                </a:solidFill>
              </a:rPr>
              <a:t>the former chair of MCG's department of psychiatry and health behavior, </a:t>
            </a:r>
            <a:endParaRPr lang="en-US" sz="1600" dirty="0" smtClean="0">
              <a:solidFill>
                <a:srgbClr val="4837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Bruce I. Diamond, Ph.D</a:t>
            </a:r>
            <a:r>
              <a:rPr lang="en-US" sz="1600" dirty="0">
                <a:solidFill>
                  <a:srgbClr val="483700"/>
                </a:solidFill>
              </a:rPr>
              <a:t>., pharmacologist, once a professor in the </a:t>
            </a:r>
            <a:r>
              <a:rPr lang="en-US" sz="1600" dirty="0" smtClean="0">
                <a:solidFill>
                  <a:srgbClr val="483700"/>
                </a:solidFill>
              </a:rPr>
              <a:t>department, Medical </a:t>
            </a:r>
            <a:r>
              <a:rPr lang="en-US" sz="1600" dirty="0">
                <a:solidFill>
                  <a:srgbClr val="483700"/>
                </a:solidFill>
              </a:rPr>
              <a:t>College of </a:t>
            </a:r>
            <a:r>
              <a:rPr lang="en-US" sz="1600" dirty="0" smtClean="0">
                <a:solidFill>
                  <a:srgbClr val="483700"/>
                </a:solidFill>
              </a:rPr>
              <a:t>Georgia (MCG)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483700"/>
                </a:solidFill>
              </a:rPr>
              <a:t>Borison</a:t>
            </a:r>
            <a:r>
              <a:rPr lang="en-US" sz="1600" dirty="0" smtClean="0">
                <a:solidFill>
                  <a:srgbClr val="483700"/>
                </a:solidFill>
              </a:rPr>
              <a:t> was sentenced </a:t>
            </a:r>
            <a:r>
              <a:rPr lang="en-US" sz="1600" dirty="0">
                <a:solidFill>
                  <a:srgbClr val="483700"/>
                </a:solidFill>
              </a:rPr>
              <a:t>to </a:t>
            </a:r>
            <a:r>
              <a:rPr lang="en-US" sz="1600" b="1" dirty="0">
                <a:solidFill>
                  <a:srgbClr val="483700"/>
                </a:solidFill>
              </a:rPr>
              <a:t>15 years in </a:t>
            </a:r>
            <a:r>
              <a:rPr lang="en-US" sz="1600" b="1" dirty="0" smtClean="0">
                <a:solidFill>
                  <a:srgbClr val="483700"/>
                </a:solidFill>
              </a:rPr>
              <a:t>prison + 15 years on probation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83700"/>
                </a:solidFill>
              </a:rPr>
              <a:t>Diamond</a:t>
            </a:r>
            <a:r>
              <a:rPr lang="en-US" sz="1600" dirty="0" smtClean="0">
                <a:solidFill>
                  <a:srgbClr val="483700"/>
                </a:solidFill>
              </a:rPr>
              <a:t> was sentenced to </a:t>
            </a:r>
            <a:r>
              <a:rPr lang="en-US" sz="1600" b="1" dirty="0" smtClean="0">
                <a:solidFill>
                  <a:srgbClr val="483700"/>
                </a:solidFill>
              </a:rPr>
              <a:t>5 years in prison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83700"/>
                </a:solidFill>
              </a:rPr>
              <a:t>Borison</a:t>
            </a:r>
            <a:r>
              <a:rPr lang="en-US" sz="1600" dirty="0" smtClean="0">
                <a:solidFill>
                  <a:srgbClr val="483700"/>
                </a:solidFill>
              </a:rPr>
              <a:t> and Diamond charged with </a:t>
            </a:r>
            <a:r>
              <a:rPr lang="en-US" sz="1600" dirty="0">
                <a:solidFill>
                  <a:srgbClr val="483700"/>
                </a:solidFill>
              </a:rPr>
              <a:t>diverting more than </a:t>
            </a:r>
            <a:r>
              <a:rPr lang="en-US" sz="1600" b="1" dirty="0">
                <a:solidFill>
                  <a:srgbClr val="483700"/>
                </a:solidFill>
              </a:rPr>
              <a:t>$10 million in research </a:t>
            </a:r>
            <a:r>
              <a:rPr lang="en-US" sz="1600" b="1" dirty="0" smtClean="0">
                <a:solidFill>
                  <a:srgbClr val="483700"/>
                </a:solidFill>
              </a:rPr>
              <a:t>funds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Between 1988 and 1996 </a:t>
            </a:r>
            <a:r>
              <a:rPr lang="en-US" sz="1600" dirty="0" err="1">
                <a:solidFill>
                  <a:srgbClr val="483700"/>
                </a:solidFill>
              </a:rPr>
              <a:t>Borison</a:t>
            </a:r>
            <a:r>
              <a:rPr lang="en-US" sz="1600" dirty="0">
                <a:solidFill>
                  <a:srgbClr val="483700"/>
                </a:solidFill>
              </a:rPr>
              <a:t> and Diamond received </a:t>
            </a:r>
            <a:r>
              <a:rPr lang="en-US" sz="1600" b="1" dirty="0">
                <a:solidFill>
                  <a:srgbClr val="483700"/>
                </a:solidFill>
              </a:rPr>
              <a:t>contracts for more than 160 studies </a:t>
            </a:r>
            <a:r>
              <a:rPr lang="en-US" sz="1600" dirty="0">
                <a:solidFill>
                  <a:srgbClr val="483700"/>
                </a:solidFill>
              </a:rPr>
              <a:t>from industry, including Abbott Laboratories Inc., Hoechst AG, Warner-Lambert Co., Pfizer Inc., Sandoz, Bristol-Myers Squibb Co., Eli Lilly Co. and Glaxo </a:t>
            </a:r>
            <a:r>
              <a:rPr lang="en-US" sz="1600" dirty="0" err="1">
                <a:solidFill>
                  <a:srgbClr val="483700"/>
                </a:solidFill>
              </a:rPr>
              <a:t>Wellcome</a:t>
            </a:r>
            <a:r>
              <a:rPr lang="en-US" sz="1600" dirty="0">
                <a:solidFill>
                  <a:srgbClr val="483700"/>
                </a:solidFill>
              </a:rPr>
              <a:t> PLC.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In at least 44 trials, </a:t>
            </a:r>
            <a:r>
              <a:rPr lang="en-US" sz="1600" dirty="0" err="1">
                <a:solidFill>
                  <a:srgbClr val="483700"/>
                </a:solidFill>
              </a:rPr>
              <a:t>Borison</a:t>
            </a:r>
            <a:r>
              <a:rPr lang="en-US" sz="1600" dirty="0">
                <a:solidFill>
                  <a:srgbClr val="483700"/>
                </a:solidFill>
              </a:rPr>
              <a:t> and Diamond contracted </a:t>
            </a:r>
            <a:r>
              <a:rPr lang="en-US" sz="1600" b="1" dirty="0">
                <a:solidFill>
                  <a:srgbClr val="483700"/>
                </a:solidFill>
              </a:rPr>
              <a:t>commercial ethics committees (IRBs</a:t>
            </a:r>
            <a:r>
              <a:rPr lang="en-US" sz="1600" b="1" dirty="0" smtClean="0">
                <a:solidFill>
                  <a:srgbClr val="483700"/>
                </a:solidFill>
              </a:rPr>
              <a:t>)</a:t>
            </a:r>
            <a:r>
              <a:rPr lang="en-US" sz="1600" dirty="0" smtClean="0">
                <a:solidFill>
                  <a:srgbClr val="483700"/>
                </a:solidFill>
              </a:rPr>
              <a:t>, some 4,000 km away, instead of locally available IRB</a:t>
            </a:r>
            <a:endParaRPr lang="en-US" sz="1600" dirty="0">
              <a:solidFill>
                <a:srgbClr val="4837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History of misconduct dating back to 1988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1996 </a:t>
            </a:r>
            <a:r>
              <a:rPr lang="en-US" sz="1600" dirty="0">
                <a:solidFill>
                  <a:srgbClr val="483700"/>
                </a:solidFill>
              </a:rPr>
              <a:t>US Seroquel</a:t>
            </a:r>
            <a:r>
              <a:rPr lang="en-US" sz="1600" baseline="30000" dirty="0">
                <a:solidFill>
                  <a:srgbClr val="483700"/>
                </a:solidFill>
              </a:rPr>
              <a:t>®</a:t>
            </a:r>
            <a:r>
              <a:rPr lang="en-US" sz="1600" dirty="0">
                <a:solidFill>
                  <a:srgbClr val="483700"/>
                </a:solidFill>
              </a:rPr>
              <a:t> Study Group </a:t>
            </a:r>
            <a:r>
              <a:rPr lang="en-US" sz="1600" b="1" dirty="0">
                <a:solidFill>
                  <a:srgbClr val="483700"/>
                </a:solidFill>
              </a:rPr>
              <a:t>research is </a:t>
            </a:r>
            <a:r>
              <a:rPr lang="en-US" sz="1600" b="1" dirty="0" err="1" smtClean="0">
                <a:solidFill>
                  <a:srgbClr val="483700"/>
                </a:solidFill>
              </a:rPr>
              <a:t>unretracted</a:t>
            </a:r>
            <a:r>
              <a:rPr lang="en-US" sz="1600" b="1" dirty="0" smtClean="0">
                <a:solidFill>
                  <a:srgbClr val="483700"/>
                </a:solidFill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Their research is </a:t>
            </a:r>
            <a:r>
              <a:rPr lang="en-US" sz="1600" b="1" dirty="0">
                <a:solidFill>
                  <a:srgbClr val="483700"/>
                </a:solidFill>
              </a:rPr>
              <a:t>cited in 173 works and medical </a:t>
            </a:r>
            <a:r>
              <a:rPr lang="en-US" sz="1600" b="1" dirty="0" smtClean="0">
                <a:solidFill>
                  <a:srgbClr val="483700"/>
                </a:solidFill>
              </a:rPr>
              <a:t>textbooks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Drugs tested included: </a:t>
            </a:r>
            <a:r>
              <a:rPr lang="en-US" sz="1600" dirty="0" err="1" smtClean="0">
                <a:solidFill>
                  <a:srgbClr val="483700"/>
                </a:solidFill>
              </a:rPr>
              <a:t>Risperidal</a:t>
            </a:r>
            <a:r>
              <a:rPr lang="en-US" sz="1600" dirty="0" smtClean="0">
                <a:solidFill>
                  <a:srgbClr val="483700"/>
                </a:solidFill>
              </a:rPr>
              <a:t> (</a:t>
            </a:r>
            <a:r>
              <a:rPr lang="en-US" sz="1600" dirty="0" err="1" smtClean="0">
                <a:solidFill>
                  <a:srgbClr val="483700"/>
                </a:solidFill>
              </a:rPr>
              <a:t>risperidone</a:t>
            </a:r>
            <a:r>
              <a:rPr lang="en-US" sz="1600" dirty="0" smtClean="0">
                <a:solidFill>
                  <a:srgbClr val="483700"/>
                </a:solidFill>
              </a:rPr>
              <a:t>) and Paxil (paroxetine)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2709" y="6342935"/>
            <a:ext cx="5329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AHRP: Scientific </a:t>
            </a:r>
            <a:r>
              <a:rPr lang="en-US" sz="1200" dirty="0">
                <a:hlinkClick r:id="rId6"/>
              </a:rPr>
              <a:t>Fraud: Eric </a:t>
            </a:r>
            <a:r>
              <a:rPr lang="en-US" sz="1200" dirty="0" err="1">
                <a:hlinkClick r:id="rId6"/>
              </a:rPr>
              <a:t>Poehlman</a:t>
            </a:r>
            <a:r>
              <a:rPr lang="en-US" sz="1200" dirty="0">
                <a:hlinkClick r:id="rId6"/>
              </a:rPr>
              <a:t> / Richard </a:t>
            </a:r>
            <a:r>
              <a:rPr lang="en-US" sz="1200" dirty="0" err="1" smtClean="0">
                <a:hlinkClick r:id="rId6"/>
              </a:rPr>
              <a:t>Borison</a:t>
            </a:r>
            <a:r>
              <a:rPr lang="en-US" sz="1200" dirty="0" smtClean="0"/>
              <a:t>, 2006</a:t>
            </a:r>
          </a:p>
          <a:p>
            <a:r>
              <a:rPr lang="en-US" sz="1200" dirty="0" err="1" smtClean="0">
                <a:hlinkClick r:id="rId7"/>
              </a:rPr>
              <a:t>Borison</a:t>
            </a:r>
            <a:r>
              <a:rPr lang="en-US" sz="1200" dirty="0" smtClean="0">
                <a:hlinkClick r:id="rId7"/>
              </a:rPr>
              <a:t>-Diamond: Systemic failure – no checks and balances</a:t>
            </a:r>
            <a:r>
              <a:rPr lang="en-US" sz="1200" dirty="0" smtClean="0"/>
              <a:t>, WSJ, 1997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71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ERIC POEHLMAN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397675"/>
            <a:ext cx="78486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Eric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Poehlman</a:t>
            </a:r>
            <a:r>
              <a:rPr lang="en-US" sz="1600" dirty="0">
                <a:solidFill>
                  <a:srgbClr val="483700"/>
                </a:solidFill>
              </a:rPr>
              <a:t>,</a:t>
            </a:r>
            <a:r>
              <a:rPr lang="en-US" sz="1600" b="1" dirty="0">
                <a:solidFill>
                  <a:srgbClr val="483700"/>
                </a:solidFill>
              </a:rPr>
              <a:t> </a:t>
            </a:r>
            <a:r>
              <a:rPr lang="en-US" sz="1600" dirty="0">
                <a:solidFill>
                  <a:srgbClr val="483700"/>
                </a:solidFill>
              </a:rPr>
              <a:t>at the University of Vermont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sentenced to a year in prison for "lying on a federal grant </a:t>
            </a:r>
            <a:r>
              <a:rPr lang="en-US" sz="1600" dirty="0" smtClean="0">
                <a:solidFill>
                  <a:srgbClr val="483700"/>
                </a:solidFill>
              </a:rPr>
              <a:t>application”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admitted </a:t>
            </a:r>
            <a:r>
              <a:rPr lang="en-US" sz="1600" dirty="0">
                <a:solidFill>
                  <a:srgbClr val="483700"/>
                </a:solidFill>
              </a:rPr>
              <a:t>to fabricating more than a decade's worth of scientific data on obesity, menopause and </a:t>
            </a:r>
            <a:r>
              <a:rPr lang="en-US" sz="1600" dirty="0" smtClean="0">
                <a:solidFill>
                  <a:srgbClr val="483700"/>
                </a:solidFill>
              </a:rPr>
              <a:t>aging which he presented in </a:t>
            </a:r>
            <a:r>
              <a:rPr lang="en-US" sz="1600" dirty="0">
                <a:solidFill>
                  <a:srgbClr val="483700"/>
                </a:solidFill>
              </a:rPr>
              <a:t>lectures and in published </a:t>
            </a:r>
            <a:r>
              <a:rPr lang="en-US" sz="1600" dirty="0" smtClean="0">
                <a:solidFill>
                  <a:srgbClr val="483700"/>
                </a:solidFill>
              </a:rPr>
              <a:t>papers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used </a:t>
            </a:r>
            <a:r>
              <a:rPr lang="en-US" sz="1600" dirty="0">
                <a:solidFill>
                  <a:srgbClr val="483700"/>
                </a:solidFill>
              </a:rPr>
              <a:t>this data to obtain millions of dollars in federal grants from </a:t>
            </a:r>
            <a:r>
              <a:rPr lang="en-US" sz="1600" dirty="0" smtClean="0">
                <a:solidFill>
                  <a:srgbClr val="483700"/>
                </a:solidFill>
              </a:rPr>
              <a:t>NIH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83700"/>
                </a:solidFill>
              </a:rPr>
              <a:t>Poehlman's</a:t>
            </a:r>
            <a:r>
              <a:rPr lang="en-US" sz="1600" dirty="0" smtClean="0">
                <a:solidFill>
                  <a:srgbClr val="483700"/>
                </a:solidFill>
              </a:rPr>
              <a:t> </a:t>
            </a:r>
            <a:r>
              <a:rPr lang="en-US" sz="1600" dirty="0">
                <a:solidFill>
                  <a:srgbClr val="483700"/>
                </a:solidFill>
              </a:rPr>
              <a:t>admission of guilt came after more than five years during which he denied the charges against him, lied under oath and tried to discredit his accusers</a:t>
            </a:r>
            <a:r>
              <a:rPr lang="en-US" sz="1600" dirty="0" smtClean="0">
                <a:solidFill>
                  <a:srgbClr val="483700"/>
                </a:solidFill>
              </a:rPr>
              <a:t>.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83700"/>
                </a:solidFill>
              </a:rPr>
              <a:t>Poehlman</a:t>
            </a:r>
            <a:r>
              <a:rPr lang="en-US" sz="1600" dirty="0">
                <a:solidFill>
                  <a:srgbClr val="483700"/>
                </a:solidFill>
              </a:rPr>
              <a:t> earned nearly $140,000, one of the university top salaries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Office of Research Integrity and the Department of Justice uncovered fraudulent research that stretched back through almost half of </a:t>
            </a:r>
            <a:r>
              <a:rPr lang="en-US" sz="1600" dirty="0" err="1">
                <a:solidFill>
                  <a:srgbClr val="483700"/>
                </a:solidFill>
              </a:rPr>
              <a:t>Poehlman's</a:t>
            </a:r>
            <a:r>
              <a:rPr lang="en-US" sz="1600" dirty="0">
                <a:solidFill>
                  <a:srgbClr val="483700"/>
                </a:solidFill>
              </a:rPr>
              <a:t> career.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The revelations led to </a:t>
            </a:r>
            <a:r>
              <a:rPr lang="en-US" sz="1600" b="1" dirty="0">
                <a:solidFill>
                  <a:srgbClr val="483700"/>
                </a:solidFill>
              </a:rPr>
              <a:t>the retraction or correction of 10 scientific papers</a:t>
            </a:r>
            <a:r>
              <a:rPr lang="en-US" sz="1600" dirty="0">
                <a:solidFill>
                  <a:srgbClr val="483700"/>
                </a:solidFill>
              </a:rPr>
              <a:t>, and </a:t>
            </a:r>
            <a:r>
              <a:rPr lang="en-US" sz="1600" dirty="0" err="1">
                <a:solidFill>
                  <a:srgbClr val="483700"/>
                </a:solidFill>
              </a:rPr>
              <a:t>Poehlman</a:t>
            </a:r>
            <a:r>
              <a:rPr lang="en-US" sz="1600" dirty="0">
                <a:solidFill>
                  <a:srgbClr val="483700"/>
                </a:solidFill>
              </a:rPr>
              <a:t> was </a:t>
            </a:r>
            <a:r>
              <a:rPr lang="en-US" sz="1600" b="1" dirty="0">
                <a:solidFill>
                  <a:srgbClr val="483700"/>
                </a:solidFill>
              </a:rPr>
              <a:t>banned forever from receiving public research money</a:t>
            </a:r>
            <a:r>
              <a:rPr lang="en-US" sz="1600" dirty="0">
                <a:solidFill>
                  <a:srgbClr val="483700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2500" y="6376432"/>
            <a:ext cx="5492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AHRP: Scientific </a:t>
            </a:r>
            <a:r>
              <a:rPr lang="en-US" sz="1400" dirty="0">
                <a:hlinkClick r:id="rId6"/>
              </a:rPr>
              <a:t>Fraud: Eric </a:t>
            </a:r>
            <a:r>
              <a:rPr lang="en-US" sz="1400" dirty="0" err="1">
                <a:hlinkClick r:id="rId6"/>
              </a:rPr>
              <a:t>Poehlman</a:t>
            </a:r>
            <a:r>
              <a:rPr lang="en-US" sz="1400" dirty="0">
                <a:hlinkClick r:id="rId6"/>
              </a:rPr>
              <a:t> / Richard </a:t>
            </a:r>
            <a:r>
              <a:rPr lang="en-US" sz="1400" dirty="0" err="1" smtClean="0">
                <a:hlinkClick r:id="rId6"/>
              </a:rPr>
              <a:t>Borison</a:t>
            </a:r>
            <a:r>
              <a:rPr lang="en-US" sz="1400" dirty="0" smtClean="0"/>
              <a:t>, 2006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214511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C5200"/>
                </a:solidFill>
              </a:rPr>
              <a:t>“</a:t>
            </a:r>
            <a:r>
              <a:rPr lang="en-US" sz="1600" i="1" dirty="0" smtClean="0">
                <a:solidFill>
                  <a:srgbClr val="6C5200"/>
                </a:solidFill>
              </a:rPr>
              <a:t>Medical </a:t>
            </a:r>
            <a:r>
              <a:rPr lang="en-US" sz="1600" i="1" dirty="0">
                <a:solidFill>
                  <a:srgbClr val="6C5200"/>
                </a:solidFill>
              </a:rPr>
              <a:t>researchers who commit fraud and research misconduct are caught only when a person of conscience steps up to the plate and blows the whistle. There are no systemic, independent checks and balances to prevent research fraud or abuse of patients</a:t>
            </a:r>
            <a:r>
              <a:rPr lang="en-US" sz="1600" i="1" dirty="0" smtClean="0">
                <a:solidFill>
                  <a:srgbClr val="6C5200"/>
                </a:solidFill>
              </a:rPr>
              <a:t>.” </a:t>
            </a:r>
            <a:r>
              <a:rPr lang="en-US" sz="1600" dirty="0" smtClean="0">
                <a:solidFill>
                  <a:srgbClr val="6C5200"/>
                </a:solidFill>
              </a:rPr>
              <a:t>AHRP, 2006</a:t>
            </a:r>
            <a:endParaRPr lang="en-US" sz="1600" i="1" dirty="0">
              <a:solidFill>
                <a:srgbClr val="6C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9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36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STRATTON VA MEDICAL CENTER</a:t>
            </a:r>
            <a:endParaRPr lang="en-US" sz="36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800" y="1295400"/>
            <a:ext cx="84582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Paul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Kornak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 James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Holland: Stratton VA Medical Center 1999-2003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Paul </a:t>
            </a:r>
            <a:r>
              <a:rPr lang="en-US" sz="1600" dirty="0" err="1" smtClean="0">
                <a:solidFill>
                  <a:srgbClr val="483700"/>
                </a:solidFill>
              </a:rPr>
              <a:t>Kornak</a:t>
            </a:r>
            <a:r>
              <a:rPr lang="en-US" sz="1600" dirty="0" smtClean="0">
                <a:solidFill>
                  <a:srgbClr val="483700"/>
                </a:solidFill>
              </a:rPr>
              <a:t>, research associate, </a:t>
            </a:r>
            <a:r>
              <a:rPr lang="en-US" sz="1600" dirty="0">
                <a:solidFill>
                  <a:srgbClr val="483700"/>
                </a:solidFill>
              </a:rPr>
              <a:t>and </a:t>
            </a:r>
            <a:r>
              <a:rPr lang="en-US" sz="1600" dirty="0" smtClean="0">
                <a:solidFill>
                  <a:srgbClr val="483700"/>
                </a:solidFill>
              </a:rPr>
              <a:t>Stratton </a:t>
            </a:r>
            <a:r>
              <a:rPr lang="en-US" sz="1600" dirty="0">
                <a:solidFill>
                  <a:srgbClr val="483700"/>
                </a:solidFill>
              </a:rPr>
              <a:t>oncology chief Dr. James A. Holland </a:t>
            </a:r>
            <a:r>
              <a:rPr lang="en-US" sz="1600" dirty="0" smtClean="0">
                <a:solidFill>
                  <a:srgbClr val="483700"/>
                </a:solidFill>
              </a:rPr>
              <a:t>faced federal criminal investigation </a:t>
            </a:r>
            <a:r>
              <a:rPr lang="en-US" sz="1600" dirty="0">
                <a:solidFill>
                  <a:srgbClr val="483700"/>
                </a:solidFill>
              </a:rPr>
              <a:t>for at least five deaths at the VA center in </a:t>
            </a:r>
            <a:r>
              <a:rPr lang="en-US" sz="1600" dirty="0" smtClean="0">
                <a:solidFill>
                  <a:srgbClr val="483700"/>
                </a:solidFill>
              </a:rPr>
              <a:t>clinical studies </a:t>
            </a:r>
            <a:r>
              <a:rPr lang="en-US" sz="1600" dirty="0">
                <a:solidFill>
                  <a:srgbClr val="483700"/>
                </a:solidFill>
              </a:rPr>
              <a:t>involving almost 100 patients. </a:t>
            </a:r>
            <a:endParaRPr lang="en-US" sz="1600" dirty="0" smtClean="0">
              <a:solidFill>
                <a:srgbClr val="4837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83700"/>
                </a:solidFill>
              </a:rPr>
              <a:t>Mr. </a:t>
            </a:r>
            <a:r>
              <a:rPr lang="en-US" sz="1600" dirty="0" err="1">
                <a:solidFill>
                  <a:srgbClr val="483700"/>
                </a:solidFill>
              </a:rPr>
              <a:t>Kornak</a:t>
            </a:r>
            <a:r>
              <a:rPr lang="en-US" sz="1600" dirty="0">
                <a:solidFill>
                  <a:srgbClr val="483700"/>
                </a:solidFill>
              </a:rPr>
              <a:t> was sentenced to a $2,500 fine and three years of probation for forging his credentials to obtain a medical license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According </a:t>
            </a:r>
            <a:r>
              <a:rPr lang="en-US" sz="1600" dirty="0">
                <a:solidFill>
                  <a:srgbClr val="483700"/>
                </a:solidFill>
              </a:rPr>
              <a:t>to an F.D.A. letter to Dr. Holland, he delegated far too much responsibility to unqualified subordinates in numerous drug studies.</a:t>
            </a:r>
            <a:endParaRPr lang="en-US" sz="1600" dirty="0" smtClean="0">
              <a:solidFill>
                <a:srgbClr val="4837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83700"/>
                </a:solidFill>
              </a:rPr>
              <a:t>Kornak</a:t>
            </a:r>
            <a:r>
              <a:rPr lang="en-US" sz="1600" dirty="0" smtClean="0">
                <a:solidFill>
                  <a:srgbClr val="483700"/>
                </a:solidFill>
              </a:rPr>
              <a:t> pleaded </a:t>
            </a:r>
            <a:r>
              <a:rPr lang="en-US" sz="1600" dirty="0">
                <a:solidFill>
                  <a:srgbClr val="483700"/>
                </a:solidFill>
              </a:rPr>
              <a:t>guilty to </a:t>
            </a:r>
            <a:r>
              <a:rPr lang="en-US" sz="1600" b="1" dirty="0">
                <a:solidFill>
                  <a:srgbClr val="483700"/>
                </a:solidFill>
              </a:rPr>
              <a:t>fraud</a:t>
            </a:r>
            <a:r>
              <a:rPr lang="en-US" sz="1600" dirty="0">
                <a:solidFill>
                  <a:srgbClr val="483700"/>
                </a:solidFill>
              </a:rPr>
              <a:t>, </a:t>
            </a:r>
            <a:r>
              <a:rPr lang="en-US" sz="1600" b="1" dirty="0">
                <a:solidFill>
                  <a:srgbClr val="483700"/>
                </a:solidFill>
              </a:rPr>
              <a:t>making false statements</a:t>
            </a:r>
            <a:r>
              <a:rPr lang="en-US" sz="1600" dirty="0">
                <a:solidFill>
                  <a:srgbClr val="483700"/>
                </a:solidFill>
              </a:rPr>
              <a:t> and </a:t>
            </a:r>
            <a:r>
              <a:rPr lang="en-US" sz="1600" b="1" dirty="0">
                <a:solidFill>
                  <a:srgbClr val="483700"/>
                </a:solidFill>
              </a:rPr>
              <a:t>criminally negligent homicide</a:t>
            </a:r>
            <a:r>
              <a:rPr lang="en-US" sz="1600" dirty="0">
                <a:solidFill>
                  <a:srgbClr val="483700"/>
                </a:solidFill>
              </a:rPr>
              <a:t> in the death of an Air Force veteran, James </a:t>
            </a:r>
            <a:r>
              <a:rPr lang="en-US" sz="1600" dirty="0" err="1">
                <a:solidFill>
                  <a:srgbClr val="483700"/>
                </a:solidFill>
              </a:rPr>
              <a:t>DiGeorgio</a:t>
            </a:r>
            <a:r>
              <a:rPr lang="en-US" sz="1600" dirty="0">
                <a:solidFill>
                  <a:srgbClr val="483700"/>
                </a:solidFill>
              </a:rPr>
              <a:t>. </a:t>
            </a:r>
            <a:endParaRPr lang="en-US" sz="1600" dirty="0" smtClean="0">
              <a:solidFill>
                <a:srgbClr val="4837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According </a:t>
            </a:r>
            <a:r>
              <a:rPr lang="en-US" sz="1600" dirty="0">
                <a:solidFill>
                  <a:srgbClr val="483700"/>
                </a:solidFill>
              </a:rPr>
              <a:t>to Mr. </a:t>
            </a:r>
            <a:r>
              <a:rPr lang="en-US" sz="1600" dirty="0" err="1">
                <a:solidFill>
                  <a:srgbClr val="483700"/>
                </a:solidFill>
              </a:rPr>
              <a:t>Kornak's</a:t>
            </a:r>
            <a:r>
              <a:rPr lang="en-US" sz="1600" dirty="0">
                <a:solidFill>
                  <a:srgbClr val="483700"/>
                </a:solidFill>
              </a:rPr>
              <a:t> lawyer, E. Stewart Jones, there was a </a:t>
            </a:r>
            <a:r>
              <a:rPr lang="en-US" sz="1600" b="1" dirty="0">
                <a:solidFill>
                  <a:srgbClr val="483700"/>
                </a:solidFill>
              </a:rPr>
              <a:t>"clear systems failure," </a:t>
            </a:r>
            <a:r>
              <a:rPr lang="en-US" sz="1600" dirty="0">
                <a:solidFill>
                  <a:srgbClr val="483700"/>
                </a:solidFill>
              </a:rPr>
              <a:t>permitting a research culture where "rules weren't followed, protocols weren't applied and supervision was nonexistent</a:t>
            </a:r>
            <a:r>
              <a:rPr lang="en-US" sz="1600" dirty="0" smtClean="0">
                <a:solidFill>
                  <a:srgbClr val="483700"/>
                </a:solidFill>
              </a:rPr>
              <a:t>.“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83700"/>
                </a:solidFill>
              </a:rPr>
              <a:t>VA internal </a:t>
            </a:r>
            <a:r>
              <a:rPr lang="en-US" sz="1600" dirty="0">
                <a:solidFill>
                  <a:srgbClr val="483700"/>
                </a:solidFill>
              </a:rPr>
              <a:t>memorandum in 2003 described as "systemic weaknesses in the human research protections </a:t>
            </a:r>
            <a:r>
              <a:rPr lang="en-US" sz="1600" dirty="0" smtClean="0">
                <a:solidFill>
                  <a:srgbClr val="483700"/>
                </a:solidFill>
              </a:rPr>
              <a:t>program”, </a:t>
            </a:r>
            <a:r>
              <a:rPr lang="en-US" sz="1600" dirty="0">
                <a:solidFill>
                  <a:srgbClr val="483700"/>
                </a:solidFill>
              </a:rPr>
              <a:t>especially in studies funded by </a:t>
            </a:r>
            <a:r>
              <a:rPr lang="en-US" sz="1600" dirty="0" smtClean="0">
                <a:solidFill>
                  <a:srgbClr val="483700"/>
                </a:solidFill>
              </a:rPr>
              <a:t>industry which form about </a:t>
            </a:r>
            <a:r>
              <a:rPr lang="en-US" sz="1600" dirty="0">
                <a:solidFill>
                  <a:srgbClr val="483700"/>
                </a:solidFill>
              </a:rPr>
              <a:t>80 percent of </a:t>
            </a:r>
            <a:r>
              <a:rPr lang="en-US" sz="1600" dirty="0" smtClean="0">
                <a:solidFill>
                  <a:srgbClr val="483700"/>
                </a:solidFill>
              </a:rPr>
              <a:t>VA’s human research.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6382672"/>
            <a:ext cx="2019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CIRCARE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46099" y="6378207"/>
            <a:ext cx="5409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N.Y. Times: </a:t>
            </a:r>
            <a:r>
              <a:rPr lang="en-US" sz="1200" dirty="0" smtClean="0">
                <a:hlinkClick r:id="rId7"/>
              </a:rPr>
              <a:t>Abuses </a:t>
            </a:r>
            <a:r>
              <a:rPr lang="en-US" sz="1200" dirty="0">
                <a:hlinkClick r:id="rId7"/>
              </a:rPr>
              <a:t>Endangered Veterans in Cancer Drug Experiments</a:t>
            </a:r>
            <a:r>
              <a:rPr lang="en-US" sz="1200" dirty="0"/>
              <a:t>, </a:t>
            </a:r>
            <a:r>
              <a:rPr lang="en-US" sz="1200" dirty="0" smtClean="0"/>
              <a:t>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156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2009 GAO REPORT </a:t>
            </a:r>
            <a:endParaRPr lang="en-US" sz="48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95400"/>
            <a:ext cx="39658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1981200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GAO report describes cases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which investigators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S</a:t>
            </a:r>
            <a:r>
              <a:rPr lang="en-US" dirty="0" smtClean="0">
                <a:solidFill>
                  <a:srgbClr val="483700"/>
                </a:solidFill>
              </a:rPr>
              <a:t>tole </a:t>
            </a:r>
            <a:r>
              <a:rPr lang="en-US" dirty="0">
                <a:solidFill>
                  <a:srgbClr val="483700"/>
                </a:solidFill>
              </a:rPr>
              <a:t>study </a:t>
            </a:r>
            <a:r>
              <a:rPr lang="en-US" dirty="0" smtClean="0">
                <a:solidFill>
                  <a:srgbClr val="483700"/>
                </a:solidFill>
              </a:rPr>
              <a:t>funds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R</a:t>
            </a:r>
            <a:r>
              <a:rPr lang="en-US" dirty="0" smtClean="0">
                <a:solidFill>
                  <a:srgbClr val="483700"/>
                </a:solidFill>
              </a:rPr>
              <a:t>eceived </a:t>
            </a:r>
            <a:r>
              <a:rPr lang="en-US" dirty="0">
                <a:solidFill>
                  <a:srgbClr val="483700"/>
                </a:solidFill>
              </a:rPr>
              <a:t>illegal Medicare </a:t>
            </a:r>
            <a:r>
              <a:rPr lang="en-US" dirty="0" smtClean="0">
                <a:solidFill>
                  <a:srgbClr val="483700"/>
                </a:solidFill>
              </a:rPr>
              <a:t>kickbacks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F</a:t>
            </a:r>
            <a:r>
              <a:rPr lang="en-US" dirty="0" smtClean="0">
                <a:solidFill>
                  <a:srgbClr val="483700"/>
                </a:solidFill>
              </a:rPr>
              <a:t>alsified </a:t>
            </a:r>
            <a:r>
              <a:rPr lang="en-US" dirty="0">
                <a:solidFill>
                  <a:srgbClr val="483700"/>
                </a:solidFill>
              </a:rPr>
              <a:t>X-rays and lab tests to fraudulently show </a:t>
            </a:r>
            <a:r>
              <a:rPr lang="en-US" dirty="0" smtClean="0">
                <a:solidFill>
                  <a:srgbClr val="483700"/>
                </a:solidFill>
              </a:rPr>
              <a:t>efficacy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M</a:t>
            </a:r>
            <a:r>
              <a:rPr lang="en-US" dirty="0" smtClean="0">
                <a:solidFill>
                  <a:srgbClr val="483700"/>
                </a:solidFill>
              </a:rPr>
              <a:t>anipulated </a:t>
            </a:r>
            <a:r>
              <a:rPr lang="en-US" dirty="0">
                <a:solidFill>
                  <a:srgbClr val="483700"/>
                </a:solidFill>
              </a:rPr>
              <a:t>test </a:t>
            </a:r>
            <a:r>
              <a:rPr lang="en-US" dirty="0" smtClean="0">
                <a:solidFill>
                  <a:srgbClr val="483700"/>
                </a:solidFill>
              </a:rPr>
              <a:t>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3700"/>
                </a:solidFill>
              </a:rPr>
              <a:t>C</a:t>
            </a:r>
            <a:r>
              <a:rPr lang="en-US" dirty="0" smtClean="0">
                <a:solidFill>
                  <a:srgbClr val="483700"/>
                </a:solidFill>
              </a:rPr>
              <a:t>ommitted </a:t>
            </a:r>
            <a:r>
              <a:rPr lang="en-US" dirty="0">
                <a:solidFill>
                  <a:srgbClr val="483700"/>
                </a:solidFill>
              </a:rPr>
              <a:t>fraud relating to data </a:t>
            </a:r>
            <a:r>
              <a:rPr lang="en-US" dirty="0" smtClean="0">
                <a:solidFill>
                  <a:srgbClr val="483700"/>
                </a:solidFill>
              </a:rPr>
              <a:t>submissions or patient </a:t>
            </a:r>
            <a:r>
              <a:rPr lang="en-US" dirty="0">
                <a:solidFill>
                  <a:srgbClr val="483700"/>
                </a:solidFill>
              </a:rPr>
              <a:t>records, </a:t>
            </a:r>
            <a:endParaRPr lang="en-US" dirty="0" smtClean="0">
              <a:solidFill>
                <a:srgbClr val="4837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Committed </a:t>
            </a:r>
            <a:r>
              <a:rPr lang="en-US" dirty="0">
                <a:solidFill>
                  <a:srgbClr val="483700"/>
                </a:solidFill>
              </a:rPr>
              <a:t>fraud relating to </a:t>
            </a:r>
            <a:r>
              <a:rPr lang="en-US" dirty="0" smtClean="0">
                <a:solidFill>
                  <a:srgbClr val="483700"/>
                </a:solidFill>
              </a:rPr>
              <a:t>creating </a:t>
            </a:r>
            <a:r>
              <a:rPr lang="en-US" dirty="0">
                <a:solidFill>
                  <a:srgbClr val="483700"/>
                </a:solidFill>
              </a:rPr>
              <a:t>patient records for non-existent patients. </a:t>
            </a:r>
          </a:p>
        </p:txBody>
      </p:sp>
    </p:spTree>
    <p:extLst>
      <p:ext uri="{BB962C8B-B14F-4D97-AF65-F5344CB8AC3E}">
        <p14:creationId xmlns:p14="http://schemas.microsoft.com/office/powerpoint/2010/main" val="11146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FRAUDULENT RESEARCH 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111" y="1216512"/>
            <a:ext cx="787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Scott Reuben, MD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483700"/>
                </a:solidFill>
              </a:rPr>
              <a:t>was </a:t>
            </a:r>
            <a:r>
              <a:rPr lang="en-US" dirty="0">
                <a:solidFill>
                  <a:srgbClr val="483700"/>
                </a:solidFill>
              </a:rPr>
              <a:t>sentenced to six months in prison in </a:t>
            </a:r>
            <a:r>
              <a:rPr lang="en-US" dirty="0" smtClean="0">
                <a:solidFill>
                  <a:srgbClr val="483700"/>
                </a:solidFill>
              </a:rPr>
              <a:t>2010.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his </a:t>
            </a:r>
            <a:r>
              <a:rPr lang="en-US" dirty="0">
                <a:solidFill>
                  <a:srgbClr val="483700"/>
                </a:solidFill>
              </a:rPr>
              <a:t>“research” on popular pain killers like </a:t>
            </a:r>
            <a:r>
              <a:rPr lang="en-US" b="1" dirty="0">
                <a:solidFill>
                  <a:srgbClr val="483700"/>
                </a:solidFill>
              </a:rPr>
              <a:t>Celebrex</a:t>
            </a:r>
            <a:r>
              <a:rPr lang="en-US" dirty="0">
                <a:solidFill>
                  <a:srgbClr val="483700"/>
                </a:solidFill>
              </a:rPr>
              <a:t> </a:t>
            </a:r>
            <a:r>
              <a:rPr lang="en-US" dirty="0" smtClean="0">
                <a:solidFill>
                  <a:srgbClr val="483700"/>
                </a:solidFill>
              </a:rPr>
              <a:t> (</a:t>
            </a:r>
            <a:r>
              <a:rPr lang="en-US" dirty="0" err="1" smtClean="0">
                <a:solidFill>
                  <a:srgbClr val="483700"/>
                </a:solidFill>
              </a:rPr>
              <a:t>celecoxib</a:t>
            </a:r>
            <a:r>
              <a:rPr lang="en-US" dirty="0" smtClean="0">
                <a:solidFill>
                  <a:srgbClr val="483700"/>
                </a:solidFill>
              </a:rPr>
              <a:t>) and </a:t>
            </a:r>
            <a:r>
              <a:rPr lang="en-US" dirty="0">
                <a:solidFill>
                  <a:srgbClr val="483700"/>
                </a:solidFill>
              </a:rPr>
              <a:t>Lyrica </a:t>
            </a:r>
            <a:r>
              <a:rPr lang="en-US" dirty="0" smtClean="0">
                <a:solidFill>
                  <a:srgbClr val="483700"/>
                </a:solidFill>
              </a:rPr>
              <a:t>(</a:t>
            </a:r>
            <a:r>
              <a:rPr lang="en-US" dirty="0" err="1" smtClean="0">
                <a:solidFill>
                  <a:srgbClr val="483700"/>
                </a:solidFill>
              </a:rPr>
              <a:t>pregabalin</a:t>
            </a:r>
            <a:r>
              <a:rPr lang="en-US" dirty="0" smtClean="0">
                <a:solidFill>
                  <a:srgbClr val="483700"/>
                </a:solidFill>
              </a:rPr>
              <a:t>) is </a:t>
            </a:r>
            <a:r>
              <a:rPr lang="en-US" dirty="0" err="1" smtClean="0">
                <a:solidFill>
                  <a:srgbClr val="483700"/>
                </a:solidFill>
              </a:rPr>
              <a:t>unretracted</a:t>
            </a:r>
            <a:r>
              <a:rPr lang="en-US" dirty="0" smtClean="0">
                <a:solidFill>
                  <a:srgbClr val="483700"/>
                </a:solidFill>
              </a:rPr>
              <a:t>. </a:t>
            </a:r>
            <a:endParaRPr lang="en-US" dirty="0">
              <a:solidFill>
                <a:srgbClr val="4837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11" y="2185009"/>
            <a:ext cx="8383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Wayne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MacFadden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MD, </a:t>
            </a:r>
            <a:r>
              <a:rPr lang="en-US" dirty="0">
                <a:solidFill>
                  <a:srgbClr val="483700"/>
                </a:solidFill>
              </a:rPr>
              <a:t>resigned as US medical director for </a:t>
            </a:r>
            <a:r>
              <a:rPr lang="en-US" b="1" dirty="0">
                <a:solidFill>
                  <a:srgbClr val="483700"/>
                </a:solidFill>
              </a:rPr>
              <a:t>Seroquel</a:t>
            </a:r>
            <a:r>
              <a:rPr lang="en-US" dirty="0">
                <a:solidFill>
                  <a:srgbClr val="483700"/>
                </a:solidFill>
              </a:rPr>
              <a:t> </a:t>
            </a:r>
            <a:r>
              <a:rPr lang="en-US" dirty="0" smtClean="0">
                <a:solidFill>
                  <a:srgbClr val="483700"/>
                </a:solidFill>
              </a:rPr>
              <a:t>(quetiapine) in </a:t>
            </a:r>
            <a:r>
              <a:rPr lang="en-US" dirty="0">
                <a:solidFill>
                  <a:srgbClr val="483700"/>
                </a:solidFill>
              </a:rPr>
              <a:t>2006, after sexual affairs with two coworker women researchers </a:t>
            </a:r>
            <a:r>
              <a:rPr lang="en-US" dirty="0" smtClean="0">
                <a:solidFill>
                  <a:srgbClr val="483700"/>
                </a:solidFill>
              </a:rPr>
              <a:t>surfaced, </a:t>
            </a:r>
            <a:r>
              <a:rPr lang="en-US" dirty="0">
                <a:solidFill>
                  <a:srgbClr val="483700"/>
                </a:solidFill>
              </a:rPr>
              <a:t>but the related work is </a:t>
            </a:r>
            <a:r>
              <a:rPr lang="en-US" dirty="0" err="1">
                <a:solidFill>
                  <a:srgbClr val="483700"/>
                </a:solidFill>
              </a:rPr>
              <a:t>unretracted</a:t>
            </a:r>
            <a:r>
              <a:rPr lang="en-US" dirty="0">
                <a:solidFill>
                  <a:srgbClr val="483700"/>
                </a:solidFill>
              </a:rPr>
              <a:t> and was even part of Seroquel’s FDA approval package for bipolar disorder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111" y="4953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Pfizer/Parke-Davis </a:t>
            </a:r>
            <a:r>
              <a:rPr lang="en-US" dirty="0" smtClean="0">
                <a:solidFill>
                  <a:srgbClr val="483700"/>
                </a:solidFill>
              </a:rPr>
              <a:t>- Neurontin (gabapentin)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13 </a:t>
            </a:r>
            <a:r>
              <a:rPr lang="en-US" dirty="0">
                <a:solidFill>
                  <a:srgbClr val="483700"/>
                </a:solidFill>
              </a:rPr>
              <a:t>ghostwritten </a:t>
            </a:r>
            <a:r>
              <a:rPr lang="en-US" dirty="0" smtClean="0">
                <a:solidFill>
                  <a:srgbClr val="483700"/>
                </a:solidFill>
              </a:rPr>
              <a:t>articles placed </a:t>
            </a:r>
            <a:r>
              <a:rPr lang="en-US" dirty="0">
                <a:solidFill>
                  <a:srgbClr val="483700"/>
                </a:solidFill>
              </a:rPr>
              <a:t>in medical journals promoting </a:t>
            </a:r>
            <a:r>
              <a:rPr lang="en-US" dirty="0" smtClean="0">
                <a:solidFill>
                  <a:srgbClr val="483700"/>
                </a:solidFill>
              </a:rPr>
              <a:t>off-label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only </a:t>
            </a:r>
            <a:r>
              <a:rPr lang="en-US" dirty="0">
                <a:solidFill>
                  <a:srgbClr val="483700"/>
                </a:solidFill>
              </a:rPr>
              <a:t>Cochrane Database </a:t>
            </a:r>
            <a:r>
              <a:rPr lang="en-US" dirty="0" smtClean="0">
                <a:solidFill>
                  <a:srgbClr val="483700"/>
                </a:solidFill>
              </a:rPr>
              <a:t>has </a:t>
            </a:r>
            <a:r>
              <a:rPr lang="en-US" dirty="0">
                <a:solidFill>
                  <a:srgbClr val="483700"/>
                </a:solidFill>
              </a:rPr>
              <a:t>retracted the specious </a:t>
            </a:r>
            <a:r>
              <a:rPr lang="en-US" dirty="0" smtClean="0">
                <a:solidFill>
                  <a:srgbClr val="483700"/>
                </a:solidFill>
              </a:rPr>
              <a:t>articles</a:t>
            </a:r>
            <a:endParaRPr lang="en-US" dirty="0">
              <a:solidFill>
                <a:srgbClr val="4837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11" y="3430505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Designwrite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483700"/>
                </a:solidFill>
              </a:rPr>
              <a:t>- </a:t>
            </a:r>
            <a:r>
              <a:rPr lang="en-US" dirty="0">
                <a:solidFill>
                  <a:srgbClr val="483700"/>
                </a:solidFill>
              </a:rPr>
              <a:t>Pfizer’s marketing firm </a:t>
            </a:r>
            <a:r>
              <a:rPr lang="en-US" dirty="0" smtClean="0">
                <a:solidFill>
                  <a:srgbClr val="483700"/>
                </a:solidFill>
              </a:rPr>
              <a:t>authored more </a:t>
            </a:r>
            <a:r>
              <a:rPr lang="en-US" dirty="0">
                <a:solidFill>
                  <a:srgbClr val="483700"/>
                </a:solidFill>
              </a:rPr>
              <a:t>than </a:t>
            </a:r>
            <a:r>
              <a:rPr lang="en-US" b="1" dirty="0">
                <a:solidFill>
                  <a:srgbClr val="483700"/>
                </a:solidFill>
              </a:rPr>
              <a:t>50 ghostwritten papers </a:t>
            </a:r>
            <a:r>
              <a:rPr lang="en-US" dirty="0">
                <a:solidFill>
                  <a:srgbClr val="483700"/>
                </a:solidFill>
              </a:rPr>
              <a:t>about hormone therapy (HT) </a:t>
            </a:r>
            <a:endParaRPr lang="en-US" dirty="0" smtClean="0">
              <a:solidFill>
                <a:srgbClr val="4837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83700"/>
                </a:solidFill>
              </a:rPr>
              <a:t>the </a:t>
            </a:r>
            <a:r>
              <a:rPr lang="en-US" dirty="0">
                <a:solidFill>
                  <a:srgbClr val="483700"/>
                </a:solidFill>
              </a:rPr>
              <a:t>papers claimed no link between HT and breast </a:t>
            </a:r>
            <a:r>
              <a:rPr lang="en-US" dirty="0" smtClean="0">
                <a:solidFill>
                  <a:srgbClr val="483700"/>
                </a:solidFill>
              </a:rPr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83700"/>
                </a:solidFill>
              </a:rPr>
              <a:t>false claims </a:t>
            </a:r>
            <a:r>
              <a:rPr lang="en-US" dirty="0" smtClean="0">
                <a:solidFill>
                  <a:srgbClr val="483700"/>
                </a:solidFill>
              </a:rPr>
              <a:t>of cardiac </a:t>
            </a:r>
            <a:r>
              <a:rPr lang="en-US" dirty="0">
                <a:solidFill>
                  <a:srgbClr val="483700"/>
                </a:solidFill>
              </a:rPr>
              <a:t>and cognitive </a:t>
            </a:r>
            <a:r>
              <a:rPr lang="en-US" dirty="0" smtClean="0">
                <a:solidFill>
                  <a:srgbClr val="483700"/>
                </a:solidFill>
              </a:rPr>
              <a:t>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83700"/>
                </a:solidFill>
              </a:rPr>
              <a:t>none of the articles has been retracted.</a:t>
            </a:r>
            <a:endParaRPr lang="en-US" b="1" dirty="0">
              <a:solidFill>
                <a:srgbClr val="4837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617803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…FRAUDULENT RESEARCH NOT RETRACTED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FALLACY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084112"/>
            <a:ext cx="830580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Fallacies of Omission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Oversimplification</a:t>
            </a:r>
            <a:r>
              <a:rPr lang="en-US" sz="1600" b="1" dirty="0">
                <a:solidFill>
                  <a:srgbClr val="C89800"/>
                </a:solidFill>
              </a:rPr>
              <a:t>:</a:t>
            </a:r>
            <a:r>
              <a:rPr lang="en-US" sz="1600" b="1" dirty="0">
                <a:solidFill>
                  <a:srgbClr val="483700"/>
                </a:solidFill>
              </a:rPr>
              <a:t> </a:t>
            </a:r>
            <a:r>
              <a:rPr lang="en-US" sz="1600" dirty="0">
                <a:solidFill>
                  <a:srgbClr val="483700"/>
                </a:solidFill>
              </a:rPr>
              <a:t>An inference that fails to </a:t>
            </a:r>
            <a:r>
              <a:rPr lang="en-US" sz="1600" dirty="0" smtClean="0">
                <a:solidFill>
                  <a:srgbClr val="483700"/>
                </a:solidFill>
              </a:rPr>
              <a:t>account adequately </a:t>
            </a:r>
            <a:r>
              <a:rPr lang="en-US" sz="1600" dirty="0">
                <a:solidFill>
                  <a:srgbClr val="483700"/>
                </a:solidFill>
              </a:rPr>
              <a:t>for all of the complex conditions under consideration.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Inadequate </a:t>
            </a:r>
            <a:r>
              <a:rPr lang="en-US" sz="1600" b="1" dirty="0">
                <a:solidFill>
                  <a:srgbClr val="C89800"/>
                </a:solidFill>
              </a:rPr>
              <a:t>sampling: </a:t>
            </a:r>
            <a:r>
              <a:rPr lang="en-US" sz="1600" dirty="0">
                <a:solidFill>
                  <a:srgbClr val="483700"/>
                </a:solidFill>
              </a:rPr>
              <a:t>A fallacy produced by drawing </a:t>
            </a:r>
            <a:r>
              <a:rPr lang="en-US" sz="1600" dirty="0" smtClean="0">
                <a:solidFill>
                  <a:srgbClr val="483700"/>
                </a:solidFill>
              </a:rPr>
              <a:t>inferences (estimates</a:t>
            </a:r>
            <a:r>
              <a:rPr lang="en-US" sz="1600" dirty="0">
                <a:solidFill>
                  <a:srgbClr val="483700"/>
                </a:solidFill>
              </a:rPr>
              <a:t>) from samples that are too few or from samples that are </a:t>
            </a:r>
            <a:r>
              <a:rPr lang="en-US" sz="1600" dirty="0" smtClean="0">
                <a:solidFill>
                  <a:srgbClr val="483700"/>
                </a:solidFill>
              </a:rPr>
              <a:t>not truly representative</a:t>
            </a:r>
            <a:r>
              <a:rPr lang="en-US" sz="1600" dirty="0">
                <a:solidFill>
                  <a:srgbClr val="4837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Mistaken </a:t>
            </a:r>
            <a:r>
              <a:rPr lang="en-US" sz="1600" b="1" dirty="0">
                <a:solidFill>
                  <a:srgbClr val="C89800"/>
                </a:solidFill>
              </a:rPr>
              <a:t>cause: </a:t>
            </a:r>
            <a:r>
              <a:rPr lang="en-US" sz="1600" dirty="0">
                <a:solidFill>
                  <a:srgbClr val="483700"/>
                </a:solidFill>
              </a:rPr>
              <a:t>An unwarranted cause and effect </a:t>
            </a:r>
            <a:r>
              <a:rPr lang="en-US" sz="1600" dirty="0" smtClean="0">
                <a:solidFill>
                  <a:srgbClr val="483700"/>
                </a:solidFill>
              </a:rPr>
              <a:t>relationship established </a:t>
            </a:r>
            <a:r>
              <a:rPr lang="en-US" sz="1600" dirty="0">
                <a:solidFill>
                  <a:srgbClr val="483700"/>
                </a:solidFill>
              </a:rPr>
              <a:t>between events or conditions that coincidentally exist at </a:t>
            </a:r>
            <a:r>
              <a:rPr lang="en-US" sz="1600" dirty="0" smtClean="0">
                <a:solidFill>
                  <a:srgbClr val="483700"/>
                </a:solidFill>
              </a:rPr>
              <a:t>the same </a:t>
            </a:r>
            <a:r>
              <a:rPr lang="en-US" sz="1600" dirty="0">
                <a:solidFill>
                  <a:srgbClr val="483700"/>
                </a:solidFill>
              </a:rPr>
              <a:t>time or precede one another.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False </a:t>
            </a:r>
            <a:r>
              <a:rPr lang="en-US" sz="1600" b="1" dirty="0">
                <a:solidFill>
                  <a:srgbClr val="C89800"/>
                </a:solidFill>
              </a:rPr>
              <a:t>dilemma: </a:t>
            </a:r>
            <a:r>
              <a:rPr lang="en-US" sz="1600" dirty="0">
                <a:solidFill>
                  <a:srgbClr val="483700"/>
                </a:solidFill>
              </a:rPr>
              <a:t>A fallacy in which only the extreme </a:t>
            </a:r>
            <a:r>
              <a:rPr lang="en-US" sz="1600" dirty="0" smtClean="0">
                <a:solidFill>
                  <a:srgbClr val="483700"/>
                </a:solidFill>
              </a:rPr>
              <a:t>alternatives are </a:t>
            </a:r>
            <a:r>
              <a:rPr lang="en-US" sz="1600" dirty="0">
                <a:solidFill>
                  <a:srgbClr val="483700"/>
                </a:solidFill>
              </a:rPr>
              <a:t>considered.</a:t>
            </a:r>
          </a:p>
          <a:p>
            <a:endParaRPr lang="en-US" sz="1600" b="1" dirty="0" smtClean="0"/>
          </a:p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Fallacies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of False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Begging </a:t>
            </a:r>
            <a:r>
              <a:rPr lang="en-US" sz="1600" b="1" dirty="0">
                <a:solidFill>
                  <a:srgbClr val="C89800"/>
                </a:solidFill>
              </a:rPr>
              <a:t>the question:</a:t>
            </a:r>
            <a:r>
              <a:rPr lang="en-US" sz="1600" b="1" dirty="0">
                <a:solidFill>
                  <a:srgbClr val="483700"/>
                </a:solidFill>
              </a:rPr>
              <a:t> </a:t>
            </a:r>
            <a:r>
              <a:rPr lang="en-US" sz="1600" dirty="0">
                <a:solidFill>
                  <a:srgbClr val="483700"/>
                </a:solidFill>
              </a:rPr>
              <a:t>Instead of responding to the </a:t>
            </a:r>
            <a:r>
              <a:rPr lang="en-US" sz="1600" dirty="0" smtClean="0">
                <a:solidFill>
                  <a:srgbClr val="483700"/>
                </a:solidFill>
              </a:rPr>
              <a:t>question or </a:t>
            </a:r>
            <a:r>
              <a:rPr lang="en-US" sz="1600" dirty="0">
                <a:solidFill>
                  <a:srgbClr val="483700"/>
                </a:solidFill>
              </a:rPr>
              <a:t>problem, the question is rephrased or the problem is replaced </a:t>
            </a:r>
            <a:r>
              <a:rPr lang="en-US" sz="1600" dirty="0" smtClean="0">
                <a:solidFill>
                  <a:srgbClr val="483700"/>
                </a:solidFill>
              </a:rPr>
              <a:t>with another.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Hypothesis </a:t>
            </a:r>
            <a:r>
              <a:rPr lang="en-US" sz="1600" b="1" dirty="0">
                <a:solidFill>
                  <a:srgbClr val="C89800"/>
                </a:solidFill>
              </a:rPr>
              <a:t>contrary to fact: </a:t>
            </a:r>
            <a:r>
              <a:rPr lang="en-US" sz="1600" dirty="0">
                <a:solidFill>
                  <a:srgbClr val="483700"/>
                </a:solidFill>
              </a:rPr>
              <a:t>A fallacy that occurs </a:t>
            </a:r>
            <a:r>
              <a:rPr lang="en-US" sz="1600" dirty="0" smtClean="0">
                <a:solidFill>
                  <a:srgbClr val="483700"/>
                </a:solidFill>
              </a:rPr>
              <a:t>when someone </a:t>
            </a:r>
            <a:r>
              <a:rPr lang="en-US" sz="1600" dirty="0">
                <a:solidFill>
                  <a:srgbClr val="483700"/>
                </a:solidFill>
              </a:rPr>
              <a:t>states decisively what would have happened had the </a:t>
            </a:r>
            <a:r>
              <a:rPr lang="en-US" sz="1600" dirty="0" smtClean="0">
                <a:solidFill>
                  <a:srgbClr val="483700"/>
                </a:solidFill>
              </a:rPr>
              <a:t>circumstance been </a:t>
            </a:r>
            <a:r>
              <a:rPr lang="en-US" sz="1600" dirty="0">
                <a:solidFill>
                  <a:srgbClr val="483700"/>
                </a:solidFill>
              </a:rPr>
              <a:t>different, providing a hypothesis that cannot he </a:t>
            </a:r>
            <a:r>
              <a:rPr lang="en-US" sz="1600" dirty="0" smtClean="0">
                <a:solidFill>
                  <a:srgbClr val="483700"/>
                </a:solidFill>
              </a:rPr>
              <a:t>verified.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89800"/>
                </a:solidFill>
              </a:rPr>
              <a:t>Misused </a:t>
            </a:r>
            <a:r>
              <a:rPr lang="en-US" sz="1600" b="1" dirty="0">
                <a:solidFill>
                  <a:srgbClr val="C89800"/>
                </a:solidFill>
              </a:rPr>
              <a:t>analogies:</a:t>
            </a:r>
            <a:r>
              <a:rPr lang="en-US" sz="1600" b="1" dirty="0">
                <a:solidFill>
                  <a:srgbClr val="483700"/>
                </a:solidFill>
              </a:rPr>
              <a:t> </a:t>
            </a:r>
            <a:r>
              <a:rPr lang="en-US" sz="1600" dirty="0">
                <a:solidFill>
                  <a:srgbClr val="483700"/>
                </a:solidFill>
              </a:rPr>
              <a:t>When reasoning from analogy, </a:t>
            </a:r>
            <a:r>
              <a:rPr lang="en-US" sz="1600" dirty="0" smtClean="0">
                <a:solidFill>
                  <a:srgbClr val="483700"/>
                </a:solidFill>
              </a:rPr>
              <a:t>the analyst </a:t>
            </a:r>
            <a:r>
              <a:rPr lang="en-US" sz="1600" dirty="0">
                <a:solidFill>
                  <a:srgbClr val="483700"/>
                </a:solidFill>
              </a:rPr>
              <a:t>assumes that the </a:t>
            </a:r>
            <a:r>
              <a:rPr lang="en-US" sz="1600" dirty="0" smtClean="0">
                <a:solidFill>
                  <a:srgbClr val="483700"/>
                </a:solidFill>
              </a:rPr>
              <a:t>object </a:t>
            </a:r>
            <a:r>
              <a:rPr lang="en-US" sz="1600" dirty="0">
                <a:solidFill>
                  <a:srgbClr val="483700"/>
                </a:solidFill>
              </a:rPr>
              <a:t>or event in the real world is similar </a:t>
            </a:r>
            <a:r>
              <a:rPr lang="en-US" sz="1600" dirty="0" smtClean="0">
                <a:solidFill>
                  <a:srgbClr val="483700"/>
                </a:solidFill>
              </a:rPr>
              <a:t>to the </a:t>
            </a:r>
            <a:r>
              <a:rPr lang="en-US" sz="1600" dirty="0">
                <a:solidFill>
                  <a:srgbClr val="483700"/>
                </a:solidFill>
              </a:rPr>
              <a:t>object or event in </a:t>
            </a:r>
            <a:r>
              <a:rPr lang="en-US" sz="1600" dirty="0" smtClean="0">
                <a:solidFill>
                  <a:srgbClr val="483700"/>
                </a:solidFill>
              </a:rPr>
              <a:t>the analogy</a:t>
            </a:r>
            <a:r>
              <a:rPr lang="en-US" sz="1600" dirty="0">
                <a:solidFill>
                  <a:srgbClr val="483700"/>
                </a:solidFill>
              </a:rPr>
              <a:t>. Analogies are inappropriate </a:t>
            </a:r>
            <a:r>
              <a:rPr lang="en-US" sz="1600" dirty="0" smtClean="0">
                <a:solidFill>
                  <a:srgbClr val="483700"/>
                </a:solidFill>
              </a:rPr>
              <a:t>as evidence </a:t>
            </a:r>
            <a:r>
              <a:rPr lang="en-US" sz="1600" dirty="0">
                <a:solidFill>
                  <a:srgbClr val="483700"/>
                </a:solidFill>
              </a:rPr>
              <a:t>or proof in analytical work. Analogies are most </a:t>
            </a:r>
            <a:r>
              <a:rPr lang="en-US" sz="1600" dirty="0" smtClean="0">
                <a:solidFill>
                  <a:srgbClr val="483700"/>
                </a:solidFill>
              </a:rPr>
              <a:t>appropriately used </a:t>
            </a:r>
            <a:r>
              <a:rPr lang="en-US" sz="1600" dirty="0">
                <a:solidFill>
                  <a:srgbClr val="483700"/>
                </a:solidFill>
              </a:rPr>
              <a:t>for helping to explain or clarify a concept.</a:t>
            </a:r>
          </a:p>
        </p:txBody>
      </p:sp>
    </p:spTree>
    <p:extLst>
      <p:ext uri="{BB962C8B-B14F-4D97-AF65-F5344CB8AC3E}">
        <p14:creationId xmlns:p14="http://schemas.microsoft.com/office/powerpoint/2010/main" val="206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   INTELLIGENCE ANALYSIS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7319" y="2758168"/>
            <a:ext cx="4269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CONTRARIAN TECHNIQUES: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Devil’s advocacy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 A &amp; Team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High-Impact/Low-Probability </a:t>
            </a:r>
            <a:r>
              <a:rPr lang="en-US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“What If?” </a:t>
            </a:r>
            <a:r>
              <a:rPr lang="en-US" dirty="0" smtClean="0"/>
              <a:t>Analysis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" y="1143000"/>
            <a:ext cx="1172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4625" y="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DIAGNOSTIC TECHNIQUES: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assumption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of Information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Indicators or signposts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competing hypotheses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40" y="5536071"/>
            <a:ext cx="2212319" cy="1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5275" y="6155521"/>
            <a:ext cx="45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STRUCTURED ANALYTIC </a:t>
            </a:r>
            <a:r>
              <a:rPr lang="en-US" b="1" dirty="0" smtClean="0"/>
              <a:t>TECHNIQUES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43420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IMAGINATIVE THINKING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Outside-In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Team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Futures Analysis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58" y="4342058"/>
            <a:ext cx="1777671" cy="13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7757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65" y="1086326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000">
              <a:srgbClr val="E2AC00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SCOPE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3716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Human </a:t>
            </a: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Medicine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Veterinary medicine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Clinical </a:t>
            </a: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research</a:t>
            </a:r>
            <a:endParaRPr lang="en-US" sz="3200" dirty="0" smtClean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Pharmacovigilance 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Drug </a:t>
            </a: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development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Pharmaceutical </a:t>
            </a: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research</a:t>
            </a:r>
            <a:endParaRPr lang="en-US" sz="3200" dirty="0" smtClean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Epidemiology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Environmental science</a:t>
            </a:r>
            <a:endParaRPr lang="en-US" sz="3200" dirty="0" smtClean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Toxicology</a:t>
            </a:r>
            <a:r>
              <a:rPr lang="en-US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 and </a:t>
            </a: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forensics</a:t>
            </a:r>
            <a:endParaRPr lang="en-US" sz="3200" dirty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Life </a:t>
            </a:r>
            <a:r>
              <a:rPr lang="cs-CZ" sz="3200" dirty="0">
                <a:solidFill>
                  <a:srgbClr val="9E7800"/>
                </a:solidFill>
                <a:latin typeface="Adobe Fan Heiti Std B" pitchFamily="34" charset="-128"/>
                <a:ea typeface="Adobe Fan Heiti Std B" pitchFamily="34" charset="-128"/>
              </a:rPr>
              <a:t>Sciences </a:t>
            </a:r>
            <a:endParaRPr lang="en-US" sz="3200" dirty="0" smtClean="0">
              <a:solidFill>
                <a:srgbClr val="9E78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32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ATTRIBUTES OF GOOD INTELLIGENCE</a:t>
            </a:r>
            <a:endParaRPr lang="en-US" sz="32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799" y="1285546"/>
            <a:ext cx="815257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OBJECTIVITY: </a:t>
            </a:r>
            <a:r>
              <a:rPr lang="en-US" dirty="0" smtClean="0">
                <a:solidFill>
                  <a:srgbClr val="483700"/>
                </a:solidFill>
              </a:rPr>
              <a:t>Does it avoid mirror imaging, cultural bias, and prejudicial judgments?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RELEVANCE: </a:t>
            </a:r>
            <a:r>
              <a:rPr lang="en-US" dirty="0" smtClean="0">
                <a:solidFill>
                  <a:srgbClr val="483700"/>
                </a:solidFill>
              </a:rPr>
              <a:t>Does it relate directly to the end user’s area responsibility and mission?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ACCURACY: </a:t>
            </a:r>
            <a:r>
              <a:rPr lang="en-US" dirty="0" smtClean="0">
                <a:solidFill>
                  <a:srgbClr val="483700"/>
                </a:solidFill>
              </a:rPr>
              <a:t>Did the producer clearly articulate the level of confidence in its accuracy? 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PRECISION: </a:t>
            </a:r>
            <a:r>
              <a:rPr lang="en-US" dirty="0" smtClean="0">
                <a:solidFill>
                  <a:srgbClr val="483700"/>
                </a:solidFill>
              </a:rPr>
              <a:t>Does it have the required level of detail to satisfy the needs of the end user at his or her operational level?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COMPLETENESS: </a:t>
            </a:r>
            <a:r>
              <a:rPr lang="en-US" dirty="0" smtClean="0">
                <a:solidFill>
                  <a:srgbClr val="483700"/>
                </a:solidFill>
              </a:rPr>
              <a:t>Were all of the user’s requirements addressed in the level of detail necessary to satisfy his or her needs?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USABILITY: </a:t>
            </a:r>
            <a:r>
              <a:rPr lang="en-US" dirty="0" smtClean="0">
                <a:solidFill>
                  <a:srgbClr val="483700"/>
                </a:solidFill>
              </a:rPr>
              <a:t>Did it arrive in a format that the end user can easily understand and assimilate into his or her decision-making process?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AVAILABILITY: </a:t>
            </a:r>
            <a:r>
              <a:rPr lang="en-US" dirty="0" smtClean="0">
                <a:solidFill>
                  <a:srgbClr val="483700"/>
                </a:solidFill>
              </a:rPr>
              <a:t>Was it readily accessible to the user at the appropriate security classification or accessibility?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483700"/>
                </a:solidFill>
              </a:rPr>
              <a:t>ANTICIPATION: </a:t>
            </a:r>
            <a:r>
              <a:rPr lang="en-US" dirty="0" smtClean="0">
                <a:solidFill>
                  <a:srgbClr val="483700"/>
                </a:solidFill>
              </a:rPr>
              <a:t>Does it anticipate the intelligence needs of the customer? </a:t>
            </a:r>
          </a:p>
        </p:txBody>
      </p:sp>
    </p:spTree>
    <p:extLst>
      <p:ext uri="{BB962C8B-B14F-4D97-AF65-F5344CB8AC3E}">
        <p14:creationId xmlns:p14="http://schemas.microsoft.com/office/powerpoint/2010/main" val="22708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DISSEMINATION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53" y="2971800"/>
            <a:ext cx="6163094" cy="29766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6312" y="1371600"/>
            <a:ext cx="5312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Accessibility to individuals and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Availability through systems and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 limitation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2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RE-EVALUATION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90951"/>
            <a:ext cx="5943600" cy="30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3753" y="1524000"/>
            <a:ext cx="8000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INTELLIGENCE PROVIDED</a:t>
            </a:r>
          </a:p>
          <a:p>
            <a:r>
              <a:rPr lang="en-US" sz="2000" dirty="0" smtClean="0">
                <a:solidFill>
                  <a:srgbClr val="483700"/>
                </a:solidFill>
              </a:rPr>
              <a:t>Evaluation of its impact </a:t>
            </a:r>
          </a:p>
          <a:p>
            <a:r>
              <a:rPr lang="en-US" sz="2000" dirty="0" smtClean="0">
                <a:solidFill>
                  <a:srgbClr val="483700"/>
                </a:solidFill>
              </a:rPr>
              <a:t>Evaluation of its usefulness</a:t>
            </a:r>
          </a:p>
          <a:p>
            <a:endParaRPr lang="en-US" sz="2000" dirty="0">
              <a:solidFill>
                <a:srgbClr val="483700"/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  <a:p>
            <a:r>
              <a:rPr lang="en-US" sz="2000" dirty="0" smtClean="0">
                <a:solidFill>
                  <a:srgbClr val="483700"/>
                </a:solidFill>
              </a:rPr>
              <a:t>Measurement of effectiveness of the process </a:t>
            </a:r>
          </a:p>
          <a:p>
            <a:r>
              <a:rPr lang="en-US" sz="2000" dirty="0" smtClean="0">
                <a:solidFill>
                  <a:srgbClr val="483700"/>
                </a:solidFill>
              </a:rPr>
              <a:t>Measurement of integrity of the process</a:t>
            </a:r>
          </a:p>
          <a:p>
            <a:endParaRPr lang="en-US" sz="2000" dirty="0">
              <a:solidFill>
                <a:srgbClr val="483700"/>
              </a:solidFill>
            </a:endParaRPr>
          </a:p>
          <a:p>
            <a:r>
              <a:rPr lang="en-US" sz="2000" dirty="0" smtClean="0">
                <a:solidFill>
                  <a:srgbClr val="483700"/>
                </a:solidFill>
              </a:rPr>
              <a:t>Feedback </a:t>
            </a:r>
            <a:r>
              <a:rPr lang="en-US" sz="2000" dirty="0" smtClean="0">
                <a:solidFill>
                  <a:srgbClr val="483700"/>
                </a:solidFill>
                <a:sym typeface="Wingdings" panose="05000000000000000000" pitchFamily="2" charset="2"/>
              </a:rPr>
              <a:t> Adjustment  </a:t>
            </a:r>
            <a:endParaRPr lang="en-US" sz="2000" dirty="0" smtClean="0">
              <a:solidFill>
                <a:srgbClr val="483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" y="5274860"/>
            <a:ext cx="8153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ARETE-ZOE, </a:t>
            </a:r>
            <a:r>
              <a:rPr lang="en-US" sz="1400" b="1" dirty="0"/>
              <a:t>LLC</a:t>
            </a:r>
            <a:endParaRPr lang="en-US" sz="1400" dirty="0"/>
          </a:p>
          <a:p>
            <a:r>
              <a:rPr lang="en-US" sz="1200" dirty="0"/>
              <a:t>Registered address: 1334 E Chandler Blvd #5, Box A-19, Phoenix, 85048 AZ</a:t>
            </a:r>
          </a:p>
          <a:p>
            <a:r>
              <a:rPr lang="en-US" sz="1200" dirty="0"/>
              <a:t>T: +1 480 40 90 778 </a:t>
            </a:r>
          </a:p>
          <a:p>
            <a:r>
              <a:rPr lang="en-US" sz="1200" dirty="0"/>
              <a:t>Skype: </a:t>
            </a:r>
            <a:r>
              <a:rPr lang="en-US" sz="1200" dirty="0" err="1"/>
              <a:t>arete-zoe</a:t>
            </a:r>
            <a:r>
              <a:rPr lang="en-US" sz="1200" dirty="0"/>
              <a:t>  </a:t>
            </a:r>
          </a:p>
          <a:p>
            <a:r>
              <a:rPr lang="en-US" sz="1200" dirty="0"/>
              <a:t>E-mail: </a:t>
            </a:r>
            <a:r>
              <a:rPr lang="en-US" sz="1200" u="sng" dirty="0">
                <a:hlinkClick r:id="rId4"/>
              </a:rPr>
              <a:t>veronikav@arete-zoe.com</a:t>
            </a:r>
            <a:r>
              <a:rPr lang="en-US" sz="1200" dirty="0"/>
              <a:t> </a:t>
            </a:r>
          </a:p>
          <a:p>
            <a:r>
              <a:rPr lang="en-US" sz="1200" dirty="0"/>
              <a:t>Website: </a:t>
            </a:r>
            <a:r>
              <a:rPr lang="en-US" sz="1200" u="sng" dirty="0">
                <a:hlinkClick r:id="rId5"/>
              </a:rPr>
              <a:t>http://aretezoe.com/</a:t>
            </a:r>
            <a:r>
              <a:rPr lang="en-US" sz="1200" dirty="0"/>
              <a:t> </a:t>
            </a:r>
          </a:p>
          <a:p>
            <a:r>
              <a:rPr lang="en-US" sz="1200" dirty="0"/>
              <a:t>LinkedIn:  </a:t>
            </a:r>
            <a:r>
              <a:rPr lang="en-US" sz="1200" u="sng" dirty="0">
                <a:hlinkClick r:id="rId6"/>
              </a:rPr>
              <a:t>https://www.linkedin.com/in/veronikavaldova</a:t>
            </a:r>
            <a:r>
              <a:rPr lang="en-US" sz="1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041776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094931"/>
            <a:ext cx="533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noFill/>
                </a:ln>
                <a:gradFill>
                  <a:gsLst>
                    <a:gs pos="0">
                      <a:srgbClr val="FFC301"/>
                    </a:gs>
                    <a:gs pos="75000">
                      <a:srgbClr val="E2AC00"/>
                    </a:gs>
                    <a:gs pos="100000">
                      <a:srgbClr val="AC83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dirty="0">
              <a:ln w="11430">
                <a:noFill/>
              </a:ln>
              <a:gradFill>
                <a:gsLst>
                  <a:gs pos="0">
                    <a:srgbClr val="FFC301"/>
                  </a:gs>
                  <a:gs pos="75000">
                    <a:srgbClr val="E2AC00"/>
                  </a:gs>
                  <a:gs pos="100000">
                    <a:srgbClr val="AC83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6632"/>
            <a:ext cx="1714500" cy="22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REQUIREMENTS, NEEDS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353671"/>
            <a:ext cx="9144000" cy="1938992"/>
          </a:xfrm>
          <a:prstGeom prst="rect">
            <a:avLst/>
          </a:prstGeom>
          <a:solidFill>
            <a:srgbClr val="FFF1C5"/>
          </a:solidFill>
          <a:ln w="22225" cmpd="dbl">
            <a:solidFill>
              <a:srgbClr val="483700"/>
            </a:solidFill>
          </a:ln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S.W.O.T. analyses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Project pipeline review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In-project reviews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Internal safety assessments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Internal assessments of </a:t>
            </a:r>
            <a:r>
              <a:rPr lang="en-US" sz="2000" dirty="0" err="1" smtClean="0">
                <a:solidFill>
                  <a:srgbClr val="483700"/>
                </a:solidFill>
              </a:rPr>
              <a:t>benefit:risk</a:t>
            </a:r>
            <a:r>
              <a:rPr lang="en-US" sz="2000" dirty="0" smtClean="0">
                <a:solidFill>
                  <a:srgbClr val="483700"/>
                </a:solidFill>
              </a:rPr>
              <a:t> profile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83700"/>
                </a:solidFill>
              </a:rPr>
              <a:t>Mandatory literature screening and regulatory reports</a:t>
            </a:r>
            <a:endParaRPr lang="en-US" dirty="0" smtClean="0">
              <a:solidFill>
                <a:srgbClr val="483700"/>
              </a:solidFill>
            </a:endParaRPr>
          </a:p>
        </p:txBody>
      </p:sp>
      <p:pic>
        <p:nvPicPr>
          <p:cNvPr id="1029" name="Picture 5" descr="https://encrypted-tbn1.gstatic.com/images?q=tbn:ANd9GcSpk6rIxlT8huEk2VLu4dVYnFlpFqfyHW60iogQXIMd36BhiA7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59" y="3490253"/>
            <a:ext cx="4921624" cy="266251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9155" r="46423" b="24499"/>
          <a:stretch/>
        </p:blipFill>
        <p:spPr bwMode="auto">
          <a:xfrm>
            <a:off x="7391400" y="4087743"/>
            <a:ext cx="1215978" cy="11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1978" y="3733800"/>
            <a:ext cx="4607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Reality v. Illusion 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PLANNING, DIRECTION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cuments"/>
          <p:cNvSpPr>
            <a:spLocks noEditPoints="1" noChangeArrowheads="1"/>
          </p:cNvSpPr>
          <p:nvPr/>
        </p:nvSpPr>
        <p:spPr bwMode="auto">
          <a:xfrm>
            <a:off x="284843" y="4599481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284843" y="5692489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284843" y="132046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Documents"/>
          <p:cNvSpPr>
            <a:spLocks noEditPoints="1" noChangeArrowheads="1"/>
          </p:cNvSpPr>
          <p:nvPr/>
        </p:nvSpPr>
        <p:spPr bwMode="auto">
          <a:xfrm>
            <a:off x="284843" y="3506474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284843" y="2413467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320460"/>
            <a:ext cx="4027953" cy="5355312"/>
          </a:xfrm>
          <a:prstGeom prst="rect">
            <a:avLst/>
          </a:prstGeom>
          <a:solidFill>
            <a:schemeClr val="accent4">
              <a:lumMod val="60000"/>
              <a:lumOff val="40000"/>
              <a:alpha val="6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Medical 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Case histories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Published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Reviews, articles, meta-analyses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Regulatory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cases, litigation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Customer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Clinical trial registries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Press, media, tabloids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Disease registries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Treatment guidelines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Industry reports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Competitors’ pipeline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Geopolitical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Regional / local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4805138" y="1320460"/>
            <a:ext cx="582147" cy="5355312"/>
          </a:xfrm>
          <a:prstGeom prst="rightBrace">
            <a:avLst>
              <a:gd name="adj1" fmla="val 8333"/>
              <a:gd name="adj2" fmla="val 2163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63008" y="1813302"/>
            <a:ext cx="369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OBJECTIVE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PURPOSE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TARGET AUDIENCE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REGULATORY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2457" y="3141126"/>
            <a:ext cx="3584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MANDATORY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DUE DILIGENCE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INTERNAL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PROJECT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BUSINESS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RESEARCH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RISK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KNOWN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KNOWNS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KNOWN UNKNOWNS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KNOWLEDGE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KNOWN PAST FAILURES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CONFIRMED NEGATIVES</a:t>
            </a:r>
          </a:p>
        </p:txBody>
      </p:sp>
    </p:spTree>
    <p:extLst>
      <p:ext uri="{BB962C8B-B14F-4D97-AF65-F5344CB8AC3E}">
        <p14:creationId xmlns:p14="http://schemas.microsoft.com/office/powerpoint/2010/main" val="598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2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75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25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build="p" animBg="1"/>
      <p:bldP spid="2" grpId="0" animBg="1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PLANNING, DIRECTION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800" y="1188373"/>
            <a:ext cx="83479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Background research is a vital component of scientific research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process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Literature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review refers to an exhaustive, extensive, and systematic examination of available information on the researched subject and provides answers to a defined research problem 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10792"/>
            <a:ext cx="9144000" cy="646331"/>
          </a:xfrm>
          <a:prstGeom prst="rect">
            <a:avLst/>
          </a:prstGeom>
          <a:solidFill>
            <a:srgbClr val="C89800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To </a:t>
            </a:r>
            <a:r>
              <a:rPr lang="cs-CZ" dirty="0">
                <a:solidFill>
                  <a:schemeClr val="bg1"/>
                </a:solidFill>
              </a:rPr>
              <a:t>identify </a:t>
            </a:r>
            <a:r>
              <a:rPr lang="cs-CZ" b="1" dirty="0">
                <a:solidFill>
                  <a:schemeClr val="bg1"/>
                </a:solidFill>
              </a:rPr>
              <a:t>findings </a:t>
            </a:r>
            <a:r>
              <a:rPr lang="cs-CZ" dirty="0">
                <a:solidFill>
                  <a:schemeClr val="bg1"/>
                </a:solidFill>
              </a:rPr>
              <a:t>relevant for the research subject of interest as well as means and methods which are unlikely to yield a positive result (negative studies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72673"/>
            <a:ext cx="9144000" cy="923330"/>
          </a:xfrm>
          <a:prstGeom prst="rect">
            <a:avLst/>
          </a:prstGeom>
          <a:solidFill>
            <a:srgbClr val="6C5200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To determine the </a:t>
            </a:r>
            <a:r>
              <a:rPr lang="cs-CZ" b="1" dirty="0">
                <a:solidFill>
                  <a:schemeClr val="bg1"/>
                </a:solidFill>
              </a:rPr>
              <a:t>extent of current knowledge</a:t>
            </a:r>
            <a:r>
              <a:rPr lang="cs-CZ" dirty="0">
                <a:solidFill>
                  <a:schemeClr val="bg1"/>
                </a:solidFill>
              </a:rPr>
              <a:t> already developed in order to identify </a:t>
            </a:r>
            <a:r>
              <a:rPr lang="cs-CZ" i="1" dirty="0">
                <a:solidFill>
                  <a:schemeClr val="bg1"/>
                </a:solidFill>
              </a:rPr>
              <a:t>known knowns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i="1" dirty="0">
                <a:solidFill>
                  <a:schemeClr val="bg1"/>
                </a:solidFill>
              </a:rPr>
              <a:t>known unknowns</a:t>
            </a:r>
            <a:r>
              <a:rPr lang="cs-CZ" dirty="0">
                <a:solidFill>
                  <a:schemeClr val="bg1"/>
                </a:solidFill>
              </a:rPr>
              <a:t>, and make a qualified estimate of </a:t>
            </a:r>
            <a:r>
              <a:rPr lang="cs-CZ" i="1" dirty="0">
                <a:solidFill>
                  <a:schemeClr val="bg1"/>
                </a:solidFill>
              </a:rPr>
              <a:t>unknown unknowns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544379"/>
            <a:ext cx="9144000" cy="646331"/>
          </a:xfrm>
          <a:prstGeom prst="rect">
            <a:avLst/>
          </a:prstGeom>
          <a:solidFill>
            <a:srgbClr val="866600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To identify the </a:t>
            </a:r>
            <a:r>
              <a:rPr lang="cs-CZ" b="1" dirty="0">
                <a:solidFill>
                  <a:schemeClr val="bg1"/>
                </a:solidFill>
              </a:rPr>
              <a:t>definition of concepts and variables</a:t>
            </a:r>
            <a:r>
              <a:rPr lang="cs-CZ" dirty="0">
                <a:solidFill>
                  <a:schemeClr val="bg1"/>
                </a:solidFill>
              </a:rPr>
              <a:t> which have already been established in the literature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239086"/>
            <a:ext cx="9144000" cy="923330"/>
          </a:xfrm>
          <a:prstGeom prst="rect">
            <a:avLst/>
          </a:prstGeom>
          <a:solidFill>
            <a:srgbClr val="9E7800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To examine the </a:t>
            </a:r>
            <a:r>
              <a:rPr lang="cs-CZ" b="1" dirty="0">
                <a:solidFill>
                  <a:schemeClr val="bg1"/>
                </a:solidFill>
              </a:rPr>
              <a:t>research designs and methods,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cs-CZ" dirty="0">
                <a:solidFill>
                  <a:schemeClr val="bg1"/>
                </a:solidFill>
              </a:rPr>
              <a:t>analytical techniques used by previous researchers and make predictions for methods and research designs which are likely to accomplish the desired outcome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905499"/>
            <a:ext cx="9144000" cy="646331"/>
          </a:xfrm>
          <a:prstGeom prst="rect">
            <a:avLst/>
          </a:prstGeom>
          <a:solidFill>
            <a:srgbClr val="E2AC00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To become </a:t>
            </a:r>
            <a:r>
              <a:rPr lang="cs-CZ" b="1" dirty="0">
                <a:solidFill>
                  <a:schemeClr val="bg1"/>
                </a:solidFill>
              </a:rPr>
              <a:t>aware of difficulties</a:t>
            </a:r>
            <a:r>
              <a:rPr lang="cs-CZ" dirty="0">
                <a:solidFill>
                  <a:schemeClr val="bg1"/>
                </a:solidFill>
              </a:rPr>
              <a:t> experienced by others and methods used to overcome them, both successful and unsuccessful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INTELLIGENCE COLLECTION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7" y="-33234"/>
            <a:ext cx="1226534" cy="1613279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0" y="116632"/>
            <a:ext cx="304800" cy="26436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295810"/>
              </p:ext>
            </p:extLst>
          </p:nvPr>
        </p:nvGraphicFramePr>
        <p:xfrm>
          <a:off x="213198" y="1143000"/>
          <a:ext cx="3469802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Arrow 3"/>
          <p:cNvSpPr/>
          <p:nvPr/>
        </p:nvSpPr>
        <p:spPr>
          <a:xfrm>
            <a:off x="5257800" y="3581400"/>
            <a:ext cx="762000" cy="6840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5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1371600"/>
            <a:ext cx="1752600" cy="5334000"/>
          </a:xfrm>
          <a:prstGeom prst="rect">
            <a:avLst/>
          </a:prstGeom>
          <a:gradFill flip="none" rotWithShape="1">
            <a:gsLst>
              <a:gs pos="40000">
                <a:schemeClr val="accent3">
                  <a:lumMod val="32000"/>
                  <a:lumOff val="68000"/>
                  <a:alpha val="52000"/>
                </a:schemeClr>
              </a:gs>
              <a:gs pos="25000">
                <a:schemeClr val="accent3">
                  <a:lumMod val="60000"/>
                  <a:lumOff val="40000"/>
                </a:schemeClr>
              </a:gs>
              <a:gs pos="6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Objectives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Purpose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Drivers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Motivators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Incentives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Rewards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Funding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Policy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Strategy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Personality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Preferences</a:t>
            </a:r>
          </a:p>
          <a:p>
            <a:pPr algn="ctr"/>
            <a:endParaRPr lang="en-US" dirty="0"/>
          </a:p>
        </p:txBody>
      </p:sp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6285621" y="137160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6285621" y="248412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6285621" y="359664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Documents"/>
          <p:cNvSpPr>
            <a:spLocks noEditPoints="1" noChangeArrowheads="1"/>
          </p:cNvSpPr>
          <p:nvPr/>
        </p:nvSpPr>
        <p:spPr bwMode="auto">
          <a:xfrm>
            <a:off x="6285621" y="470916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6285621" y="582168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4660" y="1692244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Medical Journals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34660" y="2346216"/>
            <a:ext cx="185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Materials for regulators</a:t>
            </a:r>
          </a:p>
          <a:p>
            <a:r>
              <a:rPr lang="en-US" sz="1600" dirty="0" smtClean="0"/>
              <a:t>(accessible and proprietary)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4660" y="4885267"/>
            <a:ext cx="1850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Communications to customers and the public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34660" y="3738852"/>
            <a:ext cx="203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Materials for business partners</a:t>
            </a:r>
          </a:p>
          <a:p>
            <a:r>
              <a:rPr lang="en-US" sz="1600" dirty="0" smtClean="0"/>
              <a:t>(proprietary)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34660" y="6031684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Databases, </a:t>
            </a:r>
          </a:p>
          <a:p>
            <a:r>
              <a:rPr lang="en-US" sz="1600" b="1" dirty="0" smtClean="0"/>
              <a:t>Registries</a:t>
            </a:r>
            <a:endParaRPr lang="en-US" sz="1600" b="1" dirty="0"/>
          </a:p>
        </p:txBody>
      </p:sp>
      <p:sp>
        <p:nvSpPr>
          <p:cNvPr id="20" name="Documents"/>
          <p:cNvSpPr>
            <a:spLocks noEditPoints="1" noChangeArrowheads="1"/>
          </p:cNvSpPr>
          <p:nvPr/>
        </p:nvSpPr>
        <p:spPr bwMode="auto">
          <a:xfrm>
            <a:off x="5638800" y="2491516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ocuments"/>
          <p:cNvSpPr>
            <a:spLocks noEditPoints="1" noChangeArrowheads="1"/>
          </p:cNvSpPr>
          <p:nvPr/>
        </p:nvSpPr>
        <p:spPr bwMode="auto">
          <a:xfrm>
            <a:off x="5579306" y="5821680"/>
            <a:ext cx="5334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2" grpId="0" animBg="1"/>
      <p:bldP spid="10" grpId="0" animBg="1"/>
      <p:bldP spid="11" grpId="0" animBg="1"/>
      <p:bldP spid="12" grpId="0" animBg="1"/>
      <p:bldP spid="13" grpId="0" animBg="1"/>
      <p:bldP spid="6" grpId="0"/>
      <p:bldP spid="15" grpId="0"/>
      <p:bldP spid="16" grpId="0"/>
      <p:bldP spid="18" grpId="0"/>
      <p:bldP spid="19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rgbClr val="DA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4000" dirty="0" smtClean="0">
                <a:solidFill>
                  <a:srgbClr val="FFE2A7"/>
                </a:solidFill>
                <a:latin typeface="Adobe Gothic Std B" pitchFamily="34" charset="-128"/>
                <a:ea typeface="Adobe Gothic Std B" pitchFamily="34" charset="-128"/>
              </a:rPr>
              <a:t>DATABASES, REGISTRIES</a:t>
            </a:r>
            <a:endParaRPr lang="en-US" sz="4000" dirty="0">
              <a:solidFill>
                <a:srgbClr val="FFE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622761"/>
            <a:ext cx="2830582" cy="1191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ISRCTN Register - International Standard Randomized Controlled Trial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51302"/>
            <a:ext cx="87947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447799"/>
            <a:ext cx="2133600" cy="68580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257800" y="1118013"/>
            <a:ext cx="3535907" cy="5724644"/>
          </a:xfrm>
          <a:prstGeom prst="rect">
            <a:avLst/>
          </a:prstGeom>
          <a:gradFill>
            <a:gsLst>
              <a:gs pos="5417">
                <a:schemeClr val="bg1">
                  <a:alpha val="0"/>
                </a:schemeClr>
              </a:gs>
              <a:gs pos="31000">
                <a:schemeClr val="bg1">
                  <a:alpha val="0"/>
                </a:schemeClr>
              </a:gs>
              <a:gs pos="64999">
                <a:schemeClr val="bg1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REGISTRIES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6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Alzheimer’s Prevention Registry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Breast Cancer Surveillance Consortium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Breast Family Cancer Family Registry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0"/>
              </a:rPr>
              <a:t>Bronchiectasis Research Registry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Cancer Genetics Network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2"/>
              </a:rPr>
              <a:t>Clinical Trials Public Data Share Website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13"/>
              </a:rPr>
              <a:t>Colon Family Cancer Family Registry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hlinkClick r:id="rId14"/>
              </a:rPr>
              <a:t>CMDIR</a:t>
            </a:r>
            <a:r>
              <a:rPr lang="en-US" sz="140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hlinkClick r:id="rId15"/>
              </a:rPr>
              <a:t>DS-Connect</a:t>
            </a:r>
            <a:r>
              <a:rPr lang="en-US" sz="1400" dirty="0">
                <a:hlinkClick r:id="rId15"/>
              </a:rPr>
              <a:t>™: The Down Syndrome Registry</a:t>
            </a:r>
            <a:endParaRPr lang="en-US" sz="1400" dirty="0"/>
          </a:p>
          <a:p>
            <a:r>
              <a:rPr lang="en-US" sz="1400" dirty="0">
                <a:hlinkClick r:id="rId16"/>
              </a:rPr>
              <a:t>The Environmental Polymorphisms Registry (EPR) — Using DNA to Study Disease</a:t>
            </a:r>
            <a:endParaRPr lang="en-US" sz="1400" dirty="0"/>
          </a:p>
          <a:p>
            <a:r>
              <a:rPr lang="en-US" sz="1400" dirty="0" err="1">
                <a:hlinkClick r:id="rId17"/>
              </a:rPr>
              <a:t>eyeGENE</a:t>
            </a:r>
            <a:r>
              <a:rPr lang="en-US" sz="1400" baseline="30000" dirty="0">
                <a:hlinkClick r:id="rId17"/>
              </a:rPr>
              <a:t>®</a:t>
            </a:r>
            <a:r>
              <a:rPr lang="en-US" sz="1400" dirty="0">
                <a:hlinkClick r:id="rId17"/>
              </a:rPr>
              <a:t>: The National Ophthalmic Disease Genotyping and </a:t>
            </a:r>
            <a:r>
              <a:rPr lang="en-US" sz="1400" dirty="0" err="1">
                <a:hlinkClick r:id="rId17"/>
              </a:rPr>
              <a:t>Phenotyping</a:t>
            </a:r>
            <a:r>
              <a:rPr lang="en-US" sz="1400" dirty="0">
                <a:hlinkClick r:id="rId17"/>
              </a:rPr>
              <a:t> Network</a:t>
            </a:r>
            <a:endParaRPr lang="en-US" sz="1400" dirty="0"/>
          </a:p>
          <a:p>
            <a:r>
              <a:rPr lang="en-US" sz="1400" dirty="0">
                <a:hlinkClick r:id="rId18"/>
              </a:rPr>
              <a:t>Genetic Testing Registry (GTR)</a:t>
            </a:r>
            <a:endParaRPr lang="en-US" sz="1400" dirty="0"/>
          </a:p>
          <a:p>
            <a:r>
              <a:rPr lang="en-US" sz="1400" dirty="0" err="1">
                <a:hlinkClick r:id="rId19"/>
              </a:rPr>
              <a:t>GenomeConnect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20"/>
              </a:rPr>
              <a:t>Global Rare Diseases (Patient) Registry and Data Repository (GRDR)</a:t>
            </a:r>
            <a:endParaRPr lang="en-US" sz="1400" dirty="0"/>
          </a:p>
          <a:p>
            <a:r>
              <a:rPr lang="en-US" sz="1400" dirty="0">
                <a:hlinkClick r:id="rId21"/>
              </a:rPr>
              <a:t>Inherited bone marrow failure syndrome</a:t>
            </a:r>
            <a:endParaRPr lang="en-US" sz="1400" dirty="0"/>
          </a:p>
          <a:p>
            <a:r>
              <a:rPr lang="en-US" sz="1400" dirty="0">
                <a:hlinkClick r:id="rId22"/>
              </a:rPr>
              <a:t>International Bone Marrow Transplant Registry Database</a:t>
            </a:r>
            <a:r>
              <a:rPr lang="en-US" sz="1400" dirty="0"/>
              <a:t> </a:t>
            </a:r>
          </a:p>
          <a:p>
            <a:r>
              <a:rPr lang="en-US" sz="1400" dirty="0" smtClean="0">
                <a:hlinkClick r:id="rId23"/>
              </a:rPr>
              <a:t>Lupus </a:t>
            </a:r>
            <a:r>
              <a:rPr lang="en-US" sz="1400" dirty="0">
                <a:hlinkClick r:id="rId23"/>
              </a:rPr>
              <a:t>Family Registry and Repository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24"/>
              </a:rPr>
              <a:t>Myasthenia Gravis Patient Registry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etc</a:t>
            </a:r>
            <a:r>
              <a:rPr lang="en-US" sz="1400" dirty="0" smtClean="0"/>
              <a:t>)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External Web Site Policy">
            <a:hlinkClick r:id="rId7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-10985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xternal Web Site Policy">
            <a:hlinkClick r:id="rId7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2" y="3028275"/>
            <a:ext cx="2889391" cy="40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7010"/>
            <a:ext cx="2362200" cy="31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8" y="64898"/>
            <a:ext cx="1226534" cy="1613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793" y="5111196"/>
            <a:ext cx="4925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FOIA </a:t>
            </a:r>
            <a:r>
              <a:rPr lang="cs-CZ" dirty="0">
                <a:solidFill>
                  <a:srgbClr val="002060"/>
                </a:solidFill>
              </a:rPr>
              <a:t>requests</a:t>
            </a:r>
            <a:endParaRPr lang="en-US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Archival materials</a:t>
            </a:r>
            <a:endParaRPr lang="en-US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Customer feedback from internal databases</a:t>
            </a:r>
            <a:endParaRPr lang="en-US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Primary source data such as EHRs where available and </a:t>
            </a:r>
            <a:r>
              <a:rPr lang="cs-CZ" dirty="0" smtClean="0">
                <a:solidFill>
                  <a:srgbClr val="002060"/>
                </a:solidFill>
              </a:rPr>
              <a:t>relevant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021541" cy="85249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A63F1E"/>
                </a:solidFill>
                <a:latin typeface="Calibri" pitchFamily="34" charset="0"/>
              </a:rPr>
              <a:t>Our range of expert, focused services to make it easier to </a:t>
            </a:r>
            <a:r>
              <a:rPr lang="en-US" sz="2400" b="1" i="1" dirty="0" smtClean="0">
                <a:solidFill>
                  <a:srgbClr val="A63F1E"/>
                </a:solidFill>
                <a:latin typeface="Calibri" pitchFamily="34" charset="0"/>
              </a:rPr>
              <a:t>know</a:t>
            </a:r>
            <a:r>
              <a:rPr lang="en-US" sz="2400" b="1" dirty="0" smtClean="0">
                <a:solidFill>
                  <a:srgbClr val="A63F1E"/>
                </a:solidFill>
                <a:latin typeface="Calibri" pitchFamily="34" charset="0"/>
              </a:rPr>
              <a:t>...</a:t>
            </a:r>
            <a:endParaRPr lang="en-US" sz="2400" dirty="0">
              <a:solidFill>
                <a:srgbClr val="A63F1E"/>
              </a:solidFill>
              <a:latin typeface="Calibri" pitchFamily="34" charset="0"/>
            </a:endParaRPr>
          </a:p>
        </p:txBody>
      </p:sp>
      <p:sp>
        <p:nvSpPr>
          <p:cNvPr id="29" name="Content Placeholder 16"/>
          <p:cNvSpPr txBox="1">
            <a:spLocks/>
          </p:cNvSpPr>
          <p:nvPr/>
        </p:nvSpPr>
        <p:spPr bwMode="auto">
          <a:xfrm>
            <a:off x="1665260" y="3033747"/>
            <a:ext cx="1249893" cy="17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47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8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4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9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to help innovate, discover patterns, validate ideas, and go to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market.</a:t>
            </a:r>
          </a:p>
        </p:txBody>
      </p:sp>
      <p:sp>
        <p:nvSpPr>
          <p:cNvPr id="30" name="Content Placeholder 16"/>
          <p:cNvSpPr txBox="1">
            <a:spLocks/>
          </p:cNvSpPr>
          <p:nvPr/>
        </p:nvSpPr>
        <p:spPr bwMode="auto">
          <a:xfrm>
            <a:off x="3186456" y="3033747"/>
            <a:ext cx="1352452" cy="17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47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8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4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9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to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acquire</a:t>
            </a:r>
            <a:b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</a:b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e</a:t>
            </a: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-books strategically for libraries and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corporations</a:t>
            </a:r>
            <a:r>
              <a:rPr lang="en-US" sz="1600" i="1" dirty="0" smtClean="0">
                <a:solidFill>
                  <a:srgbClr val="009DDC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1" name="Content Placeholder 16"/>
          <p:cNvSpPr txBox="1">
            <a:spLocks/>
          </p:cNvSpPr>
          <p:nvPr/>
        </p:nvSpPr>
        <p:spPr bwMode="auto">
          <a:xfrm>
            <a:off x="4707652" y="3033747"/>
            <a:ext cx="1249893" cy="17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47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8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4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9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to put the world's validated information within easy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reach.</a:t>
            </a:r>
          </a:p>
        </p:txBody>
      </p:sp>
      <p:sp>
        <p:nvSpPr>
          <p:cNvPr id="32" name="Content Placeholder 16"/>
          <p:cNvSpPr txBox="1">
            <a:spLocks/>
          </p:cNvSpPr>
          <p:nvPr/>
        </p:nvSpPr>
        <p:spPr bwMode="auto">
          <a:xfrm>
            <a:off x="6228848" y="3033747"/>
            <a:ext cx="1249893" cy="17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47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8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4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9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to manage, link and share citations and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writing.</a:t>
            </a:r>
          </a:p>
        </p:txBody>
      </p:sp>
      <p:sp>
        <p:nvSpPr>
          <p:cNvPr id="33" name="Content Placeholder 16"/>
          <p:cNvSpPr txBox="1">
            <a:spLocks/>
          </p:cNvSpPr>
          <p:nvPr/>
        </p:nvSpPr>
        <p:spPr bwMode="auto">
          <a:xfrm>
            <a:off x="7750042" y="3033747"/>
            <a:ext cx="1249893" cy="17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47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8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4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95" indent="-228479" algn="l" defTabSz="45694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libraries  </a:t>
            </a: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can work better and invigorate the research experience for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users.</a:t>
            </a:r>
          </a:p>
        </p:txBody>
      </p:sp>
      <p:sp>
        <p:nvSpPr>
          <p:cNvPr id="28" name="Content Placeholder 16"/>
          <p:cNvSpPr>
            <a:spLocks noGrp="1"/>
          </p:cNvSpPr>
          <p:nvPr>
            <p:ph sz="half" idx="1"/>
          </p:nvPr>
        </p:nvSpPr>
        <p:spPr>
          <a:xfrm>
            <a:off x="144064" y="3033747"/>
            <a:ext cx="1249893" cy="173452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1600" b="1" i="1" dirty="0">
                <a:solidFill>
                  <a:srgbClr val="009DDC"/>
                </a:solidFill>
                <a:latin typeface="Calibri" pitchFamily="34" charset="0"/>
              </a:rPr>
              <a:t>How to power selection and collection </a:t>
            </a:r>
            <a:r>
              <a:rPr lang="en-US" sz="1600" b="1" i="1" dirty="0" smtClean="0">
                <a:solidFill>
                  <a:srgbClr val="009DDC"/>
                </a:solidFill>
                <a:latin typeface="Calibri" pitchFamily="34" charset="0"/>
              </a:rPr>
              <a:t>analysis.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364" y="5498746"/>
            <a:ext cx="1009761" cy="2669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43" y="5498746"/>
            <a:ext cx="1009761" cy="2785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722" y="5498746"/>
            <a:ext cx="986548" cy="359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188" y="5498746"/>
            <a:ext cx="893696" cy="1624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 t="-50006" b="-50006"/>
          <a:stretch>
            <a:fillRect/>
          </a:stretch>
        </p:blipFill>
        <p:spPr>
          <a:xfrm>
            <a:off x="7744797" y="5435652"/>
            <a:ext cx="1217828" cy="270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89" y="5498746"/>
            <a:ext cx="824057" cy="174097"/>
          </a:xfrm>
          <a:prstGeom prst="rect">
            <a:avLst/>
          </a:prstGeom>
        </p:spPr>
      </p:pic>
      <p:pic>
        <p:nvPicPr>
          <p:cNvPr id="24" name="Picture 23" descr="PQ_photos_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96" y="1262503"/>
            <a:ext cx="1468842" cy="1468843"/>
          </a:xfrm>
          <a:prstGeom prst="rect">
            <a:avLst/>
          </a:prstGeom>
          <a:effectLst/>
        </p:spPr>
      </p:pic>
      <p:pic>
        <p:nvPicPr>
          <p:cNvPr id="46" name="Picture 45" descr="PQ_photos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56" y="1262502"/>
            <a:ext cx="1468844" cy="1468844"/>
          </a:xfrm>
          <a:prstGeom prst="rect">
            <a:avLst/>
          </a:prstGeom>
          <a:effectLst/>
        </p:spPr>
      </p:pic>
      <p:pic>
        <p:nvPicPr>
          <p:cNvPr id="47" name="Picture 46" descr="PQ_photos_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32" y="1262503"/>
            <a:ext cx="1468844" cy="1468844"/>
          </a:xfrm>
          <a:prstGeom prst="rect">
            <a:avLst/>
          </a:prstGeom>
          <a:effectLst/>
        </p:spPr>
      </p:pic>
      <p:pic>
        <p:nvPicPr>
          <p:cNvPr id="50" name="Picture 49" descr="PQ_photos_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26" y="1262502"/>
            <a:ext cx="1468844" cy="1468844"/>
          </a:xfrm>
          <a:prstGeom prst="rect">
            <a:avLst/>
          </a:prstGeom>
          <a:effectLst/>
        </p:spPr>
      </p:pic>
      <p:pic>
        <p:nvPicPr>
          <p:cNvPr id="26" name="Picture 25" descr="PQ_photos_7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0" y="1262504"/>
            <a:ext cx="1474988" cy="1474988"/>
          </a:xfrm>
          <a:prstGeom prst="rect">
            <a:avLst/>
          </a:prstGeom>
        </p:spPr>
      </p:pic>
      <p:pic>
        <p:nvPicPr>
          <p:cNvPr id="27" name="Picture 26" descr="PQ_photos_7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1264777"/>
            <a:ext cx="1472184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PQ Corp Template 121012-1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3475</Words>
  <Application>Microsoft Office PowerPoint</Application>
  <PresentationFormat>On-screen Show (4:3)</PresentationFormat>
  <Paragraphs>463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2013 PQ Corp Template 121012-1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range of expert, focused services to make it easier to know...</vt:lpstr>
      <vt:lpstr>DATABASES</vt:lpstr>
      <vt:lpstr>PATENTS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ProQuest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Agard, Darla</dc:creator>
  <cp:lastModifiedBy>Arete-Zoe</cp:lastModifiedBy>
  <cp:revision>376</cp:revision>
  <dcterms:created xsi:type="dcterms:W3CDTF">2014-07-20T22:05:47Z</dcterms:created>
  <dcterms:modified xsi:type="dcterms:W3CDTF">2014-12-22T07:58:48Z</dcterms:modified>
</cp:coreProperties>
</file>