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2" r:id="rId2"/>
    <p:sldId id="258" r:id="rId3"/>
    <p:sldId id="336" r:id="rId4"/>
    <p:sldId id="338" r:id="rId5"/>
    <p:sldId id="337" r:id="rId6"/>
    <p:sldId id="319" r:id="rId7"/>
    <p:sldId id="324" r:id="rId8"/>
    <p:sldId id="322" r:id="rId9"/>
    <p:sldId id="340" r:id="rId10"/>
    <p:sldId id="341" r:id="rId11"/>
    <p:sldId id="286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F3D"/>
    <a:srgbClr val="F0B337"/>
    <a:srgbClr val="000000"/>
    <a:srgbClr val="1176BC"/>
    <a:srgbClr val="CCCCCC"/>
    <a:srgbClr val="E6E6E6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96" autoAdjust="0"/>
    <p:restoredTop sz="76094" autoAdjust="0"/>
  </p:normalViewPr>
  <p:slideViewPr>
    <p:cSldViewPr snapToGrid="0" snapToObjects="1">
      <p:cViewPr varScale="1">
        <p:scale>
          <a:sx n="112" d="100"/>
          <a:sy n="112" d="100"/>
        </p:scale>
        <p:origin x="-49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101E4-FD4B-CE45-B8E0-7A2312A0DE71}" type="datetime1">
              <a:rPr lang="en-US" smtClean="0"/>
              <a:t>4/21/15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22C41-23F2-8547-84E2-B56416923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2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C7F46-BF19-854E-9CFA-C882A05A6889}" type="datetime1">
              <a:rPr lang="en-US" smtClean="0"/>
              <a:t>4/21/15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3E85-A4BA-0646-A86B-7119A1E4A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78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84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2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2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2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8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8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9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86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3E85-A4BA-0646-A86B-7119A1E4AF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8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1102519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08058"/>
            <a:ext cx="6400800" cy="54727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Course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914F8-413C-6C43-AF41-F250ED43813A}" type="datetime1">
              <a:rPr lang="en-US" smtClean="0"/>
              <a:t>4/21/15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371600" y="2455333"/>
            <a:ext cx="6400800" cy="547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371600" y="2455333"/>
            <a:ext cx="6400800" cy="547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2765425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Instructor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9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2FDD-9EAE-764B-89BC-CED414D61895}" type="datetime1">
              <a:rPr lang="en-US" smtClean="0"/>
              <a:t>4/21/15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8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200" b="0" i="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1CE5-328B-F940-A1AD-A3DA0AE09410}" type="datetime1">
              <a:rPr lang="en-US" smtClean="0"/>
              <a:t>4/21/15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646613" y="1631156"/>
            <a:ext cx="4040188" cy="2963466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200" b="0" i="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solidFill>
            <a:srgbClr val="1176BC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6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200" b="0" i="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1CE5-328B-F940-A1AD-A3DA0AE09410}" type="datetime1">
              <a:rPr lang="en-US" smtClean="0"/>
              <a:t>4/21/15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646613" y="1631156"/>
            <a:ext cx="4040188" cy="2963466"/>
          </a:xfrm>
        </p:spPr>
        <p:txBody>
          <a:bodyPr/>
          <a:lstStyle>
            <a:lvl1pPr>
              <a:defRPr sz="2000" b="0" i="0">
                <a:latin typeface="Helvetica Neue Light"/>
                <a:cs typeface="Helvetica Neue Light"/>
              </a:defRPr>
            </a:lvl1pPr>
            <a:lvl2pPr>
              <a:defRPr sz="1800" b="0" i="0">
                <a:latin typeface="Helvetica Neue Light"/>
                <a:cs typeface="Helvetica Neue Light"/>
              </a:defRPr>
            </a:lvl2pPr>
            <a:lvl3pPr>
              <a:defRPr sz="1600" b="0" i="0">
                <a:latin typeface="Helvetica Neue Light"/>
                <a:cs typeface="Helvetica Neue Light"/>
              </a:defRPr>
            </a:lvl3pPr>
            <a:lvl4pPr>
              <a:defRPr sz="1400" b="0" i="0">
                <a:latin typeface="Helvetica Neue Light"/>
                <a:cs typeface="Helvetica Neue Light"/>
              </a:defRPr>
            </a:lvl4pPr>
            <a:lvl5pPr>
              <a:defRPr sz="1200" b="0" i="0">
                <a:latin typeface="Helvetica Neue Light"/>
                <a:cs typeface="Helvetica Neue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solidFill>
            <a:schemeClr val="accent3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9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871538"/>
          </a:xfrm>
          <a:solidFill>
            <a:schemeClr val="accent2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3" y="0"/>
            <a:ext cx="6135687" cy="5143500"/>
          </a:xfrm>
        </p:spPr>
        <p:txBody>
          <a:bodyPr/>
          <a:lstStyle>
            <a:lvl1pPr>
              <a:defRPr sz="3200" b="0" i="0">
                <a:latin typeface="Helvetica Neue Light"/>
                <a:cs typeface="Helvetica Neue Light"/>
              </a:defRPr>
            </a:lvl1pPr>
            <a:lvl2pPr>
              <a:defRPr sz="2800" b="0" i="0">
                <a:latin typeface="Helvetica Neue Light"/>
                <a:cs typeface="Helvetica Neue Light"/>
              </a:defRPr>
            </a:lvl2pPr>
            <a:lvl3pPr>
              <a:defRPr sz="2400" b="0" i="0">
                <a:latin typeface="Helvetica Neue Light"/>
                <a:cs typeface="Helvetica Neue Light"/>
              </a:defRPr>
            </a:lvl3pPr>
            <a:lvl4pPr>
              <a:defRPr sz="2000" b="0" i="0">
                <a:latin typeface="Helvetica Neue Light"/>
                <a:cs typeface="Helvetica Neue Light"/>
              </a:defRPr>
            </a:lvl4pPr>
            <a:lvl5pPr>
              <a:defRPr sz="2000" b="0" i="0">
                <a:latin typeface="Helvetica Neue Light"/>
                <a:cs typeface="Helvetica Neue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871539"/>
            <a:ext cx="3008313" cy="4271961"/>
          </a:xfrm>
        </p:spPr>
        <p:txBody>
          <a:bodyPr/>
          <a:lstStyle>
            <a:lvl1pPr marL="0" indent="0">
              <a:buNone/>
              <a:defRPr sz="1400" b="0" i="0">
                <a:latin typeface="Helvetica Neue Light"/>
                <a:cs typeface="Helvetica Neue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5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871538"/>
          </a:xfrm>
          <a:solidFill>
            <a:schemeClr val="accent3"/>
          </a:solidFill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313" y="0"/>
            <a:ext cx="6135687" cy="5143500"/>
          </a:xfrm>
        </p:spPr>
        <p:txBody>
          <a:bodyPr/>
          <a:lstStyle>
            <a:lvl1pPr>
              <a:defRPr sz="3200" b="0" i="0">
                <a:latin typeface="Helvetica Neue Light"/>
                <a:cs typeface="Helvetica Neue Light"/>
              </a:defRPr>
            </a:lvl1pPr>
            <a:lvl2pPr>
              <a:defRPr sz="2800" b="0" i="0">
                <a:latin typeface="Helvetica Neue Light"/>
                <a:cs typeface="Helvetica Neue Light"/>
              </a:defRPr>
            </a:lvl2pPr>
            <a:lvl3pPr>
              <a:defRPr sz="2400" b="0" i="0">
                <a:latin typeface="Helvetica Neue Light"/>
                <a:cs typeface="Helvetica Neue Light"/>
              </a:defRPr>
            </a:lvl3pPr>
            <a:lvl4pPr>
              <a:defRPr sz="2000" b="0" i="0">
                <a:latin typeface="Helvetica Neue Light"/>
                <a:cs typeface="Helvetica Neue Light"/>
              </a:defRPr>
            </a:lvl4pPr>
            <a:lvl5pPr>
              <a:defRPr sz="2000" b="0" i="0">
                <a:latin typeface="Helvetica Neue Light"/>
                <a:cs typeface="Helvetica Neue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871539"/>
            <a:ext cx="3008313" cy="4271961"/>
          </a:xfrm>
        </p:spPr>
        <p:txBody>
          <a:bodyPr/>
          <a:lstStyle>
            <a:lvl1pPr marL="0" indent="0">
              <a:buNone/>
              <a:defRPr sz="1400" b="0" i="0">
                <a:latin typeface="Helvetica Neue Light"/>
                <a:cs typeface="Helvetica Neue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latin typeface="Helvetica Neue Light"/>
                <a:cs typeface="Helvetica Neue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55FA-F1F7-8340-AD42-A2652EFDCFFF}" type="datetime1">
              <a:rPr lang="en-US" smtClean="0"/>
              <a:t>4/21/15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6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7"/>
          </a:xfrm>
          <a:prstGeom prst="rect">
            <a:avLst/>
          </a:prstGeom>
          <a:solidFill>
            <a:srgbClr val="F0B6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TG_Event_Post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8422" r="7470" b="40072"/>
          <a:stretch/>
        </p:blipFill>
        <p:spPr>
          <a:xfrm>
            <a:off x="797406" y="6"/>
            <a:ext cx="7549189" cy="51435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409440"/>
            <a:ext cx="9144000" cy="734051"/>
          </a:xfrm>
          <a:prstGeom prst="rect">
            <a:avLst/>
          </a:prstGeom>
          <a:solidFill>
            <a:srgbClr val="F0B6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VTG_Event_Poste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2" t="64447" r="25744" b="19768"/>
          <a:stretch/>
        </p:blipFill>
        <p:spPr>
          <a:xfrm>
            <a:off x="3880577" y="4470400"/>
            <a:ext cx="1453423" cy="6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1102519"/>
          </a:xfrm>
          <a:solidFill>
            <a:srgbClr val="1176BC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66F-E233-944E-8A90-815D5872FA77}" type="datetime1">
              <a:rPr lang="en-US" smtClean="0"/>
              <a:t>4/21/15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2765425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Instructor Name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08058"/>
            <a:ext cx="6400800" cy="547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Course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852"/>
            <a:ext cx="8229600" cy="3258771"/>
          </a:xfrm>
        </p:spPr>
        <p:txBody>
          <a:bodyPr/>
          <a:lstStyle>
            <a:lvl1pPr>
              <a:defRPr b="0" i="0">
                <a:latin typeface="Helvetica Neue Light"/>
                <a:cs typeface="Helvetica Neue Light"/>
              </a:defRPr>
            </a:lvl1pPr>
            <a:lvl2pPr>
              <a:defRPr b="0" i="0">
                <a:latin typeface="Helvetica Neue Light"/>
                <a:cs typeface="Helvetica Neue Light"/>
              </a:defRPr>
            </a:lvl2pPr>
            <a:lvl3pPr>
              <a:defRPr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5326-467C-F84B-AFAE-3B50364806A2}" type="datetime1">
              <a:rPr lang="en-US" smtClean="0"/>
              <a:t>4/21/15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solidFill>
            <a:schemeClr val="accent3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6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519"/>
            <a:ext cx="8229600" cy="3492104"/>
          </a:xfrm>
        </p:spPr>
        <p:txBody>
          <a:bodyPr/>
          <a:lstStyle>
            <a:lvl1pPr>
              <a:defRPr b="0" i="0">
                <a:latin typeface="Helvetica Neue Light"/>
                <a:cs typeface="Helvetica Neue Light"/>
              </a:defRPr>
            </a:lvl1pPr>
            <a:lvl2pPr>
              <a:defRPr b="0" i="0">
                <a:latin typeface="Helvetica Neue Light"/>
                <a:cs typeface="Helvetica Neue Light"/>
              </a:defRPr>
            </a:lvl2pPr>
            <a:lvl3pPr>
              <a:defRPr b="0" i="0">
                <a:latin typeface="Helvetica Neue Light"/>
                <a:cs typeface="Helvetica Neue Light"/>
              </a:defRPr>
            </a:lvl3pPr>
            <a:lvl4pPr>
              <a:defRPr b="0" i="0">
                <a:latin typeface="Helvetica Neue Light"/>
                <a:cs typeface="Helvetica Neue Light"/>
              </a:defRPr>
            </a:lvl4pPr>
            <a:lvl5pPr>
              <a:defRPr b="0" i="0"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17CA-25B3-3C40-96E1-97A15E8E613A}" type="datetime1">
              <a:rPr lang="en-US" smtClean="0"/>
              <a:t>4/21/15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solidFill>
            <a:srgbClr val="1176BC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6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B561-4141-1549-82CB-5EEAA7D46822}" type="datetime1">
              <a:rPr lang="en-US" smtClean="0"/>
              <a:t>4/21/15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6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6051-BD0F-0B4A-897C-31845EB03E6C}" type="datetime1">
              <a:rPr lang="en-US" smtClean="0"/>
              <a:t>4/21/15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020491"/>
            <a:ext cx="9144000" cy="1102519"/>
          </a:xfrm>
          <a:solidFill>
            <a:schemeClr val="accent3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7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1785-4E05-0D44-A250-8434161B428F}" type="datetime1">
              <a:rPr lang="en-US" smtClean="0"/>
              <a:t>4/21/15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020491"/>
            <a:ext cx="9144000" cy="1102519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5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35687" y="0"/>
            <a:ext cx="3008313" cy="871538"/>
          </a:xfrm>
          <a:solidFill>
            <a:schemeClr val="accent2"/>
          </a:solidFill>
          <a:ln>
            <a:noFill/>
          </a:ln>
          <a:effectLst/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687" y="871538"/>
            <a:ext cx="3008313" cy="4271962"/>
          </a:xfrm>
          <a:solidFill>
            <a:schemeClr val="accent1">
              <a:lumMod val="50000"/>
              <a:alpha val="39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35687" y="0"/>
            <a:ext cx="3008313" cy="871538"/>
          </a:xfrm>
          <a:solidFill>
            <a:schemeClr val="accent3"/>
          </a:solidFill>
          <a:ln>
            <a:noFill/>
          </a:ln>
          <a:effectLst/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4C4F3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687" y="871538"/>
            <a:ext cx="3008313" cy="4271962"/>
          </a:xfrm>
          <a:solidFill>
            <a:schemeClr val="accent1">
              <a:lumMod val="50000"/>
              <a:alpha val="39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B6FF2FDD-9EAE-764B-89BC-CED414D61895}" type="datetime1">
              <a:rPr lang="en-US" smtClean="0"/>
              <a:t>4/21/15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E54CE38D-73BF-F94F-BBDE-F98CBADADC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9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54" r:id="rId5"/>
    <p:sldLayoutId id="2147483660" r:id="rId6"/>
    <p:sldLayoutId id="2147483661" r:id="rId7"/>
    <p:sldLayoutId id="2147483655" r:id="rId8"/>
    <p:sldLayoutId id="2147483665" r:id="rId9"/>
    <p:sldLayoutId id="2147483668" r:id="rId10"/>
    <p:sldLayoutId id="2147483653" r:id="rId11"/>
    <p:sldLayoutId id="2147483666" r:id="rId12"/>
    <p:sldLayoutId id="2147483656" r:id="rId13"/>
    <p:sldLayoutId id="2147483667" r:id="rId14"/>
    <p:sldLayoutId id="2147483657" r:id="rId15"/>
    <p:sldLayoutId id="2147483669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bel"/>
          <a:ea typeface="+mj-ea"/>
          <a:cs typeface="A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31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8966" y="0"/>
            <a:ext cx="3185036" cy="822960"/>
          </a:xfrm>
          <a:solidFill>
            <a:srgbClr val="1176BC"/>
          </a:solidFill>
          <a:ln>
            <a:noFill/>
          </a:ln>
        </p:spPr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Open Sans"/>
                <a:cs typeface="Open Sans"/>
              </a:rPr>
              <a:t>Next Steps</a:t>
            </a:r>
            <a:endParaRPr lang="en-US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958966" y="822960"/>
            <a:ext cx="3191850" cy="4320540"/>
          </a:xfrm>
          <a:prstGeom prst="rect">
            <a:avLst/>
          </a:prstGeom>
          <a:solidFill>
            <a:srgbClr val="000000">
              <a:alpha val="39000"/>
            </a:srgbClr>
          </a:solidFill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bg1"/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1600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Open Sans"/>
                <a:cs typeface="Open Sans"/>
              </a:rPr>
              <a:t>Facilitate another 3-week learning experiences </a:t>
            </a:r>
            <a:br>
              <a:rPr lang="en-US" sz="1600" dirty="0" smtClean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1600" dirty="0" smtClean="0">
                <a:solidFill>
                  <a:schemeClr val="bg1"/>
                </a:solidFill>
                <a:latin typeface="Open Sans"/>
                <a:cs typeface="Open Sans"/>
              </a:rPr>
              <a:t>using a similar format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latin typeface="Open Sans"/>
                <a:cs typeface="Open Sans"/>
              </a:rPr>
              <a:t>Incorporate both videos and interactive exercises</a:t>
            </a:r>
            <a:endParaRPr lang="en-US" sz="1600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1600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4" name="Picture 3" descr="ktt7r+jBIRwAAAABJRU5ErkJggg==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9" y="690339"/>
            <a:ext cx="5547388" cy="3632116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86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03558"/>
            <a:ext cx="9144000" cy="110251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Open Sans"/>
                <a:cs typeface="Open Sans"/>
              </a:rPr>
              <a:t>For More Information</a:t>
            </a:r>
            <a:endParaRPr lang="en-US" sz="4000" b="1" dirty="0">
              <a:latin typeface="Open Sans"/>
              <a:cs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CE38D-73BF-F94F-BBDE-F98CBADADCC7}" type="slidenum">
              <a:rPr lang="en-US" smtClean="0">
                <a:latin typeface="Open Sans"/>
                <a:cs typeface="Open Sans"/>
              </a:rPr>
              <a:t>10</a:t>
            </a:fld>
            <a:endParaRPr lang="en-US">
              <a:latin typeface="Open Sans"/>
              <a:cs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5206" y="3193107"/>
            <a:ext cx="52967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Chris </a:t>
            </a:r>
            <a:r>
              <a:rPr lang="en-US" sz="2800" b="1" dirty="0" err="1" smtClean="0"/>
              <a:t>DiPalma</a:t>
            </a:r>
            <a:endParaRPr lang="en-US" sz="2800" b="1" dirty="0" smtClean="0"/>
          </a:p>
          <a:p>
            <a:pPr algn="ctr"/>
            <a:r>
              <a:rPr lang="en-US" sz="2800" dirty="0" smtClean="0"/>
              <a:t>Operations Discipline Champion</a:t>
            </a:r>
          </a:p>
          <a:p>
            <a:pPr algn="ctr"/>
            <a:r>
              <a:rPr lang="en-US" sz="2800" dirty="0" smtClean="0"/>
              <a:t>(</a:t>
            </a:r>
            <a:r>
              <a:rPr lang="en-US" sz="2800" dirty="0"/>
              <a:t>360) 619-7835</a:t>
            </a:r>
          </a:p>
          <a:p>
            <a:pPr algn="ctr"/>
            <a:r>
              <a:rPr lang="en-US" sz="2800" dirty="0" err="1" smtClean="0"/>
              <a:t>chris.dipalma</a:t>
            </a:r>
            <a:r>
              <a:rPr lang="en-US" sz="2800" dirty="0" err="1"/>
              <a:t>@dot.gov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791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6149"/>
            <a:ext cx="9144000" cy="1220066"/>
          </a:xfrm>
          <a:solidFill>
            <a:srgbClr val="F0B337"/>
          </a:solidFill>
        </p:spPr>
        <p:txBody>
          <a:bodyPr anchor="ctr" anchorCtr="0">
            <a:no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Open Sans"/>
                <a:cs typeface="Open Sans"/>
              </a:rPr>
              <a:t>The “Flipped Classroom” Experience</a:t>
            </a:r>
            <a:endParaRPr lang="en-US" sz="3600" b="1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pic>
        <p:nvPicPr>
          <p:cNvPr id="7" name="Picture 6" descr="YJ0CAAAECBAgQIECAAAECk4AoMMGbJUCAAAECBAgQIECAAAECt0BTgGZMyNnQVAAAAABJRU5ErkJggg==.pn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84" y="478334"/>
            <a:ext cx="5390833" cy="13935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349051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Chris </a:t>
            </a:r>
            <a:r>
              <a:rPr lang="en-US" sz="2800" b="1" dirty="0" err="1" smtClean="0"/>
              <a:t>DiPalma</a:t>
            </a:r>
            <a:r>
              <a:rPr lang="en-US" sz="2800" b="1" dirty="0" smtClean="0"/>
              <a:t>, P.E.</a:t>
            </a:r>
          </a:p>
          <a:p>
            <a:pPr algn="ctr"/>
            <a:r>
              <a:rPr lang="en-US" sz="2000" dirty="0" smtClean="0"/>
              <a:t>Operations </a:t>
            </a:r>
            <a:r>
              <a:rPr lang="en-US" sz="2000" dirty="0"/>
              <a:t>Discipline Champion</a:t>
            </a:r>
          </a:p>
          <a:p>
            <a:pPr algn="ctr"/>
            <a:r>
              <a:rPr lang="en-US" sz="2000" dirty="0"/>
              <a:t>Federal Highway Administration</a:t>
            </a:r>
          </a:p>
          <a:p>
            <a:pPr algn="ctr"/>
            <a:r>
              <a:rPr lang="en-US" sz="2000" dirty="0"/>
              <a:t>Office of Operations</a:t>
            </a:r>
          </a:p>
        </p:txBody>
      </p:sp>
    </p:spTree>
    <p:extLst>
      <p:ext uri="{BB962C8B-B14F-4D97-AF65-F5344CB8AC3E}">
        <p14:creationId xmlns:p14="http://schemas.microsoft.com/office/powerpoint/2010/main" val="189426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869656"/>
            <a:ext cx="2133600" cy="273844"/>
          </a:xfrm>
        </p:spPr>
        <p:txBody>
          <a:bodyPr/>
          <a:lstStyle/>
          <a:p>
            <a:fld id="{E54CE38D-73BF-F94F-BBDE-F98CBADADCC7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Open Sans"/>
                <a:cs typeface="Open Sans"/>
              </a:rPr>
              <a:t>The Challenge</a:t>
            </a:r>
            <a:endParaRPr lang="en-US" sz="4000" b="1" dirty="0">
              <a:latin typeface="Open Sans"/>
              <a:cs typeface="Open San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88625" y="4107893"/>
            <a:ext cx="4962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Open Sans"/>
                <a:cs typeface="Open Sans"/>
              </a:rPr>
              <a:t>Scale training for a</a:t>
            </a:r>
            <a:br>
              <a:rPr lang="en-US" sz="2400" b="1" dirty="0" smtClean="0">
                <a:solidFill>
                  <a:srgbClr val="000000"/>
                </a:solidFill>
                <a:latin typeface="Open Sans"/>
                <a:cs typeface="Open Sans"/>
              </a:rPr>
            </a:br>
            <a:r>
              <a:rPr lang="en-US" sz="2400" b="1" dirty="0" smtClean="0">
                <a:solidFill>
                  <a:srgbClr val="000000"/>
                </a:solidFill>
                <a:latin typeface="Open Sans"/>
                <a:cs typeface="Open Sans"/>
              </a:rPr>
              <a:t>distributed workforce </a:t>
            </a:r>
            <a:endParaRPr lang="en-US" sz="2400" b="1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pic>
        <p:nvPicPr>
          <p:cNvPr id="43" name="Picture 42" descr="27476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40" y="1200411"/>
            <a:ext cx="2907482" cy="29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869656"/>
            <a:ext cx="2133600" cy="273844"/>
          </a:xfrm>
        </p:spPr>
        <p:txBody>
          <a:bodyPr/>
          <a:lstStyle/>
          <a:p>
            <a:fld id="{E54CE38D-73BF-F94F-BBDE-F98CBADADCC7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Open Sans"/>
                <a:cs typeface="Open Sans"/>
              </a:rPr>
              <a:t>The Original Solution</a:t>
            </a:r>
            <a:endParaRPr lang="en-US" sz="4000" b="1" dirty="0">
              <a:latin typeface="Open Sans"/>
              <a:cs typeface="Open San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55981" y="3612442"/>
            <a:ext cx="227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Open Sans"/>
                <a:cs typeface="Open Sans"/>
              </a:rPr>
              <a:t>2 hour live webinars</a:t>
            </a:r>
            <a:endParaRPr lang="en-US" sz="2400" b="1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pic>
        <p:nvPicPr>
          <p:cNvPr id="36" name="Picture 35" descr="30986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38" y="1287163"/>
            <a:ext cx="2122159" cy="212215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058862" y="3612442"/>
            <a:ext cx="227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Open Sans"/>
                <a:cs typeface="Open Sans"/>
              </a:rPr>
              <a:t>Declining participation</a:t>
            </a:r>
            <a:endParaRPr lang="en-US" sz="2400" b="1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pic>
        <p:nvPicPr>
          <p:cNvPr id="4" name="Picture 3" descr="27475-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81" y="1287164"/>
            <a:ext cx="2122159" cy="212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869656"/>
            <a:ext cx="2133600" cy="273844"/>
          </a:xfrm>
        </p:spPr>
        <p:txBody>
          <a:bodyPr/>
          <a:lstStyle/>
          <a:p>
            <a:fld id="{E54CE38D-73BF-F94F-BBDE-F98CBADADCC7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Open Sans"/>
                <a:cs typeface="Open Sans"/>
              </a:rPr>
              <a:t>The Transformation</a:t>
            </a:r>
            <a:endParaRPr lang="en-US" sz="4000" b="1" dirty="0">
              <a:latin typeface="Open Sans"/>
              <a:cs typeface="Open Sans"/>
            </a:endParaRPr>
          </a:p>
        </p:txBody>
      </p:sp>
      <p:pic>
        <p:nvPicPr>
          <p:cNvPr id="6" name="Picture 5" descr="15527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96" y="1436905"/>
            <a:ext cx="2540000" cy="2540000"/>
          </a:xfrm>
          <a:prstGeom prst="rect">
            <a:avLst/>
          </a:prstGeom>
        </p:spPr>
      </p:pic>
      <p:pic>
        <p:nvPicPr>
          <p:cNvPr id="29" name="Picture 28" descr="27469-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75" y="1436685"/>
            <a:ext cx="2540220" cy="254022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54457" y="3976905"/>
            <a:ext cx="227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Open Sans"/>
                <a:cs typeface="Open Sans"/>
              </a:rPr>
              <a:t>5-10 minute videos</a:t>
            </a:r>
            <a:endParaRPr lang="en-US" sz="2400" b="1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25990" y="3976905"/>
            <a:ext cx="2276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Open Sans"/>
                <a:cs typeface="Open Sans"/>
              </a:rPr>
              <a:t>Online discussion</a:t>
            </a:r>
            <a:endParaRPr lang="en-US" sz="2400" b="1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2309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7006" y="0"/>
            <a:ext cx="3016996" cy="822960"/>
          </a:xfrm>
          <a:solidFill>
            <a:srgbClr val="1176BC"/>
          </a:solidFill>
          <a:ln>
            <a:noFill/>
          </a:ln>
        </p:spPr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"/>
                <a:cs typeface="Open Sans"/>
              </a:rPr>
              <a:t>Flipped Classroom Course Structure</a:t>
            </a:r>
            <a:endParaRPr lang="en-US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2" name="Picture 1" descr="CMAO_Course__Schedule_•_GovLo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8478"/>
            <a:ext cx="6099047" cy="516535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7006" y="822960"/>
            <a:ext cx="3023810" cy="4320540"/>
          </a:xfrm>
          <a:solidFill>
            <a:srgbClr val="000000">
              <a:alpha val="39000"/>
            </a:srgbClr>
          </a:solidFill>
        </p:spPr>
        <p:txBody>
          <a:bodyPr>
            <a:noAutofit/>
          </a:bodyPr>
          <a:lstStyle/>
          <a:p>
            <a:pPr marL="342900" indent="-342900">
              <a:spcBef>
                <a:spcPts val="900"/>
              </a:spcBef>
              <a:spcAft>
                <a:spcPts val="900"/>
              </a:spcAft>
              <a:buFont typeface="Arial"/>
              <a:buChar char="•"/>
            </a:pPr>
            <a:r>
              <a:rPr lang="en-US" sz="1600" dirty="0" smtClean="0">
                <a:latin typeface="Open Sans"/>
                <a:cs typeface="Open Sans"/>
              </a:rPr>
              <a:t>Converted existing </a:t>
            </a:r>
            <a:r>
              <a:rPr lang="en-US" sz="1600" dirty="0">
                <a:latin typeface="Open Sans"/>
                <a:cs typeface="Open Sans"/>
              </a:rPr>
              <a:t>content </a:t>
            </a:r>
            <a:r>
              <a:rPr lang="en-US" sz="1600" dirty="0" smtClean="0">
                <a:latin typeface="Open Sans"/>
                <a:cs typeface="Open Sans"/>
              </a:rPr>
              <a:t>to fresh format</a:t>
            </a:r>
            <a:endParaRPr lang="en-US" sz="1600" dirty="0">
              <a:latin typeface="Open Sans"/>
              <a:cs typeface="Open Sans"/>
            </a:endParaRPr>
          </a:p>
          <a:p>
            <a:pPr marL="342900" indent="-342900">
              <a:spcBef>
                <a:spcPts val="900"/>
              </a:spcBef>
              <a:spcAft>
                <a:spcPts val="900"/>
              </a:spcAft>
              <a:buFont typeface="Arial"/>
              <a:buChar char="•"/>
            </a:pPr>
            <a:r>
              <a:rPr lang="en-US" sz="1600" dirty="0">
                <a:latin typeface="Open Sans"/>
                <a:cs typeface="Open Sans"/>
              </a:rPr>
              <a:t>Structured the course in a flipped classroom </a:t>
            </a:r>
            <a:r>
              <a:rPr lang="en-US" sz="1600" dirty="0" smtClean="0">
                <a:latin typeface="Open Sans"/>
                <a:cs typeface="Open Sans"/>
              </a:rPr>
              <a:t>style</a:t>
            </a:r>
          </a:p>
          <a:p>
            <a:pPr marL="342900" indent="-342900">
              <a:spcBef>
                <a:spcPts val="900"/>
              </a:spcBef>
              <a:spcAft>
                <a:spcPts val="900"/>
              </a:spcAft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lang="en-US" sz="1600" dirty="0" smtClean="0">
                <a:solidFill>
                  <a:srgbClr val="FFFFFF"/>
                </a:solidFill>
                <a:latin typeface="Open Sans"/>
                <a:cs typeface="Open Sans"/>
              </a:rPr>
              <a:t>articipants viewed </a:t>
            </a:r>
            <a:br>
              <a:rPr lang="en-US" sz="1600" dirty="0" smtClean="0">
                <a:solidFill>
                  <a:srgbClr val="FFFFFF"/>
                </a:solidFill>
                <a:latin typeface="Open Sans"/>
                <a:cs typeface="Open Sans"/>
              </a:rPr>
            </a:br>
            <a:r>
              <a:rPr lang="en-US" sz="1600" dirty="0" smtClean="0">
                <a:solidFill>
                  <a:srgbClr val="FFFFFF"/>
                </a:solidFill>
                <a:latin typeface="Open Sans"/>
                <a:cs typeface="Open Sans"/>
              </a:rPr>
              <a:t>micro-learning videos, discussed case studies and joined a live knowledge exchange with subject matter experts</a:t>
            </a:r>
            <a:endParaRPr lang="en-US" sz="1600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marL="342900" indent="-342900">
              <a:spcBef>
                <a:spcPts val="900"/>
              </a:spcBef>
              <a:spcAft>
                <a:spcPts val="900"/>
              </a:spcAft>
              <a:buFont typeface="Arial"/>
              <a:buChar char="•"/>
            </a:pPr>
            <a:r>
              <a:rPr lang="en-US" sz="1600" dirty="0">
                <a:latin typeface="Open Sans"/>
                <a:cs typeface="Open Sans"/>
              </a:rPr>
              <a:t>Continuously evaluated through polls and quizzes.</a:t>
            </a:r>
          </a:p>
          <a:p>
            <a:pPr marL="342900" indent="-342900">
              <a:spcBef>
                <a:spcPts val="900"/>
              </a:spcBef>
              <a:spcAft>
                <a:spcPts val="900"/>
              </a:spcAft>
              <a:buFont typeface="Arial"/>
              <a:buChar char="•"/>
            </a:pPr>
            <a:endParaRPr lang="en-US" sz="16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413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8966" y="0"/>
            <a:ext cx="3185036" cy="822960"/>
          </a:xfrm>
          <a:solidFill>
            <a:srgbClr val="1176BC"/>
          </a:solidFill>
          <a:ln>
            <a:noFill/>
          </a:ln>
        </p:spPr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Open Sans"/>
                <a:cs typeface="Open Sans"/>
              </a:rPr>
              <a:t>Content Optimization</a:t>
            </a:r>
            <a:endParaRPr lang="en-US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958966" y="822960"/>
            <a:ext cx="3191850" cy="4320540"/>
          </a:xfrm>
          <a:prstGeom prst="rect">
            <a:avLst/>
          </a:prstGeom>
          <a:solidFill>
            <a:srgbClr val="000000">
              <a:alpha val="39000"/>
            </a:srgbClr>
          </a:solidFill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bg1"/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endParaRPr lang="en-US" sz="1800" dirty="0" smtClean="0">
              <a:latin typeface="Open Sans"/>
              <a:cs typeface="Open Sans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600" dirty="0" smtClean="0">
                <a:latin typeface="Open Sans"/>
                <a:cs typeface="Open Sans"/>
              </a:rPr>
              <a:t>Short, narrated slides </a:t>
            </a:r>
            <a:br>
              <a:rPr lang="en-US" sz="1600" dirty="0" smtClean="0">
                <a:latin typeface="Open Sans"/>
                <a:cs typeface="Open Sans"/>
              </a:rPr>
            </a:br>
            <a:r>
              <a:rPr lang="en-US" sz="1600" dirty="0" smtClean="0">
                <a:latin typeface="Open Sans"/>
                <a:cs typeface="Open Sans"/>
              </a:rPr>
              <a:t>based on SME interviews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600" dirty="0" smtClean="0">
              <a:latin typeface="Open Sans"/>
              <a:cs typeface="Open Sans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600" dirty="0" smtClean="0">
                <a:latin typeface="Open Sans"/>
                <a:cs typeface="Open Sans"/>
              </a:rPr>
              <a:t>Adjusted format </a:t>
            </a:r>
            <a:r>
              <a:rPr lang="en-US" sz="1600" dirty="0">
                <a:latin typeface="Open Sans"/>
                <a:cs typeface="Open Sans"/>
              </a:rPr>
              <a:t>from narrated slides </a:t>
            </a:r>
            <a:r>
              <a:rPr lang="en-US" sz="1600" dirty="0" smtClean="0">
                <a:latin typeface="Open Sans"/>
                <a:cs typeface="Open Sans"/>
              </a:rPr>
              <a:t>to </a:t>
            </a:r>
            <a:r>
              <a:rPr lang="en-US" sz="1600" dirty="0">
                <a:latin typeface="Open Sans"/>
                <a:cs typeface="Open Sans"/>
              </a:rPr>
              <a:t>radio show </a:t>
            </a:r>
            <a:r>
              <a:rPr lang="en-US" sz="1600" dirty="0" smtClean="0">
                <a:latin typeface="Open Sans"/>
                <a:cs typeface="Open Sans"/>
              </a:rPr>
              <a:t>format in Week 3.</a:t>
            </a:r>
            <a:endParaRPr lang="en-US" sz="1600" dirty="0">
              <a:latin typeface="Open Sans"/>
              <a:cs typeface="Open Sans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/>
                <a:cs typeface="Open Sans"/>
              </a:rPr>
              <a:t>Incorporated </a:t>
            </a:r>
            <a:r>
              <a:rPr lang="en-US" sz="1600" dirty="0" smtClean="0">
                <a:solidFill>
                  <a:schemeClr val="bg1"/>
                </a:solidFill>
                <a:latin typeface="Open Sans"/>
                <a:cs typeface="Open Sans"/>
              </a:rPr>
              <a:t>animation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6" name="Picture 5" descr="pn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75" b="33834"/>
          <a:stretch/>
        </p:blipFill>
        <p:spPr>
          <a:xfrm>
            <a:off x="979636" y="16282"/>
            <a:ext cx="3839635" cy="515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5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/>
          <p:cNvSpPr txBox="1">
            <a:spLocks/>
          </p:cNvSpPr>
          <p:nvPr/>
        </p:nvSpPr>
        <p:spPr>
          <a:xfrm>
            <a:off x="0" y="1"/>
            <a:ext cx="9144000" cy="1102519"/>
          </a:xfrm>
          <a:prstGeom prst="rect">
            <a:avLst/>
          </a:prstGeom>
          <a:solidFill>
            <a:srgbClr val="1176BC"/>
          </a:solidFill>
          <a:ln>
            <a:noFill/>
          </a:ln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FFFFF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228600" algn="ctr"/>
            <a:r>
              <a:rPr lang="en-US" sz="4000" dirty="0" smtClean="0"/>
              <a:t>Facilitated Online Engagement</a:t>
            </a:r>
            <a:endParaRPr lang="en-US" sz="4000" dirty="0"/>
          </a:p>
        </p:txBody>
      </p:sp>
      <p:pic>
        <p:nvPicPr>
          <p:cNvPr id="2" name="Picture 1" descr="Screen Shot 2015-01-13 at 1.44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6" y="1805902"/>
            <a:ext cx="3350383" cy="287026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 cmpd="sng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5940" y="1271850"/>
            <a:ext cx="356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Open sans"/>
                <a:cs typeface="Open sans"/>
              </a:rPr>
              <a:t>HANDS-ON CASE STUDIES</a:t>
            </a:r>
            <a:endParaRPr lang="en-US" b="1" dirty="0">
              <a:latin typeface="Open sans"/>
              <a:cs typeface="Open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8683" y="1271850"/>
            <a:ext cx="462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Open sans"/>
                <a:cs typeface="Open sans"/>
              </a:rPr>
              <a:t>LIVE DISCUSSION</a:t>
            </a:r>
            <a:endParaRPr lang="en-US" b="1" dirty="0">
              <a:latin typeface="Open sans"/>
              <a:cs typeface="Open sans"/>
            </a:endParaRPr>
          </a:p>
        </p:txBody>
      </p:sp>
      <p:pic>
        <p:nvPicPr>
          <p:cNvPr id="4" name="Picture 3" descr="VgRdpfklVUAAAAAElFTkSuQm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65" y="1805902"/>
            <a:ext cx="4317392" cy="2870266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87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58966" y="0"/>
            <a:ext cx="3185036" cy="822960"/>
          </a:xfrm>
          <a:solidFill>
            <a:srgbClr val="1176BC"/>
          </a:solidFill>
          <a:ln>
            <a:noFill/>
          </a:ln>
        </p:spPr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Open Sans"/>
                <a:cs typeface="Open Sans"/>
              </a:rPr>
              <a:t>Results and Feedback</a:t>
            </a:r>
            <a:endParaRPr lang="en-US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958966" y="822960"/>
            <a:ext cx="3191850" cy="4320540"/>
          </a:xfrm>
          <a:prstGeom prst="rect">
            <a:avLst/>
          </a:prstGeom>
          <a:solidFill>
            <a:srgbClr val="000000">
              <a:alpha val="39000"/>
            </a:srgbClr>
          </a:solidFill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bg1"/>
                </a:solidFill>
                <a:latin typeface="Helvetica Neue"/>
                <a:ea typeface="+mn-ea"/>
                <a:cs typeface="Helvetica Neue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Open Sans"/>
                <a:cs typeface="Open Sans"/>
              </a:rPr>
              <a:t>“</a:t>
            </a:r>
            <a:r>
              <a:rPr lang="en-US" sz="1600" dirty="0">
                <a:latin typeface="Open Sans"/>
                <a:cs typeface="Open Sans"/>
              </a:rPr>
              <a:t>This session was great!”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Open Sans"/>
                <a:cs typeface="Open Sans"/>
              </a:rPr>
              <a:t>“Like the format”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Open Sans"/>
                <a:cs typeface="Open Sans"/>
              </a:rPr>
              <a:t>“I like the use of the White Boards to pull in verbal and chat comments”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Open Sans"/>
                <a:cs typeface="Open Sans"/>
              </a:rPr>
              <a:t>“I did like the </a:t>
            </a:r>
            <a:r>
              <a:rPr lang="en-US" sz="1600" dirty="0" smtClean="0">
                <a:latin typeface="Open Sans"/>
                <a:cs typeface="Open Sans"/>
              </a:rPr>
              <a:t>‘flipped </a:t>
            </a:r>
            <a:br>
              <a:rPr lang="en-US" sz="1600" dirty="0" smtClean="0">
                <a:latin typeface="Open Sans"/>
                <a:cs typeface="Open Sans"/>
              </a:rPr>
            </a:br>
            <a:r>
              <a:rPr lang="en-US" sz="1600" dirty="0" smtClean="0">
                <a:latin typeface="Open Sans"/>
                <a:cs typeface="Open Sans"/>
              </a:rPr>
              <a:t>classroom’ </a:t>
            </a:r>
            <a:r>
              <a:rPr lang="en-US" sz="1600" dirty="0">
                <a:latin typeface="Open Sans"/>
                <a:cs typeface="Open Sans"/>
              </a:rPr>
              <a:t>format.”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Open Sans"/>
                <a:cs typeface="Open Sans"/>
              </a:rPr>
              <a:t>“Really </a:t>
            </a:r>
            <a:r>
              <a:rPr lang="en-US" sz="1600" dirty="0">
                <a:latin typeface="Open Sans"/>
                <a:cs typeface="Open Sans"/>
              </a:rPr>
              <a:t>like the flexible time and location to participate in this course</a:t>
            </a:r>
            <a:r>
              <a:rPr lang="en-US" sz="1600" dirty="0" smtClean="0">
                <a:latin typeface="Open Sans"/>
                <a:cs typeface="Open Sans"/>
              </a:rPr>
              <a:t>.” </a:t>
            </a:r>
            <a:endParaRPr lang="en-US" sz="1600" dirty="0">
              <a:latin typeface="Open Sans"/>
              <a:cs typeface="Open Sans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Open Sans"/>
                <a:cs typeface="Open Sans"/>
              </a:rPr>
              <a:t>“This </a:t>
            </a:r>
            <a:r>
              <a:rPr lang="en-US" sz="1600" dirty="0">
                <a:latin typeface="Open Sans"/>
                <a:cs typeface="Open Sans"/>
              </a:rPr>
              <a:t>course along with the format was effective and great</a:t>
            </a:r>
            <a:r>
              <a:rPr lang="en-US" sz="1600" dirty="0" smtClean="0">
                <a:latin typeface="Open Sans"/>
                <a:cs typeface="Open Sans"/>
              </a:rPr>
              <a:t>.” </a:t>
            </a:r>
            <a:endParaRPr lang="en-US" sz="16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471" y="422780"/>
            <a:ext cx="538029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Open Sans"/>
                <a:cs typeface="Open Sans"/>
              </a:rPr>
              <a:t>94% </a:t>
            </a:r>
            <a:r>
              <a:rPr lang="en-US" dirty="0">
                <a:latin typeface="Open Sans"/>
                <a:cs typeface="Open Sans"/>
              </a:rPr>
              <a:t>:</a:t>
            </a:r>
            <a:r>
              <a:rPr lang="en-US" dirty="0" smtClean="0">
                <a:latin typeface="Open Sans"/>
                <a:cs typeface="Open Sans"/>
              </a:rPr>
              <a:t> </a:t>
            </a:r>
            <a:r>
              <a:rPr lang="en-US" dirty="0">
                <a:latin typeface="Open Sans"/>
                <a:cs typeface="Open Sans"/>
              </a:rPr>
              <a:t>“the </a:t>
            </a:r>
            <a:r>
              <a:rPr lang="en-US" b="1" dirty="0">
                <a:latin typeface="Open Sans"/>
                <a:cs typeface="Open Sans"/>
              </a:rPr>
              <a:t>instructors</a:t>
            </a:r>
            <a:r>
              <a:rPr lang="en-US" dirty="0">
                <a:latin typeface="Open Sans"/>
                <a:cs typeface="Open Sans"/>
              </a:rPr>
              <a:t> were effective </a:t>
            </a:r>
            <a:r>
              <a:rPr lang="en-US" dirty="0" smtClean="0">
                <a:latin typeface="Open Sans"/>
                <a:cs typeface="Open Sans"/>
              </a:rPr>
              <a:t/>
            </a:r>
            <a:br>
              <a:rPr lang="en-US" dirty="0" smtClean="0">
                <a:latin typeface="Open Sans"/>
                <a:cs typeface="Open Sans"/>
              </a:rPr>
            </a:br>
            <a:r>
              <a:rPr lang="en-US" dirty="0" smtClean="0">
                <a:latin typeface="Open Sans"/>
                <a:cs typeface="Open Sans"/>
              </a:rPr>
              <a:t>in </a:t>
            </a:r>
            <a:r>
              <a:rPr lang="en-US" dirty="0">
                <a:latin typeface="Open Sans"/>
                <a:cs typeface="Open Sans"/>
              </a:rPr>
              <a:t>conveying course information.”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solidFill>
                  <a:srgbClr val="1176BC"/>
                </a:solidFill>
                <a:latin typeface="Open Sans"/>
                <a:cs typeface="Open Sans"/>
              </a:rPr>
              <a:t>83% </a:t>
            </a:r>
            <a:r>
              <a:rPr lang="en-US" dirty="0">
                <a:latin typeface="Open Sans"/>
                <a:cs typeface="Open Sans"/>
              </a:rPr>
              <a:t>:</a:t>
            </a:r>
            <a:r>
              <a:rPr lang="en-US" dirty="0" smtClean="0">
                <a:latin typeface="Open Sans"/>
                <a:cs typeface="Open Sans"/>
              </a:rPr>
              <a:t> </a:t>
            </a:r>
            <a:r>
              <a:rPr lang="en-US" dirty="0">
                <a:latin typeface="Open Sans"/>
                <a:cs typeface="Open Sans"/>
              </a:rPr>
              <a:t>“there was enough </a:t>
            </a:r>
            <a:r>
              <a:rPr lang="en-US" b="1" dirty="0" smtClean="0">
                <a:latin typeface="Open Sans"/>
                <a:cs typeface="Open Sans"/>
              </a:rPr>
              <a:t>interaction</a:t>
            </a:r>
            <a:br>
              <a:rPr lang="en-US" b="1" dirty="0" smtClean="0">
                <a:latin typeface="Open Sans"/>
                <a:cs typeface="Open Sans"/>
              </a:rPr>
            </a:br>
            <a:r>
              <a:rPr lang="en-US" dirty="0" smtClean="0">
                <a:latin typeface="Open Sans"/>
                <a:cs typeface="Open Sans"/>
              </a:rPr>
              <a:t> </a:t>
            </a:r>
            <a:r>
              <a:rPr lang="en-US" dirty="0">
                <a:latin typeface="Open Sans"/>
                <a:cs typeface="Open Sans"/>
              </a:rPr>
              <a:t>to keep me engaged throughout the course.”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>
                <a:solidFill>
                  <a:srgbClr val="1176BC"/>
                </a:solidFill>
                <a:latin typeface="Open Sans"/>
                <a:cs typeface="Open Sans"/>
              </a:rPr>
              <a:t>87% </a:t>
            </a:r>
            <a:r>
              <a:rPr lang="en-US" dirty="0" smtClean="0">
                <a:latin typeface="Open Sans"/>
                <a:cs typeface="Open Sans"/>
              </a:rPr>
              <a:t>: </a:t>
            </a:r>
            <a:r>
              <a:rPr lang="en-US" dirty="0">
                <a:latin typeface="Open Sans"/>
                <a:cs typeface="Open Sans"/>
              </a:rPr>
              <a:t>“the </a:t>
            </a:r>
            <a:r>
              <a:rPr lang="en-US" b="1" dirty="0">
                <a:latin typeface="Open Sans"/>
                <a:cs typeface="Open Sans"/>
              </a:rPr>
              <a:t>content</a:t>
            </a:r>
            <a:r>
              <a:rPr lang="en-US" dirty="0">
                <a:latin typeface="Open Sans"/>
                <a:cs typeface="Open Sans"/>
              </a:rPr>
              <a:t> </a:t>
            </a:r>
            <a:r>
              <a:rPr lang="en-US" dirty="0" smtClean="0">
                <a:latin typeface="Open Sans"/>
                <a:cs typeface="Open Sans"/>
              </a:rPr>
              <a:t>is </a:t>
            </a:r>
            <a:r>
              <a:rPr lang="en-US" dirty="0">
                <a:latin typeface="Open Sans"/>
                <a:cs typeface="Open Sans"/>
              </a:rPr>
              <a:t>valuable in helping </a:t>
            </a:r>
            <a:r>
              <a:rPr lang="en-US" dirty="0" smtClean="0">
                <a:latin typeface="Open Sans"/>
                <a:cs typeface="Open Sans"/>
              </a:rPr>
              <a:t/>
            </a:r>
            <a:br>
              <a:rPr lang="en-US" dirty="0" smtClean="0">
                <a:latin typeface="Open Sans"/>
                <a:cs typeface="Open Sans"/>
              </a:rPr>
            </a:br>
            <a:r>
              <a:rPr lang="en-US" dirty="0" smtClean="0">
                <a:latin typeface="Open Sans"/>
                <a:cs typeface="Open Sans"/>
              </a:rPr>
              <a:t>me </a:t>
            </a:r>
            <a:r>
              <a:rPr lang="en-US" dirty="0">
                <a:latin typeface="Open Sans"/>
                <a:cs typeface="Open Sans"/>
              </a:rPr>
              <a:t>to implement Corridor Management </a:t>
            </a:r>
            <a:br>
              <a:rPr lang="en-US" dirty="0">
                <a:latin typeface="Open Sans"/>
                <a:cs typeface="Open Sans"/>
              </a:rPr>
            </a:br>
            <a:r>
              <a:rPr lang="en-US" dirty="0" smtClean="0">
                <a:latin typeface="Open Sans"/>
                <a:cs typeface="Open Sans"/>
              </a:rPr>
              <a:t>in </a:t>
            </a:r>
            <a:r>
              <a:rPr lang="en-US" dirty="0">
                <a:latin typeface="Open Sans"/>
                <a:cs typeface="Open Sans"/>
              </a:rPr>
              <a:t>my division.</a:t>
            </a:r>
            <a:r>
              <a:rPr lang="en-US" dirty="0" smtClean="0">
                <a:latin typeface="Open Sans"/>
                <a:cs typeface="Open Sans"/>
              </a:rPr>
              <a:t>“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1176BC"/>
                </a:solidFill>
                <a:latin typeface="Open Sans"/>
                <a:cs typeface="Open Sans"/>
              </a:rPr>
              <a:t>85</a:t>
            </a:r>
            <a:r>
              <a:rPr lang="en-US" sz="2400" b="1" dirty="0">
                <a:solidFill>
                  <a:srgbClr val="1176BC"/>
                </a:solidFill>
                <a:latin typeface="Open Sans"/>
                <a:cs typeface="Open Sans"/>
              </a:rPr>
              <a:t>% </a:t>
            </a:r>
            <a:r>
              <a:rPr lang="en-US" dirty="0" smtClean="0">
                <a:latin typeface="Open Sans"/>
                <a:cs typeface="Open Sans"/>
              </a:rPr>
              <a:t>: </a:t>
            </a:r>
            <a:r>
              <a:rPr lang="en-US" b="1" dirty="0">
                <a:latin typeface="Open Sans"/>
                <a:cs typeface="Open Sans"/>
              </a:rPr>
              <a:t>live webinars</a:t>
            </a:r>
            <a:r>
              <a:rPr lang="en-US" dirty="0">
                <a:latin typeface="Open Sans"/>
                <a:cs typeface="Open Sans"/>
              </a:rPr>
              <a:t> were effective or highly </a:t>
            </a:r>
            <a:r>
              <a:rPr lang="en-US" dirty="0" smtClean="0">
                <a:latin typeface="Open Sans"/>
                <a:cs typeface="Open Sans"/>
              </a:rPr>
              <a:t>effective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1176BC"/>
                </a:solidFill>
                <a:latin typeface="Open Sans"/>
                <a:cs typeface="Open Sans"/>
              </a:rPr>
              <a:t>85</a:t>
            </a:r>
            <a:r>
              <a:rPr lang="en-US" sz="2400" b="1" dirty="0">
                <a:solidFill>
                  <a:srgbClr val="1176BC"/>
                </a:solidFill>
                <a:latin typeface="Open Sans"/>
                <a:cs typeface="Open Sans"/>
              </a:rPr>
              <a:t>% </a:t>
            </a:r>
            <a:r>
              <a:rPr lang="en-US" dirty="0">
                <a:latin typeface="Open Sans"/>
                <a:cs typeface="Open Sans"/>
              </a:rPr>
              <a:t>:</a:t>
            </a:r>
            <a:r>
              <a:rPr lang="en-US" dirty="0" smtClean="0">
                <a:latin typeface="Open Sans"/>
                <a:cs typeface="Open Sans"/>
              </a:rPr>
              <a:t> </a:t>
            </a:r>
            <a:r>
              <a:rPr lang="en-US" b="1" dirty="0">
                <a:latin typeface="Open Sans"/>
                <a:cs typeface="Open Sans"/>
              </a:rPr>
              <a:t>online discussions </a:t>
            </a:r>
            <a:r>
              <a:rPr lang="en-US" dirty="0">
                <a:latin typeface="Open Sans"/>
                <a:cs typeface="Open Sans"/>
              </a:rPr>
              <a:t>were effective or highly effective </a:t>
            </a:r>
          </a:p>
        </p:txBody>
      </p:sp>
    </p:spTree>
    <p:extLst>
      <p:ext uri="{BB962C8B-B14F-4D97-AF65-F5344CB8AC3E}">
        <p14:creationId xmlns:p14="http://schemas.microsoft.com/office/powerpoint/2010/main" val="48765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A Deck Theme 1">
  <a:themeElements>
    <a:clrScheme name="Custom 1">
      <a:dk1>
        <a:srgbClr val="4C4F3D"/>
      </a:dk1>
      <a:lt1>
        <a:sysClr val="window" lastClr="FFFFFF"/>
      </a:lt1>
      <a:dk2>
        <a:srgbClr val="B3B3B3"/>
      </a:dk2>
      <a:lt2>
        <a:srgbClr val="E9D2AA"/>
      </a:lt2>
      <a:accent1>
        <a:srgbClr val="4C4F3D"/>
      </a:accent1>
      <a:accent2>
        <a:srgbClr val="1176BC"/>
      </a:accent2>
      <a:accent3>
        <a:srgbClr val="F0B337"/>
      </a:accent3>
      <a:accent4>
        <a:srgbClr val="E4922B"/>
      </a:accent4>
      <a:accent5>
        <a:srgbClr val="DA7A2B"/>
      </a:accent5>
      <a:accent6>
        <a:srgbClr val="2BC0DA"/>
      </a:accent6>
      <a:hlink>
        <a:srgbClr val="10A76A"/>
      </a:hlink>
      <a:folHlink>
        <a:srgbClr val="3010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16709</TotalTime>
  <Words>167</Words>
  <Application>Microsoft Macintosh PowerPoint</Application>
  <PresentationFormat>On-screen Show (16:9)</PresentationFormat>
  <Paragraphs>62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GLA Deck Theme 1</vt:lpstr>
      <vt:lpstr>PowerPoint Presentation</vt:lpstr>
      <vt:lpstr>PowerPoint Presentation</vt:lpstr>
      <vt:lpstr>The Challenge</vt:lpstr>
      <vt:lpstr>The Original Solution</vt:lpstr>
      <vt:lpstr>The Transformation</vt:lpstr>
      <vt:lpstr>Flipped Classroom Course Structure</vt:lpstr>
      <vt:lpstr>Content Optimization</vt:lpstr>
      <vt:lpstr>PowerPoint Presentation</vt:lpstr>
      <vt:lpstr>Results and Feedback</vt:lpstr>
      <vt:lpstr>Next Steps</vt:lpstr>
      <vt:lpstr>For More Information</vt:lpstr>
    </vt:vector>
  </TitlesOfParts>
  <Manager/>
  <Company>GovDelivery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Adam Johnston</dc:creator>
  <cp:keywords/>
  <dc:description/>
  <cp:lastModifiedBy>Megan Dotson</cp:lastModifiedBy>
  <cp:revision>168</cp:revision>
  <dcterms:created xsi:type="dcterms:W3CDTF">2014-05-12T14:25:09Z</dcterms:created>
  <dcterms:modified xsi:type="dcterms:W3CDTF">2015-04-21T18:51:01Z</dcterms:modified>
  <cp:category/>
</cp:coreProperties>
</file>