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12"/>
  </p:notesMasterIdLst>
  <p:sldIdLst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A5677-189D-3E49-BF72-EDC54A5B9511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0BA0C-BAFD-F44F-9E12-392C1D09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2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51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51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87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55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51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51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92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"/>
            <a:ext cx="9144000" cy="1470025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544079"/>
            <a:ext cx="6400800" cy="7297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Course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14F8-413C-6C43-AF41-F250ED43813A}" type="datetime1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4/21/15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371600" y="3273779"/>
            <a:ext cx="6400800" cy="72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371600" y="3273779"/>
            <a:ext cx="6400800" cy="72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687233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Instructor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2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2FDD-9EAE-764B-89BC-CED414D61895}" type="datetime1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4/21/15</a:t>
            </a:fld>
            <a:endParaRPr lang="en-US" dirty="0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C4F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 b="0" i="0">
                <a:latin typeface="Helvetica Neue Light"/>
                <a:cs typeface="Helvetica Neue Light"/>
              </a:defRPr>
            </a:lvl1pPr>
            <a:lvl2pPr>
              <a:defRPr sz="18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200" b="0" i="0">
                <a:latin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1CE5-328B-F940-A1AD-A3DA0AE09410}" type="datetime1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4/21/15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646613" y="2174875"/>
            <a:ext cx="4040188" cy="3951288"/>
          </a:xfrm>
        </p:spPr>
        <p:txBody>
          <a:bodyPr/>
          <a:lstStyle>
            <a:lvl1pPr>
              <a:defRPr sz="2000" b="0" i="0">
                <a:latin typeface="Helvetica Neue Light"/>
                <a:cs typeface="Helvetica Neue Light"/>
              </a:defRPr>
            </a:lvl1pPr>
            <a:lvl2pPr>
              <a:defRPr sz="18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200" b="0" i="0">
                <a:latin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470025"/>
          </a:xfrm>
          <a:solidFill>
            <a:srgbClr val="1176BC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 b="0" i="0">
                <a:latin typeface="Helvetica Neue Light"/>
                <a:cs typeface="Helvetica Neue Light"/>
              </a:defRPr>
            </a:lvl1pPr>
            <a:lvl2pPr>
              <a:defRPr sz="18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200" b="0" i="0">
                <a:latin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1CE5-328B-F940-A1AD-A3DA0AE09410}" type="datetime1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4/21/15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646613" y="2174875"/>
            <a:ext cx="4040188" cy="3951288"/>
          </a:xfrm>
        </p:spPr>
        <p:txBody>
          <a:bodyPr/>
          <a:lstStyle>
            <a:lvl1pPr>
              <a:defRPr sz="2000" b="0" i="0">
                <a:latin typeface="Helvetica Neue Light"/>
                <a:cs typeface="Helvetica Neue Light"/>
              </a:defRPr>
            </a:lvl1pPr>
            <a:lvl2pPr>
              <a:defRPr sz="18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200" b="0" i="0">
                <a:latin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470025"/>
          </a:xfrm>
          <a:solidFill>
            <a:schemeClr val="accent3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3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" y="1"/>
            <a:ext cx="3008313" cy="1162051"/>
          </a:xfrm>
          <a:solidFill>
            <a:schemeClr val="accent2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15" y="0"/>
            <a:ext cx="6135687" cy="6858000"/>
          </a:xfrm>
        </p:spPr>
        <p:txBody>
          <a:bodyPr/>
          <a:lstStyle>
            <a:lvl1pPr>
              <a:defRPr sz="3200" b="0" i="0">
                <a:latin typeface="Helvetica Neue Light"/>
                <a:cs typeface="Helvetica Neue Light"/>
              </a:defRPr>
            </a:lvl1pPr>
            <a:lvl2pPr>
              <a:defRPr sz="2800" b="0" i="0">
                <a:latin typeface="Helvetica Neue Light"/>
                <a:cs typeface="Helvetica Neue Light"/>
              </a:defRPr>
            </a:lvl2pPr>
            <a:lvl3pPr>
              <a:defRPr sz="2400" b="0" i="0">
                <a:latin typeface="Helvetica Neue Light"/>
                <a:cs typeface="Helvetica Neue Light"/>
              </a:defRPr>
            </a:lvl3pPr>
            <a:lvl4pPr>
              <a:defRPr sz="2000" b="0" i="0">
                <a:latin typeface="Helvetica Neue Light"/>
                <a:cs typeface="Helvetica Neue Light"/>
              </a:defRPr>
            </a:lvl4pPr>
            <a:lvl5pPr>
              <a:defRPr sz="2000" b="0" i="0">
                <a:latin typeface="Helvetica Neue Light"/>
                <a:cs typeface="Helvetica Neue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" y="1162055"/>
            <a:ext cx="3008313" cy="5695948"/>
          </a:xfrm>
        </p:spPr>
        <p:txBody>
          <a:bodyPr/>
          <a:lstStyle>
            <a:lvl1pPr marL="0" indent="0">
              <a:buNone/>
              <a:defRPr sz="1400" b="0" i="0">
                <a:latin typeface="Helvetica Neue Light"/>
                <a:cs typeface="Helvetica Neue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3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" y="1"/>
            <a:ext cx="3008313" cy="1162051"/>
          </a:xfrm>
          <a:solidFill>
            <a:schemeClr val="accent3"/>
          </a:solidFill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15" y="0"/>
            <a:ext cx="6135687" cy="6858000"/>
          </a:xfrm>
        </p:spPr>
        <p:txBody>
          <a:bodyPr/>
          <a:lstStyle>
            <a:lvl1pPr>
              <a:defRPr sz="3200" b="0" i="0">
                <a:latin typeface="Helvetica Neue Light"/>
                <a:cs typeface="Helvetica Neue Light"/>
              </a:defRPr>
            </a:lvl1pPr>
            <a:lvl2pPr>
              <a:defRPr sz="2800" b="0" i="0">
                <a:latin typeface="Helvetica Neue Light"/>
                <a:cs typeface="Helvetica Neue Light"/>
              </a:defRPr>
            </a:lvl2pPr>
            <a:lvl3pPr>
              <a:defRPr sz="2400" b="0" i="0">
                <a:latin typeface="Helvetica Neue Light"/>
                <a:cs typeface="Helvetica Neue Light"/>
              </a:defRPr>
            </a:lvl3pPr>
            <a:lvl4pPr>
              <a:defRPr sz="2000" b="0" i="0">
                <a:latin typeface="Helvetica Neue Light"/>
                <a:cs typeface="Helvetica Neue Light"/>
              </a:defRPr>
            </a:lvl4pPr>
            <a:lvl5pPr>
              <a:defRPr sz="2000" b="0" i="0">
                <a:latin typeface="Helvetica Neue Light"/>
                <a:cs typeface="Helvetica Neue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" y="1162055"/>
            <a:ext cx="3008313" cy="5695948"/>
          </a:xfrm>
        </p:spPr>
        <p:txBody>
          <a:bodyPr/>
          <a:lstStyle>
            <a:lvl1pPr marL="0" indent="0">
              <a:buNone/>
              <a:defRPr sz="1400" b="0" i="0">
                <a:latin typeface="Helvetica Neue Light"/>
                <a:cs typeface="Helvetica Neue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0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 b="0" i="0">
                <a:latin typeface="Helvetica Neue Light"/>
                <a:cs typeface="Helvetica Neue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55FA-F1F7-8340-AD42-A2652EFDCFFF}" type="datetime1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4/21/15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4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TG_Event_Post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8422" r="7470" b="40072"/>
          <a:stretch/>
        </p:blipFill>
        <p:spPr>
          <a:xfrm>
            <a:off x="-40949" y="8"/>
            <a:ext cx="9184949" cy="68580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4/21/15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854730"/>
            <a:ext cx="9144000" cy="1003279"/>
          </a:xfrm>
          <a:prstGeom prst="rect">
            <a:avLst/>
          </a:prstGeom>
          <a:solidFill>
            <a:srgbClr val="F0B6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8" name="Picture 7" descr="VTG_Event_Post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2" t="64447" r="25744" b="19768"/>
          <a:stretch/>
        </p:blipFill>
        <p:spPr>
          <a:xfrm>
            <a:off x="3341554" y="5775313"/>
            <a:ext cx="2460892" cy="10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1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4/21/15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3266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4/21/15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67840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4/21/15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5807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"/>
            <a:ext cx="9144000" cy="1470025"/>
          </a:xfrm>
          <a:solidFill>
            <a:srgbClr val="1176BC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6F-E233-944E-8A90-815D5872FA77}" type="datetime1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4/21/15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687233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Instructor Name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544079"/>
            <a:ext cx="6400800" cy="7297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Course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4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4/21/15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44213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4/21/15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85576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4/21/15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36672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4/21/15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 dirty="0">
              <a:solidFill>
                <a:srgbClr val="E78D35">
                  <a:shade val="7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62147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4/21/15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9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4/21/15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92495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4/21/15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3187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138"/>
            <a:ext cx="8229600" cy="4345028"/>
          </a:xfrm>
        </p:spPr>
        <p:txBody>
          <a:bodyPr/>
          <a:lstStyle>
            <a:lvl1pPr>
              <a:defRPr b="0" i="0">
                <a:latin typeface="Helvetica Neue Light"/>
                <a:cs typeface="Helvetica Neue Light"/>
              </a:defRPr>
            </a:lvl1pPr>
            <a:lvl2pPr>
              <a:defRPr b="0" i="0">
                <a:latin typeface="Helvetica Neue Light"/>
                <a:cs typeface="Helvetica Neue Light"/>
              </a:defRPr>
            </a:lvl2pPr>
            <a:lvl3pPr>
              <a:defRPr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5326-467C-F84B-AFAE-3B50364806A2}" type="datetime1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4/21/15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470025"/>
          </a:xfrm>
          <a:solidFill>
            <a:schemeClr val="accent3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5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025"/>
            <a:ext cx="8229600" cy="4656139"/>
          </a:xfrm>
        </p:spPr>
        <p:txBody>
          <a:bodyPr/>
          <a:lstStyle>
            <a:lvl1pPr>
              <a:defRPr b="0" i="0">
                <a:latin typeface="Helvetica Neue Light"/>
                <a:cs typeface="Helvetica Neue Light"/>
              </a:defRPr>
            </a:lvl1pPr>
            <a:lvl2pPr>
              <a:defRPr b="0" i="0">
                <a:latin typeface="Helvetica Neue Light"/>
                <a:cs typeface="Helvetica Neue Light"/>
              </a:defRPr>
            </a:lvl2pPr>
            <a:lvl3pPr>
              <a:defRPr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17CA-25B3-3C40-96E1-97A15E8E613A}" type="datetime1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4/21/15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5"/>
            <a:ext cx="9144000" cy="1470025"/>
          </a:xfrm>
          <a:solidFill>
            <a:srgbClr val="1176BC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B561-4141-1549-82CB-5EEAA7D46822}" type="datetime1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4/21/15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9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6051-BD0F-0B4A-897C-31845EB03E6C}" type="datetime1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4/21/15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693993"/>
            <a:ext cx="9144000" cy="1470025"/>
          </a:xfrm>
          <a:solidFill>
            <a:schemeClr val="accent3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2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1785-4E05-0D44-A250-8434161B428F}" type="datetime1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4/21/15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693993"/>
            <a:ext cx="9144000" cy="1470025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8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35694" y="1"/>
            <a:ext cx="3008313" cy="1162051"/>
          </a:xfrm>
          <a:solidFill>
            <a:schemeClr val="accent2"/>
          </a:solidFill>
          <a:ln>
            <a:noFill/>
          </a:ln>
          <a:effectLst/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694" y="1162052"/>
            <a:ext cx="3008313" cy="5695949"/>
          </a:xfrm>
          <a:solidFill>
            <a:schemeClr val="accent1">
              <a:lumMod val="50000"/>
              <a:alpha val="39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72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35694" y="1"/>
            <a:ext cx="3008313" cy="1162051"/>
          </a:xfrm>
          <a:solidFill>
            <a:schemeClr val="accent3"/>
          </a:solidFill>
          <a:ln>
            <a:noFill/>
          </a:ln>
          <a:effectLst/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4C4F3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694" y="1162052"/>
            <a:ext cx="3008313" cy="5695949"/>
          </a:xfrm>
          <a:solidFill>
            <a:schemeClr val="accent1">
              <a:lumMod val="50000"/>
              <a:alpha val="39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7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B6FF2FDD-9EAE-764B-89BC-CED414D61895}" type="datetime1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4/21/15</a:t>
            </a:fld>
            <a:endParaRPr lang="en-US" dirty="0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C4F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2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bel"/>
          <a:ea typeface="+mj-ea"/>
          <a:cs typeface="A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TG_Event_Post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86943" r="1418" b="1991"/>
          <a:stretch/>
        </p:blipFill>
        <p:spPr>
          <a:xfrm>
            <a:off x="0" y="7"/>
            <a:ext cx="9144000" cy="1417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4/21/15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3518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29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29244"/>
            <a:ext cx="9144000" cy="282274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Open Sans"/>
                <a:cs typeface="Open Sans"/>
              </a:rPr>
              <a:t>FHWA’s Social Learning Experience</a:t>
            </a:r>
            <a:br>
              <a:rPr lang="en-US" sz="3800" b="1" dirty="0" smtClean="0">
                <a:latin typeface="Open Sans"/>
                <a:cs typeface="Open Sans"/>
              </a:rPr>
            </a:br>
            <a:r>
              <a:rPr lang="en-US" sz="3800" b="1" dirty="0" smtClean="0">
                <a:latin typeface="Open Sans"/>
                <a:cs typeface="Open Sans"/>
              </a:rPr>
              <a:t>“</a:t>
            </a:r>
            <a:r>
              <a:rPr lang="en-US" sz="3600" b="1" dirty="0" smtClean="0">
                <a:latin typeface="Open Sans"/>
                <a:cs typeface="Open Sans"/>
              </a:rPr>
              <a:t>Leap Not Creep: </a:t>
            </a:r>
            <a:r>
              <a:rPr lang="en-US" sz="3600" b="1" dirty="0">
                <a:latin typeface="Open Sans"/>
                <a:cs typeface="Open Sans"/>
              </a:rPr>
              <a:t>A</a:t>
            </a:r>
            <a:r>
              <a:rPr lang="en-US" sz="3600" b="1" dirty="0" smtClean="0">
                <a:latin typeface="Open Sans"/>
                <a:cs typeface="Open Sans"/>
              </a:rPr>
              <a:t>ccelerating </a:t>
            </a:r>
            <a:br>
              <a:rPr lang="en-US" sz="3600" b="1" dirty="0" smtClean="0">
                <a:latin typeface="Open Sans"/>
                <a:cs typeface="Open Sans"/>
              </a:rPr>
            </a:br>
            <a:r>
              <a:rPr lang="en-US" sz="3600" b="1" dirty="0" smtClean="0">
                <a:latin typeface="Open Sans"/>
                <a:cs typeface="Open Sans"/>
              </a:rPr>
              <a:t>Innovation Implementation”</a:t>
            </a:r>
            <a:endParaRPr lang="en-US" sz="2800" b="1" dirty="0">
              <a:latin typeface="Open Sans"/>
              <a:cs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pic>
        <p:nvPicPr>
          <p:cNvPr id="4" name="Picture 3" descr="YJ0CAAAECBAgQIECAAAECk4AoMMGbJUCAAAECBAgQIECAAAECt0BTgGZMyNnQVAAAAABJRU5ErkJggg==.pn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93" y="297495"/>
            <a:ext cx="5390833" cy="15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2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3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Open Sans"/>
                <a:cs typeface="Open Sans"/>
              </a:rPr>
              <a:t>Purpose of Course</a:t>
            </a:r>
            <a:endParaRPr lang="en-US" sz="4000" b="1" dirty="0">
              <a:latin typeface="Open Sans"/>
              <a:cs typeface="Open Sans"/>
            </a:endParaRPr>
          </a:p>
        </p:txBody>
      </p:sp>
      <p:pic>
        <p:nvPicPr>
          <p:cNvPr id="22" name="Picture 21" descr="25089-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84" y="3004811"/>
            <a:ext cx="2262595" cy="226364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015291" y="2647967"/>
            <a:ext cx="914400" cy="914823"/>
            <a:chOff x="759712" y="1283920"/>
            <a:chExt cx="914400" cy="914400"/>
          </a:xfrm>
        </p:grpSpPr>
        <p:pic>
          <p:nvPicPr>
            <p:cNvPr id="15" name="Picture 14" descr="27466-2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12" y="1283920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52579" y="1345396"/>
              <a:ext cx="529210" cy="3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58629" y="2647967"/>
            <a:ext cx="914400" cy="914823"/>
            <a:chOff x="2588512" y="1283920"/>
            <a:chExt cx="914400" cy="914400"/>
          </a:xfrm>
        </p:grpSpPr>
        <p:pic>
          <p:nvPicPr>
            <p:cNvPr id="16" name="Picture 15" descr="27466-2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512" y="1283920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781107" y="1345396"/>
              <a:ext cx="529210" cy="3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2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36824" y="4008757"/>
            <a:ext cx="914400" cy="914823"/>
            <a:chOff x="1674112" y="2611401"/>
            <a:chExt cx="914400" cy="914400"/>
          </a:xfrm>
        </p:grpSpPr>
        <p:pic>
          <p:nvPicPr>
            <p:cNvPr id="21" name="Picture 20" descr="27466-2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4112" y="2611401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63386" y="2663278"/>
              <a:ext cx="529210" cy="3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4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58629" y="5407397"/>
            <a:ext cx="914400" cy="914823"/>
            <a:chOff x="2588512" y="3937035"/>
            <a:chExt cx="914400" cy="914400"/>
          </a:xfrm>
        </p:grpSpPr>
        <p:pic>
          <p:nvPicPr>
            <p:cNvPr id="20" name="Picture 19" descr="27466-2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512" y="3937035"/>
              <a:ext cx="914400" cy="9144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781107" y="3990841"/>
              <a:ext cx="529210" cy="3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7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08424" y="4008757"/>
            <a:ext cx="914400" cy="914823"/>
            <a:chOff x="3045712" y="2611401"/>
            <a:chExt cx="914400" cy="914400"/>
          </a:xfrm>
        </p:grpSpPr>
        <p:pic>
          <p:nvPicPr>
            <p:cNvPr id="18" name="Picture 17" descr="27466-2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712" y="2611401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238307" y="2671682"/>
              <a:ext cx="529210" cy="3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5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224" y="4008757"/>
            <a:ext cx="914400" cy="914823"/>
            <a:chOff x="302512" y="2611401"/>
            <a:chExt cx="914400" cy="914400"/>
          </a:xfrm>
        </p:grpSpPr>
        <p:pic>
          <p:nvPicPr>
            <p:cNvPr id="17" name="Picture 16" descr="27466-2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12" y="2611401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95107" y="2671869"/>
              <a:ext cx="529210" cy="3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3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02191" y="5407397"/>
            <a:ext cx="914400" cy="914823"/>
            <a:chOff x="759712" y="3937035"/>
            <a:chExt cx="914400" cy="914400"/>
          </a:xfrm>
        </p:grpSpPr>
        <p:pic>
          <p:nvPicPr>
            <p:cNvPr id="19" name="Picture 18" descr="27466-2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12" y="3937035"/>
              <a:ext cx="914400" cy="9144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52307" y="3993560"/>
              <a:ext cx="529210" cy="369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alibri"/>
                </a:rPr>
                <a:t>6</a:t>
              </a:r>
            </a:p>
          </p:txBody>
        </p:sp>
      </p:grpSp>
      <p:pic>
        <p:nvPicPr>
          <p:cNvPr id="31" name="Picture 30" descr="5582-200.png"/>
          <p:cNvPicPr>
            <a:picLocks noChangeAspect="1"/>
          </p:cNvPicPr>
          <p:nvPr/>
        </p:nvPicPr>
        <p:blipFill>
          <a:blip r:embed="rId5">
            <a:alphaModFix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52" y="3943615"/>
            <a:ext cx="1129944" cy="92192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81719" y="1512317"/>
            <a:ext cx="2887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4C4F3D">
                    <a:lumMod val="50000"/>
                  </a:srgbClr>
                </a:solidFill>
                <a:latin typeface="Open Sans"/>
                <a:cs typeface="Open Sans"/>
              </a:rPr>
              <a:t>7 Fed, State, Local</a:t>
            </a:r>
            <a:br>
              <a:rPr lang="en-US" sz="2400" b="1" dirty="0">
                <a:solidFill>
                  <a:srgbClr val="4C4F3D">
                    <a:lumMod val="50000"/>
                  </a:srgbClr>
                </a:solidFill>
                <a:latin typeface="Open Sans"/>
                <a:cs typeface="Open Sans"/>
              </a:rPr>
            </a:br>
            <a:r>
              <a:rPr lang="en-US" sz="2400" b="1" dirty="0">
                <a:solidFill>
                  <a:srgbClr val="4C4F3D">
                    <a:lumMod val="50000"/>
                  </a:srgbClr>
                </a:solidFill>
                <a:latin typeface="Open Sans"/>
                <a:cs typeface="Open Sans"/>
              </a:rPr>
              <a:t>Innovation Teams</a:t>
            </a:r>
            <a:endParaRPr lang="en-US" sz="2400" dirty="0">
              <a:solidFill>
                <a:srgbClr val="4C4F3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42661" y="1512317"/>
            <a:ext cx="3947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4C4F3D">
                    <a:lumMod val="50000"/>
                  </a:srgbClr>
                </a:solidFill>
                <a:latin typeface="Open Sans"/>
                <a:cs typeface="Open Sans"/>
              </a:rPr>
              <a:t>Create an Implementation </a:t>
            </a:r>
            <a:br>
              <a:rPr lang="en-US" sz="2400" b="1" dirty="0">
                <a:solidFill>
                  <a:srgbClr val="4C4F3D">
                    <a:lumMod val="50000"/>
                  </a:srgbClr>
                </a:solidFill>
                <a:latin typeface="Open Sans"/>
                <a:cs typeface="Open Sans"/>
              </a:rPr>
            </a:br>
            <a:r>
              <a:rPr lang="en-US" sz="2400" b="1" dirty="0">
                <a:solidFill>
                  <a:srgbClr val="4C4F3D">
                    <a:lumMod val="50000"/>
                  </a:srgbClr>
                </a:solidFill>
                <a:latin typeface="Open Sans"/>
                <a:cs typeface="Open Sans"/>
              </a:rPr>
              <a:t>Plan in 2 Months</a:t>
            </a:r>
            <a:endParaRPr lang="en-US" sz="2400" dirty="0">
              <a:solidFill>
                <a:srgbClr val="4C4F3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46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4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Open Sans"/>
                <a:cs typeface="Open Sans"/>
              </a:rPr>
              <a:t>The Challenge</a:t>
            </a:r>
            <a:endParaRPr lang="en-US" sz="4000" b="1" dirty="0">
              <a:latin typeface="Open Sans"/>
              <a:cs typeface="Open Sans"/>
            </a:endParaRPr>
          </a:p>
        </p:txBody>
      </p:sp>
      <p:pic>
        <p:nvPicPr>
          <p:cNvPr id="31" name="Picture 30" descr="5582-200.png"/>
          <p:cNvPicPr>
            <a:picLocks noChangeAspect="1"/>
          </p:cNvPicPr>
          <p:nvPr/>
        </p:nvPicPr>
        <p:blipFill>
          <a:blip r:embed="rId3">
            <a:alphaModFix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00" y="3536199"/>
            <a:ext cx="1129944" cy="107548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95116" y="1743109"/>
            <a:ext cx="3975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4C4F3D">
                    <a:lumMod val="50000"/>
                  </a:srgbClr>
                </a:solidFill>
                <a:latin typeface="Open Sans"/>
                <a:cs typeface="Open Sans"/>
              </a:rPr>
              <a:t>Interactive Onsite Course</a:t>
            </a:r>
            <a:endParaRPr lang="en-US" sz="2400" dirty="0">
              <a:solidFill>
                <a:srgbClr val="4C4F3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36397" y="1743109"/>
            <a:ext cx="3359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4C4F3D">
                    <a:lumMod val="50000"/>
                  </a:srgbClr>
                </a:solidFill>
                <a:latin typeface="Open Sans"/>
                <a:cs typeface="Open Sans"/>
              </a:rPr>
              <a:t>Boring Virtual Course</a:t>
            </a:r>
            <a:endParaRPr lang="en-US" sz="2400" dirty="0">
              <a:solidFill>
                <a:srgbClr val="4C4F3D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1030458" y="3254744"/>
            <a:ext cx="2832486" cy="24462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506206" y="2665585"/>
            <a:ext cx="2373037" cy="3035443"/>
            <a:chOff x="5506197" y="1816037"/>
            <a:chExt cx="2373037" cy="26008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6197" y="2745554"/>
              <a:ext cx="2373037" cy="167133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0258" y="1816037"/>
              <a:ext cx="1323092" cy="1323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20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3684252" cy="1162051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>
                <a:latin typeface="Open Sans"/>
                <a:cs typeface="Open Sans"/>
              </a:rPr>
              <a:t>The Solution</a:t>
            </a:r>
            <a:endParaRPr lang="en-US" sz="3200" dirty="0">
              <a:latin typeface="Open Sans"/>
              <a:cs typeface="Open San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" y="1162052"/>
            <a:ext cx="3684250" cy="569594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Open Sans"/>
                <a:cs typeface="Open Sans"/>
              </a:rPr>
              <a:t>Tools:  webinars, readings, online discussions and collaborative wikis </a:t>
            </a:r>
            <a:br>
              <a:rPr lang="en-US" sz="2000" dirty="0">
                <a:latin typeface="Open Sans"/>
                <a:cs typeface="Open Sans"/>
              </a:rPr>
            </a:br>
            <a:r>
              <a:rPr lang="en-US" sz="2000" dirty="0">
                <a:latin typeface="Open Sans"/>
                <a:cs typeface="Open Sans"/>
              </a:rPr>
              <a:t>(aka live editing tools</a:t>
            </a:r>
            <a:r>
              <a:rPr lang="en-US" sz="2000" dirty="0" smtClean="0">
                <a:latin typeface="Open Sans"/>
                <a:cs typeface="Open Sans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Open Sans"/>
                <a:cs typeface="Open Sans"/>
              </a:rPr>
              <a:t>Team specific activity followed live </a:t>
            </a:r>
            <a:r>
              <a:rPr lang="en-US" sz="2000" dirty="0" smtClean="0">
                <a:latin typeface="Open Sans"/>
                <a:cs typeface="Open Sans"/>
              </a:rPr>
              <a:t>sessions</a:t>
            </a:r>
            <a:endParaRPr lang="en-US" sz="2000" dirty="0">
              <a:latin typeface="Open Sans"/>
              <a:cs typeface="Open Sans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Apply </a:t>
            </a:r>
            <a:r>
              <a:rPr lang="en-US" sz="2000" dirty="0">
                <a:latin typeface="Open Sans"/>
                <a:cs typeface="Open Sans"/>
              </a:rPr>
              <a:t>concepts immediately after learning</a:t>
            </a:r>
          </a:p>
          <a:p>
            <a:endParaRPr lang="en-US" dirty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3997811" y="717788"/>
            <a:ext cx="2374447" cy="2917685"/>
            <a:chOff x="186244" y="1144142"/>
            <a:chExt cx="2743730" cy="3168924"/>
          </a:xfrm>
        </p:grpSpPr>
        <p:sp>
          <p:nvSpPr>
            <p:cNvPr id="21" name="Rectangle 20"/>
            <p:cNvSpPr/>
            <p:nvPr/>
          </p:nvSpPr>
          <p:spPr>
            <a:xfrm>
              <a:off x="186244" y="1144142"/>
              <a:ext cx="2743730" cy="3168924"/>
            </a:xfrm>
            <a:prstGeom prst="rect">
              <a:avLst/>
            </a:prstGeom>
            <a:solidFill>
              <a:srgbClr val="1176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2" name="Picture 21" descr="Leap_Not_Creep_-_Week_1_and_Webinar_VirtualEvents_-_Draft_ppt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40" y="1965017"/>
              <a:ext cx="2431140" cy="141070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70910" y="1220966"/>
              <a:ext cx="2637638" cy="635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Open sans"/>
                  <a:cs typeface="Open sans"/>
                </a:rPr>
                <a:t>LIVE SESSIONS IN ADOBE CONNECT</a:t>
              </a:r>
            </a:p>
          </p:txBody>
        </p:sp>
        <p:pic>
          <p:nvPicPr>
            <p:cNvPr id="24" name="Picture 23" descr="Leap_Not_Creep_-_Week_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401" y="2840198"/>
              <a:ext cx="2098105" cy="1408055"/>
            </a:xfrm>
            <a:prstGeom prst="rect">
              <a:avLst/>
            </a:prstGeom>
            <a:ln>
              <a:solidFill>
                <a:schemeClr val="bg1">
                  <a:lumMod val="25000"/>
                </a:schemeClr>
              </a:solidFill>
            </a:ln>
          </p:spPr>
        </p:pic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6517991" y="717789"/>
            <a:ext cx="2305911" cy="2909987"/>
            <a:chOff x="337652" y="1217003"/>
            <a:chExt cx="2781029" cy="3097698"/>
          </a:xfrm>
        </p:grpSpPr>
        <p:sp>
          <p:nvSpPr>
            <p:cNvPr id="26" name="Rectangle 25"/>
            <p:cNvSpPr/>
            <p:nvPr/>
          </p:nvSpPr>
          <p:spPr>
            <a:xfrm>
              <a:off x="374952" y="1217003"/>
              <a:ext cx="2743729" cy="3097698"/>
            </a:xfrm>
            <a:prstGeom prst="rect">
              <a:avLst/>
            </a:prstGeom>
            <a:solidFill>
              <a:srgbClr val="1176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7" name="Picture 26" descr="Groups_•_GovLoop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838"/>
            <a:stretch/>
          </p:blipFill>
          <p:spPr>
            <a:xfrm>
              <a:off x="452430" y="1928060"/>
              <a:ext cx="1649292" cy="1372367"/>
            </a:xfrm>
            <a:prstGeom prst="rect">
              <a:avLst/>
            </a:prstGeom>
            <a:ln w="15875">
              <a:solidFill>
                <a:schemeClr val="bg1">
                  <a:lumMod val="25000"/>
                </a:schemeClr>
              </a:solidFill>
              <a:bevel/>
            </a:ln>
          </p:spPr>
        </p:pic>
        <p:pic>
          <p:nvPicPr>
            <p:cNvPr id="28" name="Picture 27" descr="Groups_•_GovLoop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769" y="2132896"/>
              <a:ext cx="1712461" cy="2040877"/>
            </a:xfrm>
            <a:prstGeom prst="rect">
              <a:avLst/>
            </a:prstGeom>
            <a:ln w="15875" cap="rnd">
              <a:solidFill>
                <a:schemeClr val="bg1">
                  <a:lumMod val="25000"/>
                </a:schemeClr>
              </a:solidFill>
              <a:bevel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337652" y="1217662"/>
              <a:ext cx="2781029" cy="62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  <a:latin typeface="Open sans"/>
                  <a:cs typeface="Open sans"/>
                </a:rPr>
                <a:t>READINGS &amp; ONLINE DISCUSSIONS</a:t>
              </a: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242726" y="4093429"/>
            <a:ext cx="4489743" cy="2213731"/>
            <a:chOff x="6192758" y="1217002"/>
            <a:chExt cx="2623792" cy="2018110"/>
          </a:xfrm>
        </p:grpSpPr>
        <p:sp>
          <p:nvSpPr>
            <p:cNvPr id="31" name="Rectangle 30"/>
            <p:cNvSpPr/>
            <p:nvPr/>
          </p:nvSpPr>
          <p:spPr>
            <a:xfrm>
              <a:off x="6204851" y="1217002"/>
              <a:ext cx="2611697" cy="2018110"/>
            </a:xfrm>
            <a:prstGeom prst="rect">
              <a:avLst/>
            </a:prstGeom>
            <a:solidFill>
              <a:srgbClr val="1176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2" name="Picture 31" descr="Road-Diets-Roadway-Reconfiguration___Etherpad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572" y="1766727"/>
              <a:ext cx="2421468" cy="1246824"/>
            </a:xfrm>
            <a:prstGeom prst="rect">
              <a:avLst/>
            </a:prstGeom>
            <a:ln w="15875" cap="rnd">
              <a:solidFill>
                <a:schemeClr val="bg1">
                  <a:lumMod val="25000"/>
                </a:schemeClr>
              </a:solidFill>
              <a:bevel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6192758" y="1301873"/>
              <a:ext cx="2623792" cy="308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Open sans"/>
                  <a:cs typeface="Open sans"/>
                </a:rPr>
                <a:t>EMBEDDED COLLABORATIVE WIKIS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446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" y="1"/>
            <a:ext cx="3668572" cy="116205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 Sans"/>
                <a:cs typeface="Open Sans"/>
              </a:rPr>
              <a:t>Social Learning:</a:t>
            </a:r>
            <a:br>
              <a:rPr lang="en-US" dirty="0">
                <a:solidFill>
                  <a:schemeClr val="tx1"/>
                </a:solidFill>
                <a:latin typeface="Open Sans"/>
                <a:cs typeface="Open Sans"/>
              </a:rPr>
            </a:br>
            <a:r>
              <a:rPr lang="en-US" dirty="0">
                <a:solidFill>
                  <a:schemeClr val="tx1"/>
                </a:solidFill>
                <a:latin typeface="Open Sans"/>
                <a:cs typeface="Open Sans"/>
              </a:rPr>
              <a:t>Built in Weeks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" y="1162052"/>
            <a:ext cx="3668571" cy="5695949"/>
          </a:xfrm>
        </p:spPr>
        <p:txBody>
          <a:bodyPr>
            <a:normAutofit/>
          </a:bodyPr>
          <a:lstStyle/>
          <a:p>
            <a:pPr marL="57150">
              <a:spcBef>
                <a:spcPts val="600"/>
              </a:spcBef>
              <a:spcAft>
                <a:spcPts val="1200"/>
              </a:spcAft>
            </a:pPr>
            <a:endParaRPr lang="en-US" sz="2000" dirty="0" smtClean="0">
              <a:latin typeface="Open Sans"/>
              <a:cs typeface="Open Sans"/>
            </a:endParaRPr>
          </a:p>
          <a:p>
            <a:pPr marL="228600" indent="-1714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Agile </a:t>
            </a:r>
            <a:r>
              <a:rPr lang="en-US" sz="2000" dirty="0">
                <a:latin typeface="Open Sans"/>
                <a:cs typeface="Open Sans"/>
              </a:rPr>
              <a:t>c</a:t>
            </a:r>
            <a:r>
              <a:rPr lang="en-US" sz="2000" dirty="0" smtClean="0">
                <a:latin typeface="Open Sans"/>
                <a:cs typeface="Open Sans"/>
              </a:rPr>
              <a:t>ourse development</a:t>
            </a:r>
          </a:p>
          <a:p>
            <a:pPr marL="228600" indent="-1714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latin typeface="Open Sans"/>
                <a:cs typeface="Open Sans"/>
              </a:rPr>
              <a:t>Organized by implementation </a:t>
            </a:r>
            <a:r>
              <a:rPr lang="en-US" sz="2000" dirty="0">
                <a:latin typeface="Open Sans"/>
                <a:cs typeface="Open Sans"/>
              </a:rPr>
              <a:t>plan </a:t>
            </a:r>
            <a:r>
              <a:rPr lang="en-US" sz="2000" dirty="0" smtClean="0">
                <a:latin typeface="Open Sans"/>
                <a:cs typeface="Open Sans"/>
              </a:rPr>
              <a:t>content</a:t>
            </a:r>
            <a:endParaRPr lang="en-US" sz="2000" dirty="0">
              <a:latin typeface="Open Sans"/>
              <a:cs typeface="Open Sans"/>
            </a:endParaRPr>
          </a:p>
          <a:p>
            <a:pPr marL="228600" indent="-1714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Open Sans"/>
                <a:cs typeface="Open Sans"/>
              </a:rPr>
              <a:t>Issued initial course materials through week 3</a:t>
            </a:r>
          </a:p>
          <a:p>
            <a:pPr marL="228600" indent="-1714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Open Sans"/>
                <a:cs typeface="Open Sans"/>
              </a:rPr>
              <a:t>Adjusted subsequent materials weekly based on learner input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9982" y="1406769"/>
            <a:ext cx="3663834" cy="292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C4F3D"/>
                </a:solidFill>
                <a:latin typeface="Calibri"/>
              </a:rPr>
              <a:t>Implementation Plan</a:t>
            </a:r>
          </a:p>
          <a:p>
            <a:pPr algn="ctr"/>
            <a:r>
              <a:rPr lang="en-US" sz="2000" b="1" dirty="0">
                <a:solidFill>
                  <a:srgbClr val="4C4F3D"/>
                </a:solidFill>
                <a:latin typeface="Calibri"/>
              </a:rPr>
              <a:t>Table of Contents</a:t>
            </a:r>
          </a:p>
          <a:p>
            <a:endParaRPr lang="en-US" dirty="0">
              <a:solidFill>
                <a:srgbClr val="4C4F3D"/>
              </a:solidFill>
              <a:latin typeface="Calibri"/>
            </a:endParaRPr>
          </a:p>
          <a:p>
            <a:r>
              <a:rPr lang="en-US" dirty="0">
                <a:solidFill>
                  <a:srgbClr val="4C4F3D"/>
                </a:solidFill>
                <a:latin typeface="Calibri"/>
              </a:rPr>
              <a:t>Overview and Innovation Description</a:t>
            </a:r>
          </a:p>
          <a:p>
            <a:r>
              <a:rPr lang="en-US" dirty="0">
                <a:solidFill>
                  <a:srgbClr val="4C4F3D"/>
                </a:solidFill>
                <a:latin typeface="Calibri"/>
              </a:rPr>
              <a:t>Mission Statement</a:t>
            </a:r>
          </a:p>
          <a:p>
            <a:r>
              <a:rPr lang="en-US" dirty="0">
                <a:solidFill>
                  <a:srgbClr val="4C4F3D"/>
                </a:solidFill>
                <a:latin typeface="Calibri"/>
              </a:rPr>
              <a:t>Goals</a:t>
            </a:r>
          </a:p>
          <a:p>
            <a:r>
              <a:rPr lang="en-US" dirty="0">
                <a:solidFill>
                  <a:srgbClr val="4C4F3D"/>
                </a:solidFill>
                <a:latin typeface="Calibri"/>
              </a:rPr>
              <a:t>Target Audience</a:t>
            </a:r>
          </a:p>
          <a:p>
            <a:r>
              <a:rPr lang="en-US" dirty="0">
                <a:solidFill>
                  <a:srgbClr val="4C4F3D"/>
                </a:solidFill>
                <a:latin typeface="Calibri"/>
              </a:rPr>
              <a:t>Market Research</a:t>
            </a:r>
          </a:p>
          <a:p>
            <a:r>
              <a:rPr lang="en-US" dirty="0">
                <a:solidFill>
                  <a:srgbClr val="4C4F3D"/>
                </a:solidFill>
                <a:latin typeface="Calibri"/>
              </a:rPr>
              <a:t>Performance Measures</a:t>
            </a:r>
          </a:p>
          <a:p>
            <a:r>
              <a:rPr lang="en-US" dirty="0">
                <a:solidFill>
                  <a:srgbClr val="4C4F3D"/>
                </a:solidFill>
                <a:latin typeface="Calibri"/>
              </a:rPr>
              <a:t>Work Plan</a:t>
            </a:r>
          </a:p>
        </p:txBody>
      </p:sp>
    </p:spTree>
    <p:extLst>
      <p:ext uri="{BB962C8B-B14F-4D97-AF65-F5344CB8AC3E}">
        <p14:creationId xmlns:p14="http://schemas.microsoft.com/office/powerpoint/2010/main" val="218899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7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Open Sans"/>
                <a:cs typeface="Open Sans"/>
              </a:rPr>
              <a:t>Lessons Learned</a:t>
            </a:r>
            <a:endParaRPr lang="en-US" sz="4000" b="1" dirty="0">
              <a:latin typeface="Open Sans"/>
              <a:cs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890" y="1961510"/>
            <a:ext cx="2275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1. Pre-Register Participants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9136" y="1740089"/>
            <a:ext cx="23455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2. Plan Long-Term User Needs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1108" y="1779411"/>
            <a:ext cx="22262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3. Self-paced </a:t>
            </a:r>
            <a:br>
              <a:rPr lang="en-US" sz="22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</a:br>
            <a:r>
              <a:rPr lang="en-US" sz="22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content bonus, not priority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7077" y="1781905"/>
            <a:ext cx="23673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4. Dry-runs; </a:t>
            </a:r>
            <a:br>
              <a:rPr lang="en-US" sz="22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</a:br>
            <a:r>
              <a:rPr lang="en-US" sz="22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tighten content; test videos </a:t>
            </a:r>
          </a:p>
        </p:txBody>
      </p:sp>
      <p:pic>
        <p:nvPicPr>
          <p:cNvPr id="9" name="Picture 8" descr="75986-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9" y="3647920"/>
            <a:ext cx="1740221" cy="1787461"/>
          </a:xfrm>
          <a:prstGeom prst="rect">
            <a:avLst/>
          </a:prstGeom>
        </p:spPr>
      </p:pic>
      <p:pic>
        <p:nvPicPr>
          <p:cNvPr id="11" name="Picture 10" descr="39393-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96" y="3585208"/>
            <a:ext cx="1663909" cy="1709077"/>
          </a:xfrm>
          <a:prstGeom prst="rect">
            <a:avLst/>
          </a:prstGeom>
        </p:spPr>
      </p:pic>
      <p:pic>
        <p:nvPicPr>
          <p:cNvPr id="12" name="Picture 11" descr="19424-2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74" y="3525123"/>
            <a:ext cx="1708974" cy="1755367"/>
          </a:xfrm>
          <a:prstGeom prst="rect">
            <a:avLst/>
          </a:prstGeom>
        </p:spPr>
      </p:pic>
      <p:pic>
        <p:nvPicPr>
          <p:cNvPr id="15" name="Picture 14" descr="19514-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73" y="3480656"/>
            <a:ext cx="482017" cy="495101"/>
          </a:xfrm>
          <a:prstGeom prst="rect">
            <a:avLst/>
          </a:prstGeom>
        </p:spPr>
      </p:pic>
      <p:pic>
        <p:nvPicPr>
          <p:cNvPr id="16" name="Picture 15" descr="19514-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98" y="3480656"/>
            <a:ext cx="482017" cy="495101"/>
          </a:xfrm>
          <a:prstGeom prst="rect">
            <a:avLst/>
          </a:prstGeom>
        </p:spPr>
      </p:pic>
      <p:pic>
        <p:nvPicPr>
          <p:cNvPr id="17" name="Picture 16" descr="19514-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07" y="3480656"/>
            <a:ext cx="482017" cy="495101"/>
          </a:xfrm>
          <a:prstGeom prst="rect">
            <a:avLst/>
          </a:prstGeom>
        </p:spPr>
      </p:pic>
      <p:pic>
        <p:nvPicPr>
          <p:cNvPr id="18" name="Picture 17" descr="19514-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17" y="4123344"/>
            <a:ext cx="482017" cy="495101"/>
          </a:xfrm>
          <a:prstGeom prst="rect">
            <a:avLst/>
          </a:prstGeom>
        </p:spPr>
      </p:pic>
      <p:pic>
        <p:nvPicPr>
          <p:cNvPr id="19" name="Picture 18" descr="19514-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34" y="4123344"/>
            <a:ext cx="482017" cy="495101"/>
          </a:xfrm>
          <a:prstGeom prst="rect">
            <a:avLst/>
          </a:prstGeom>
        </p:spPr>
      </p:pic>
      <p:pic>
        <p:nvPicPr>
          <p:cNvPr id="20" name="Picture 19" descr="19514-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51" y="4123344"/>
            <a:ext cx="482017" cy="495101"/>
          </a:xfrm>
          <a:prstGeom prst="rect">
            <a:avLst/>
          </a:prstGeom>
        </p:spPr>
      </p:pic>
      <p:pic>
        <p:nvPicPr>
          <p:cNvPr id="21" name="Picture 20" descr="19514-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17" y="4766036"/>
            <a:ext cx="482017" cy="495101"/>
          </a:xfrm>
          <a:prstGeom prst="rect">
            <a:avLst/>
          </a:prstGeom>
        </p:spPr>
      </p:pic>
      <p:pic>
        <p:nvPicPr>
          <p:cNvPr id="22" name="Picture 21" descr="19514-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34" y="4766036"/>
            <a:ext cx="482017" cy="495101"/>
          </a:xfrm>
          <a:prstGeom prst="rect">
            <a:avLst/>
          </a:prstGeom>
        </p:spPr>
      </p:pic>
      <p:pic>
        <p:nvPicPr>
          <p:cNvPr id="23" name="Picture 22" descr="19514-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51" y="4766036"/>
            <a:ext cx="482017" cy="495101"/>
          </a:xfrm>
          <a:prstGeom prst="rect">
            <a:avLst/>
          </a:prstGeom>
        </p:spPr>
      </p:pic>
      <p:pic>
        <p:nvPicPr>
          <p:cNvPr id="24" name="Picture 23" descr="19514-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17" y="5408724"/>
            <a:ext cx="482017" cy="495101"/>
          </a:xfrm>
          <a:prstGeom prst="rect">
            <a:avLst/>
          </a:prstGeom>
        </p:spPr>
      </p:pic>
      <p:pic>
        <p:nvPicPr>
          <p:cNvPr id="25" name="Picture 24" descr="19514-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34" y="5408724"/>
            <a:ext cx="482017" cy="495101"/>
          </a:xfrm>
          <a:prstGeom prst="rect">
            <a:avLst/>
          </a:prstGeom>
        </p:spPr>
      </p:pic>
      <p:pic>
        <p:nvPicPr>
          <p:cNvPr id="26" name="Picture 25" descr="19514-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51" y="5408724"/>
            <a:ext cx="482017" cy="4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4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</a:rPr>
              <a:pPr/>
              <a:t>8</a:t>
            </a:fld>
            <a:endParaRPr lang="en-US">
              <a:solidFill>
                <a:srgbClr val="4C4F3D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Open Sans"/>
                <a:cs typeface="Open Sans"/>
              </a:rPr>
              <a:t>Lessons Learned</a:t>
            </a:r>
            <a:endParaRPr lang="en-US" sz="4000" b="1" dirty="0">
              <a:latin typeface="Open Sans"/>
              <a:cs typeface="Open San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9731" y="1743103"/>
            <a:ext cx="23378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5. Limit Live </a:t>
            </a:r>
            <a:b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</a:br>
            <a: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Instruction </a:t>
            </a:r>
            <a:b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</a:br>
            <a: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to One Hour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21303" y="1743103"/>
            <a:ext cx="210539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6. Increase </a:t>
            </a:r>
            <a:b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</a:br>
            <a: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Live Time </a:t>
            </a:r>
            <a:b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</a:br>
            <a: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for Teams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10415" y="1743103"/>
            <a:ext cx="195675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7. Shorten </a:t>
            </a:r>
            <a:b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</a:br>
            <a: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Course to </a:t>
            </a:r>
            <a:b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</a:br>
            <a: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Five Weeks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39395" y="1743103"/>
            <a:ext cx="195675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8. Adjust Content </a:t>
            </a:r>
            <a:b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</a:br>
            <a:r>
              <a:rPr lang="en-US" sz="2300" dirty="0">
                <a:solidFill>
                  <a:srgbClr val="4C4F3D">
                    <a:lumMod val="50000"/>
                  </a:srgbClr>
                </a:solidFill>
                <a:latin typeface="Open Sans Semibold"/>
                <a:cs typeface="Open Sans Semibold"/>
              </a:rPr>
              <a:t>As You Go</a:t>
            </a:r>
          </a:p>
        </p:txBody>
      </p:sp>
      <p:pic>
        <p:nvPicPr>
          <p:cNvPr id="7" name="Picture 6" descr="65441-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4" y="3721609"/>
            <a:ext cx="1434344" cy="1455927"/>
          </a:xfrm>
          <a:prstGeom prst="rect">
            <a:avLst/>
          </a:prstGeom>
        </p:spPr>
      </p:pic>
      <p:pic>
        <p:nvPicPr>
          <p:cNvPr id="9" name="Picture 8" descr="43021-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74" y="3386966"/>
            <a:ext cx="1822731" cy="1850159"/>
          </a:xfrm>
          <a:prstGeom prst="rect">
            <a:avLst/>
          </a:prstGeom>
        </p:spPr>
      </p:pic>
      <p:pic>
        <p:nvPicPr>
          <p:cNvPr id="10" name="Picture 9" descr="76382-2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21" y="3492605"/>
            <a:ext cx="1743503" cy="1769739"/>
          </a:xfrm>
          <a:prstGeom prst="rect">
            <a:avLst/>
          </a:prstGeom>
        </p:spPr>
      </p:pic>
      <p:pic>
        <p:nvPicPr>
          <p:cNvPr id="13" name="Picture 12" descr="18233-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44" y="3496694"/>
            <a:ext cx="1822731" cy="18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3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349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Open Sans"/>
                <a:cs typeface="Open Sans"/>
              </a:rPr>
              <a:t>Questions?</a:t>
            </a:r>
            <a:endParaRPr lang="en-US" sz="4000" b="1" dirty="0">
              <a:latin typeface="Open Sans"/>
              <a:cs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solidFill>
                  <a:srgbClr val="4C4F3D">
                    <a:tint val="75000"/>
                  </a:srgbClr>
                </a:solidFill>
                <a:latin typeface="Open Sans"/>
                <a:cs typeface="Open Sans"/>
              </a:rPr>
              <a:pPr/>
              <a:t>9</a:t>
            </a:fld>
            <a:endParaRPr lang="en-US">
              <a:solidFill>
                <a:srgbClr val="4C4F3D">
                  <a:tint val="75000"/>
                </a:srgbClr>
              </a:solidFill>
              <a:latin typeface="Open Sans"/>
              <a:cs typeface="Open Sans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614808" y="3406376"/>
            <a:ext cx="5894803" cy="2385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smtClean="0">
                <a:solidFill>
                  <a:srgbClr val="4C4F3D"/>
                </a:solidFill>
                <a:latin typeface="Open Sans"/>
                <a:cs typeface="Open Sans"/>
              </a:rPr>
              <a:t>Julie </a:t>
            </a:r>
            <a:r>
              <a:rPr lang="en-US" b="1" dirty="0" err="1" smtClean="0">
                <a:solidFill>
                  <a:srgbClr val="4C4F3D"/>
                </a:solidFill>
                <a:latin typeface="Open Sans"/>
                <a:cs typeface="Open Sans"/>
              </a:rPr>
              <a:t>Zirlin</a:t>
            </a:r>
            <a:endParaRPr lang="en-US" b="1" dirty="0" smtClean="0">
              <a:solidFill>
                <a:srgbClr val="4C4F3D"/>
              </a:solidFill>
              <a:latin typeface="Open Sans"/>
              <a:cs typeface="Open Sans"/>
            </a:endParaRPr>
          </a:p>
          <a:p>
            <a:pPr marL="0" indent="0" algn="ctr">
              <a:buFont typeface="Arial"/>
              <a:buNone/>
            </a:pPr>
            <a:r>
              <a:rPr lang="en-US" sz="2400" dirty="0" smtClean="0">
                <a:solidFill>
                  <a:srgbClr val="4C4F3D"/>
                </a:solidFill>
                <a:latin typeface="Open Sans"/>
                <a:cs typeface="Open Sans"/>
              </a:rPr>
              <a:t>Technology Partnerships Coordinator</a:t>
            </a:r>
          </a:p>
          <a:p>
            <a:pPr marL="0" indent="0" algn="ctr">
              <a:buFont typeface="Arial"/>
              <a:buNone/>
            </a:pPr>
            <a:r>
              <a:rPr lang="en-US" sz="2400" dirty="0" err="1" smtClean="0">
                <a:solidFill>
                  <a:srgbClr val="4C4F3D"/>
                </a:solidFill>
                <a:latin typeface="Open Sans"/>
                <a:cs typeface="Open Sans"/>
              </a:rPr>
              <a:t>Julie.Zirlin@dot.gov</a:t>
            </a:r>
            <a:endParaRPr lang="en-US" sz="2400" dirty="0">
              <a:solidFill>
                <a:srgbClr val="4C4F3D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0238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GLA Deck Theme 1">
  <a:themeElements>
    <a:clrScheme name="Custom 1">
      <a:dk1>
        <a:srgbClr val="4C4F3D"/>
      </a:dk1>
      <a:lt1>
        <a:sysClr val="window" lastClr="FFFFFF"/>
      </a:lt1>
      <a:dk2>
        <a:srgbClr val="B3B3B3"/>
      </a:dk2>
      <a:lt2>
        <a:srgbClr val="E9D2AA"/>
      </a:lt2>
      <a:accent1>
        <a:srgbClr val="4C4F3D"/>
      </a:accent1>
      <a:accent2>
        <a:srgbClr val="1176BC"/>
      </a:accent2>
      <a:accent3>
        <a:srgbClr val="F0B337"/>
      </a:accent3>
      <a:accent4>
        <a:srgbClr val="E4922B"/>
      </a:accent4>
      <a:accent5>
        <a:srgbClr val="DA7A2B"/>
      </a:accent5>
      <a:accent6>
        <a:srgbClr val="2BC0DA"/>
      </a:accent6>
      <a:hlink>
        <a:srgbClr val="10A76A"/>
      </a:hlink>
      <a:folHlink>
        <a:srgbClr val="3010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Macintosh PowerPoint</Application>
  <PresentationFormat>On-screen Show (4:3)</PresentationFormat>
  <Paragraphs>65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2_GLA Deck Theme 1</vt:lpstr>
      <vt:lpstr>Office Theme</vt:lpstr>
      <vt:lpstr>PowerPoint Presentation</vt:lpstr>
      <vt:lpstr>FHWA’s Social Learning Experience “Leap Not Creep: Accelerating  Innovation Implementation”</vt:lpstr>
      <vt:lpstr>Purpose of Course</vt:lpstr>
      <vt:lpstr>The Challenge</vt:lpstr>
      <vt:lpstr>The Solution</vt:lpstr>
      <vt:lpstr>Social Learning: Built in Weeks</vt:lpstr>
      <vt:lpstr>Lessons Learned</vt:lpstr>
      <vt:lpstr>Lessons Learned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FHWA’s Social Learning Experience “Leap Not Creep: Accelerating  Innovation Implementation”</dc:title>
  <dc:creator>Megan Dotson</dc:creator>
  <cp:lastModifiedBy>Megan Dotson</cp:lastModifiedBy>
  <cp:revision>2</cp:revision>
  <dcterms:created xsi:type="dcterms:W3CDTF">2015-04-21T18:47:52Z</dcterms:created>
  <dcterms:modified xsi:type="dcterms:W3CDTF">2015-04-21T18:51:23Z</dcterms:modified>
</cp:coreProperties>
</file>