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19"/>
  </p:notesMasterIdLst>
  <p:handoutMasterIdLst>
    <p:handoutMasterId r:id="rId20"/>
  </p:handoutMasterIdLst>
  <p:sldIdLst>
    <p:sldId id="258" r:id="rId2"/>
    <p:sldId id="287" r:id="rId3"/>
    <p:sldId id="288" r:id="rId4"/>
    <p:sldId id="289" r:id="rId5"/>
    <p:sldId id="291" r:id="rId6"/>
    <p:sldId id="292" r:id="rId7"/>
    <p:sldId id="290" r:id="rId8"/>
    <p:sldId id="303" r:id="rId9"/>
    <p:sldId id="302" r:id="rId10"/>
    <p:sldId id="296" r:id="rId11"/>
    <p:sldId id="298" r:id="rId12"/>
    <p:sldId id="297" r:id="rId13"/>
    <p:sldId id="293" r:id="rId14"/>
    <p:sldId id="299" r:id="rId15"/>
    <p:sldId id="300" r:id="rId16"/>
    <p:sldId id="286" r:id="rId17"/>
    <p:sldId id="301" r:id="rId1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76BC"/>
    <a:srgbClr val="CCCCCC"/>
    <a:srgbClr val="E6E6E6"/>
    <a:srgbClr val="B3B3B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3" d="100"/>
          <a:sy n="73" d="100"/>
        </p:scale>
        <p:origin x="-1936" y="-9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handoutMaster" Target="handoutMasters/handout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3C101E4-FD4B-CE45-B8E0-7A2312A0DE71}" type="datetime1">
              <a:rPr lang="en-US" smtClean="0"/>
              <a:t>4/21/15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5722C41-23F2-8547-84E2-B564169238C4}" type="slidenum">
              <a:rPr lang="en-US" smtClean="0"/>
              <a:t>‹#›</a:t>
            </a:fld>
            <a:endParaRPr lang="en-US"/>
          </a:p>
        </p:txBody>
      </p:sp>
    </p:spTree>
    <p:extLst>
      <p:ext uri="{BB962C8B-B14F-4D97-AF65-F5344CB8AC3E}">
        <p14:creationId xmlns:p14="http://schemas.microsoft.com/office/powerpoint/2010/main" val="42828928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6C7F46-BF19-854E-9CFA-C882A05A6889}" type="datetime1">
              <a:rPr lang="en-US" smtClean="0"/>
              <a:t>4/21/15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4F3E85-A4BA-0646-A86B-7119A1E4AF7A}" type="slidenum">
              <a:rPr lang="en-US" smtClean="0"/>
              <a:t>‹#›</a:t>
            </a:fld>
            <a:endParaRPr lang="en-US"/>
          </a:p>
        </p:txBody>
      </p:sp>
    </p:spTree>
    <p:extLst>
      <p:ext uri="{BB962C8B-B14F-4D97-AF65-F5344CB8AC3E}">
        <p14:creationId xmlns:p14="http://schemas.microsoft.com/office/powerpoint/2010/main" val="363127880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4F3E85-A4BA-0646-A86B-7119A1E4AF7A}" type="slidenum">
              <a:rPr lang="en-US" smtClean="0"/>
              <a:t>0</a:t>
            </a:fld>
            <a:endParaRPr lang="en-US"/>
          </a:p>
        </p:txBody>
      </p:sp>
    </p:spTree>
    <p:extLst>
      <p:ext uri="{BB962C8B-B14F-4D97-AF65-F5344CB8AC3E}">
        <p14:creationId xmlns:p14="http://schemas.microsoft.com/office/powerpoint/2010/main" val="2413484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4F3E85-A4BA-0646-A86B-7119A1E4AF7A}" type="slidenum">
              <a:rPr lang="en-US" smtClean="0"/>
              <a:t>7</a:t>
            </a:fld>
            <a:endParaRPr lang="en-US" dirty="0"/>
          </a:p>
        </p:txBody>
      </p:sp>
    </p:spTree>
    <p:extLst>
      <p:ext uri="{BB962C8B-B14F-4D97-AF65-F5344CB8AC3E}">
        <p14:creationId xmlns:p14="http://schemas.microsoft.com/office/powerpoint/2010/main" val="3411925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4F3E85-A4BA-0646-A86B-7119A1E4AF7A}" type="slidenum">
              <a:rPr lang="en-US" smtClean="0"/>
              <a:t>9</a:t>
            </a:fld>
            <a:endParaRPr lang="en-US"/>
          </a:p>
        </p:txBody>
      </p:sp>
    </p:spTree>
    <p:extLst>
      <p:ext uri="{BB962C8B-B14F-4D97-AF65-F5344CB8AC3E}">
        <p14:creationId xmlns:p14="http://schemas.microsoft.com/office/powerpoint/2010/main" val="3444309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4F3E85-A4BA-0646-A86B-7119A1E4AF7A}" type="slidenum">
              <a:rPr lang="en-US" smtClean="0"/>
              <a:t>10</a:t>
            </a:fld>
            <a:endParaRPr lang="en-US"/>
          </a:p>
        </p:txBody>
      </p:sp>
    </p:spTree>
    <p:extLst>
      <p:ext uri="{BB962C8B-B14F-4D97-AF65-F5344CB8AC3E}">
        <p14:creationId xmlns:p14="http://schemas.microsoft.com/office/powerpoint/2010/main" val="3444309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4F3E85-A4BA-0646-A86B-7119A1E4AF7A}" type="slidenum">
              <a:rPr lang="en-US" smtClean="0"/>
              <a:t>11</a:t>
            </a:fld>
            <a:endParaRPr lang="en-US"/>
          </a:p>
        </p:txBody>
      </p:sp>
    </p:spTree>
    <p:extLst>
      <p:ext uri="{BB962C8B-B14F-4D97-AF65-F5344CB8AC3E}">
        <p14:creationId xmlns:p14="http://schemas.microsoft.com/office/powerpoint/2010/main" val="3444309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you know, GovLoop’s learning portal is a bit like an LMS with the capability to authenticate users through OMB MAX. We also create engaging online training content from agencies’ existing classroom-based courses and help agencies to improve the delivery of the online content that they already have.  GovLoop’s marketing services through our parent company, GovDelivery, are a key part of how we support agencies to effectively promote their training and drive increased course registrations.</a:t>
            </a:r>
          </a:p>
          <a:p>
            <a:endParaRPr lang="en-US" baseline="0" dirty="0" smtClean="0"/>
          </a:p>
          <a:p>
            <a:r>
              <a:rPr lang="en-US" baseline="0" dirty="0" smtClean="0"/>
              <a:t>These three pieces working together function a bit like a cycle because good promotion drives learners to a great platform that drives registrations for awesome courses with engaging content which in turn helps to further promote the courses through happy customers who will spread the word about your great training through word of mouth.  Unless you have all of these pieces in place, we think you’re really losing out on valuable opportunities for effective learning experiences for your students. </a:t>
            </a:r>
            <a:endParaRPr lang="en-US" dirty="0"/>
          </a:p>
        </p:txBody>
      </p:sp>
      <p:sp>
        <p:nvSpPr>
          <p:cNvPr id="4" name="Slide Number Placeholder 3"/>
          <p:cNvSpPr>
            <a:spLocks noGrp="1"/>
          </p:cNvSpPr>
          <p:nvPr>
            <p:ph type="sldNum" sz="quarter" idx="10"/>
          </p:nvPr>
        </p:nvSpPr>
        <p:spPr/>
        <p:txBody>
          <a:bodyPr/>
          <a:lstStyle/>
          <a:p>
            <a:fld id="{604F3E85-A4BA-0646-A86B-7119A1E4AF7A}" type="slidenum">
              <a:rPr lang="en-US" smtClean="0"/>
              <a:t>12</a:t>
            </a:fld>
            <a:endParaRPr lang="en-US" dirty="0"/>
          </a:p>
        </p:txBody>
      </p:sp>
    </p:spTree>
    <p:extLst>
      <p:ext uri="{BB962C8B-B14F-4D97-AF65-F5344CB8AC3E}">
        <p14:creationId xmlns:p14="http://schemas.microsoft.com/office/powerpoint/2010/main" val="3411925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you know, GovLoop’s learning portal is a bit like an LMS with the capability to authenticate users through OMB MAX. We also create engaging online training content from agencies’ existing classroom-based courses and help agencies to improve the delivery of the online content that they already have.  GovLoop’s marketing services through our parent company, GovDelivery, are a key part of how we support agencies to effectively promote their training and drive increased course registrations.</a:t>
            </a:r>
          </a:p>
          <a:p>
            <a:endParaRPr lang="en-US" baseline="0" dirty="0" smtClean="0"/>
          </a:p>
          <a:p>
            <a:r>
              <a:rPr lang="en-US" baseline="0" dirty="0" smtClean="0"/>
              <a:t>These three pieces working together function a bit like a cycle because good promotion drives learners to a great platform that drives registrations for awesome courses with engaging content which in turn helps to further promote the courses through happy customers who will spread the word about your great training through word of mouth.  Unless you have all of these pieces in place, we think you’re really losing out on valuable opportunities for effective learning experiences for your students. </a:t>
            </a:r>
            <a:endParaRPr lang="en-US" dirty="0"/>
          </a:p>
        </p:txBody>
      </p:sp>
      <p:sp>
        <p:nvSpPr>
          <p:cNvPr id="4" name="Slide Number Placeholder 3"/>
          <p:cNvSpPr>
            <a:spLocks noGrp="1"/>
          </p:cNvSpPr>
          <p:nvPr>
            <p:ph type="sldNum" sz="quarter" idx="10"/>
          </p:nvPr>
        </p:nvSpPr>
        <p:spPr/>
        <p:txBody>
          <a:bodyPr/>
          <a:lstStyle/>
          <a:p>
            <a:fld id="{604F3E85-A4BA-0646-A86B-7119A1E4AF7A}" type="slidenum">
              <a:rPr lang="en-US" smtClean="0"/>
              <a:t>13</a:t>
            </a:fld>
            <a:endParaRPr lang="en-US" dirty="0"/>
          </a:p>
        </p:txBody>
      </p:sp>
    </p:spTree>
    <p:extLst>
      <p:ext uri="{BB962C8B-B14F-4D97-AF65-F5344CB8AC3E}">
        <p14:creationId xmlns:p14="http://schemas.microsoft.com/office/powerpoint/2010/main" val="3411925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0"/>
            <a:ext cx="9144000" cy="1102519"/>
          </a:xfrm>
          <a:solidFill>
            <a:schemeClr val="accent3"/>
          </a:solidFill>
        </p:spPr>
        <p:txBody>
          <a:bodyPr/>
          <a:lstStyle/>
          <a:p>
            <a:r>
              <a:rPr lang="en-US" dirty="0" smtClean="0"/>
              <a:t>Course Title</a:t>
            </a:r>
            <a:endParaRPr lang="en-US" dirty="0"/>
          </a:p>
        </p:txBody>
      </p:sp>
      <p:sp>
        <p:nvSpPr>
          <p:cNvPr id="3" name="Subtitle 2"/>
          <p:cNvSpPr>
            <a:spLocks noGrp="1"/>
          </p:cNvSpPr>
          <p:nvPr>
            <p:ph type="subTitle" idx="1" hasCustomPrompt="1"/>
          </p:nvPr>
        </p:nvSpPr>
        <p:spPr>
          <a:xfrm>
            <a:off x="1371600" y="1908058"/>
            <a:ext cx="6400800" cy="547275"/>
          </a:xfrm>
        </p:spPr>
        <p:txBody>
          <a:bodyPr>
            <a:normAutofit/>
          </a:bodyPr>
          <a:lstStyle>
            <a:lvl1pPr marL="0" indent="0" algn="ctr">
              <a:buNone/>
              <a:defRPr sz="32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Course Subtitle</a:t>
            </a:r>
          </a:p>
        </p:txBody>
      </p:sp>
      <p:sp>
        <p:nvSpPr>
          <p:cNvPr id="4" name="Date Placeholder 3"/>
          <p:cNvSpPr>
            <a:spLocks noGrp="1"/>
          </p:cNvSpPr>
          <p:nvPr>
            <p:ph type="dt" sz="half" idx="10"/>
          </p:nvPr>
        </p:nvSpPr>
        <p:spPr/>
        <p:txBody>
          <a:bodyPr/>
          <a:lstStyle/>
          <a:p>
            <a:fld id="{62F914F8-413C-6C43-AF41-F250ED43813A}" type="datetime1">
              <a:rPr lang="en-US" smtClean="0"/>
              <a:t>4/21/15</a:t>
            </a:fld>
            <a:endParaRPr lang="en-US"/>
          </a:p>
        </p:txBody>
      </p:sp>
      <p:sp>
        <p:nvSpPr>
          <p:cNvPr id="6" name="Slide Number Placeholder 5"/>
          <p:cNvSpPr>
            <a:spLocks noGrp="1"/>
          </p:cNvSpPr>
          <p:nvPr>
            <p:ph type="sldNum" sz="quarter" idx="12"/>
          </p:nvPr>
        </p:nvSpPr>
        <p:spPr/>
        <p:txBody>
          <a:bodyPr/>
          <a:lstStyle/>
          <a:p>
            <a:fld id="{E54CE38D-73BF-F94F-BBDE-F98CBADADCC7}" type="slidenum">
              <a:rPr lang="en-US" smtClean="0"/>
              <a:t>‹#›</a:t>
            </a:fld>
            <a:endParaRPr lang="en-US"/>
          </a:p>
        </p:txBody>
      </p:sp>
      <p:sp>
        <p:nvSpPr>
          <p:cNvPr id="7" name="Subtitle 2"/>
          <p:cNvSpPr txBox="1">
            <a:spLocks/>
          </p:cNvSpPr>
          <p:nvPr userDrawn="1"/>
        </p:nvSpPr>
        <p:spPr>
          <a:xfrm>
            <a:off x="1371600" y="2455333"/>
            <a:ext cx="6400800" cy="547275"/>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Helvetica Neue"/>
                <a:ea typeface="+mn-ea"/>
                <a:cs typeface="Helvetica Neue"/>
              </a:defRPr>
            </a:lvl1pPr>
            <a:lvl2pPr marL="457200" indent="0" algn="ctr" defTabSz="457200" rtl="0" eaLnBrk="1" latinLnBrk="0" hangingPunct="1">
              <a:spcBef>
                <a:spcPct val="20000"/>
              </a:spcBef>
              <a:buFont typeface="Arial"/>
              <a:buNone/>
              <a:defRPr sz="2800" kern="1200">
                <a:solidFill>
                  <a:schemeClr val="tx1">
                    <a:tint val="75000"/>
                  </a:schemeClr>
                </a:solidFill>
                <a:latin typeface="Helvetica Neue"/>
                <a:ea typeface="+mn-ea"/>
                <a:cs typeface="Helvetica Neue"/>
              </a:defRPr>
            </a:lvl2pPr>
            <a:lvl3pPr marL="914400" indent="0" algn="ctr" defTabSz="457200" rtl="0" eaLnBrk="1" latinLnBrk="0" hangingPunct="1">
              <a:spcBef>
                <a:spcPct val="20000"/>
              </a:spcBef>
              <a:buFont typeface="Arial"/>
              <a:buNone/>
              <a:defRPr sz="2400" kern="1200">
                <a:solidFill>
                  <a:schemeClr val="tx1">
                    <a:tint val="75000"/>
                  </a:schemeClr>
                </a:solidFill>
                <a:latin typeface="Helvetica Neue"/>
                <a:ea typeface="+mn-ea"/>
                <a:cs typeface="Helvetica Neue"/>
              </a:defRPr>
            </a:lvl3pPr>
            <a:lvl4pPr marL="1371600" indent="0" algn="ctr" defTabSz="457200" rtl="0" eaLnBrk="1" latinLnBrk="0" hangingPunct="1">
              <a:spcBef>
                <a:spcPct val="20000"/>
              </a:spcBef>
              <a:buFont typeface="Arial"/>
              <a:buNone/>
              <a:defRPr sz="2000" kern="1200">
                <a:solidFill>
                  <a:schemeClr val="tx1">
                    <a:tint val="75000"/>
                  </a:schemeClr>
                </a:solidFill>
                <a:latin typeface="Helvetica Neue"/>
                <a:ea typeface="+mn-ea"/>
                <a:cs typeface="Helvetica Neue"/>
              </a:defRPr>
            </a:lvl4pPr>
            <a:lvl5pPr marL="1828800" indent="0" algn="ctr" defTabSz="457200" rtl="0" eaLnBrk="1" latinLnBrk="0" hangingPunct="1">
              <a:spcBef>
                <a:spcPct val="20000"/>
              </a:spcBef>
              <a:buFont typeface="Arial"/>
              <a:buNone/>
              <a:defRPr sz="2000" kern="1200">
                <a:solidFill>
                  <a:schemeClr val="tx1">
                    <a:tint val="75000"/>
                  </a:schemeClr>
                </a:solidFill>
                <a:latin typeface="Helvetica Neue"/>
                <a:ea typeface="+mn-ea"/>
                <a:cs typeface="Helvetica Neue"/>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p>
        </p:txBody>
      </p:sp>
      <p:sp>
        <p:nvSpPr>
          <p:cNvPr id="8" name="Subtitle 2"/>
          <p:cNvSpPr txBox="1">
            <a:spLocks/>
          </p:cNvSpPr>
          <p:nvPr userDrawn="1"/>
        </p:nvSpPr>
        <p:spPr>
          <a:xfrm>
            <a:off x="1371600" y="2455333"/>
            <a:ext cx="6400800" cy="547275"/>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Helvetica Neue"/>
                <a:ea typeface="+mn-ea"/>
                <a:cs typeface="Helvetica Neue"/>
              </a:defRPr>
            </a:lvl1pPr>
            <a:lvl2pPr marL="457200" indent="0" algn="ctr" defTabSz="457200" rtl="0" eaLnBrk="1" latinLnBrk="0" hangingPunct="1">
              <a:spcBef>
                <a:spcPct val="20000"/>
              </a:spcBef>
              <a:buFont typeface="Arial"/>
              <a:buNone/>
              <a:defRPr sz="2800" kern="1200">
                <a:solidFill>
                  <a:schemeClr val="tx1">
                    <a:tint val="75000"/>
                  </a:schemeClr>
                </a:solidFill>
                <a:latin typeface="Helvetica Neue"/>
                <a:ea typeface="+mn-ea"/>
                <a:cs typeface="Helvetica Neue"/>
              </a:defRPr>
            </a:lvl2pPr>
            <a:lvl3pPr marL="914400" indent="0" algn="ctr" defTabSz="457200" rtl="0" eaLnBrk="1" latinLnBrk="0" hangingPunct="1">
              <a:spcBef>
                <a:spcPct val="20000"/>
              </a:spcBef>
              <a:buFont typeface="Arial"/>
              <a:buNone/>
              <a:defRPr sz="2400" kern="1200">
                <a:solidFill>
                  <a:schemeClr val="tx1">
                    <a:tint val="75000"/>
                  </a:schemeClr>
                </a:solidFill>
                <a:latin typeface="Helvetica Neue"/>
                <a:ea typeface="+mn-ea"/>
                <a:cs typeface="Helvetica Neue"/>
              </a:defRPr>
            </a:lvl3pPr>
            <a:lvl4pPr marL="1371600" indent="0" algn="ctr" defTabSz="457200" rtl="0" eaLnBrk="1" latinLnBrk="0" hangingPunct="1">
              <a:spcBef>
                <a:spcPct val="20000"/>
              </a:spcBef>
              <a:buFont typeface="Arial"/>
              <a:buNone/>
              <a:defRPr sz="2000" kern="1200">
                <a:solidFill>
                  <a:schemeClr val="tx1">
                    <a:tint val="75000"/>
                  </a:schemeClr>
                </a:solidFill>
                <a:latin typeface="Helvetica Neue"/>
                <a:ea typeface="+mn-ea"/>
                <a:cs typeface="Helvetica Neue"/>
              </a:defRPr>
            </a:lvl4pPr>
            <a:lvl5pPr marL="1828800" indent="0" algn="ctr" defTabSz="457200" rtl="0" eaLnBrk="1" latinLnBrk="0" hangingPunct="1">
              <a:spcBef>
                <a:spcPct val="20000"/>
              </a:spcBef>
              <a:buFont typeface="Arial"/>
              <a:buNone/>
              <a:defRPr sz="2000" kern="1200">
                <a:solidFill>
                  <a:schemeClr val="tx1">
                    <a:tint val="75000"/>
                  </a:schemeClr>
                </a:solidFill>
                <a:latin typeface="Helvetica Neue"/>
                <a:ea typeface="+mn-ea"/>
                <a:cs typeface="Helvetica Neue"/>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p>
        </p:txBody>
      </p:sp>
      <p:sp>
        <p:nvSpPr>
          <p:cNvPr id="10" name="Text Placeholder 9"/>
          <p:cNvSpPr>
            <a:spLocks noGrp="1"/>
          </p:cNvSpPr>
          <p:nvPr>
            <p:ph type="body" sz="quarter" idx="13" hasCustomPrompt="1"/>
          </p:nvPr>
        </p:nvSpPr>
        <p:spPr>
          <a:xfrm>
            <a:off x="1371600" y="2765425"/>
            <a:ext cx="6400800" cy="914400"/>
          </a:xfrm>
        </p:spPr>
        <p:txBody>
          <a:bodyPr>
            <a:normAutofit/>
          </a:bodyPr>
          <a:lstStyle>
            <a:lvl1pPr marL="0" indent="0" algn="ctr">
              <a:buNone/>
              <a:defRPr sz="2400" baseline="0">
                <a:solidFill>
                  <a:schemeClr val="tx2"/>
                </a:solidFill>
              </a:defRPr>
            </a:lvl1pPr>
          </a:lstStyle>
          <a:p>
            <a:pPr lvl="0"/>
            <a:r>
              <a:rPr lang="en-US" dirty="0" smtClean="0"/>
              <a:t>Instructor Name</a:t>
            </a:r>
            <a:endParaRPr lang="en-US" dirty="0"/>
          </a:p>
        </p:txBody>
      </p:sp>
    </p:spTree>
    <p:extLst>
      <p:ext uri="{BB962C8B-B14F-4D97-AF65-F5344CB8AC3E}">
        <p14:creationId xmlns:p14="http://schemas.microsoft.com/office/powerpoint/2010/main" val="3191697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000" b="0" i="0">
                <a:latin typeface="Helvetica Neue Light"/>
                <a:cs typeface="Helvetica Neue Light"/>
              </a:defRPr>
            </a:lvl1pPr>
            <a:lvl2pPr>
              <a:defRPr sz="1800" b="0" i="0">
                <a:latin typeface="Helvetica Neue Light"/>
                <a:cs typeface="Helvetica Neue Light"/>
              </a:defRPr>
            </a:lvl2pPr>
            <a:lvl3pPr>
              <a:defRPr sz="1600" b="0" i="0">
                <a:latin typeface="Helvetica Neue Light"/>
                <a:cs typeface="Helvetica Neue Light"/>
              </a:defRPr>
            </a:lvl3pPr>
            <a:lvl4pPr>
              <a:defRPr sz="1400" b="0" i="0">
                <a:latin typeface="Helvetica Neue Light"/>
                <a:cs typeface="Helvetica Neue Light"/>
              </a:defRPr>
            </a:lvl4pPr>
            <a:lvl5pPr>
              <a:defRPr sz="1200" b="0" i="0">
                <a:latin typeface="Helvetica Neue Light"/>
                <a:cs typeface="Helvetica Neue Light"/>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Date Placeholder 6"/>
          <p:cNvSpPr>
            <a:spLocks noGrp="1"/>
          </p:cNvSpPr>
          <p:nvPr>
            <p:ph type="dt" sz="half" idx="10"/>
          </p:nvPr>
        </p:nvSpPr>
        <p:spPr/>
        <p:txBody>
          <a:bodyPr/>
          <a:lstStyle/>
          <a:p>
            <a:fld id="{38871CE5-328B-F940-A1AD-A3DA0AE09410}" type="datetime1">
              <a:rPr lang="en-US" smtClean="0"/>
              <a:t>4/21/15</a:t>
            </a:fld>
            <a:endParaRPr lang="en-US"/>
          </a:p>
        </p:txBody>
      </p:sp>
      <p:sp>
        <p:nvSpPr>
          <p:cNvPr id="9" name="Slide Number Placeholder 8"/>
          <p:cNvSpPr>
            <a:spLocks noGrp="1"/>
          </p:cNvSpPr>
          <p:nvPr>
            <p:ph type="sldNum" sz="quarter" idx="12"/>
          </p:nvPr>
        </p:nvSpPr>
        <p:spPr/>
        <p:txBody>
          <a:bodyPr/>
          <a:lstStyle/>
          <a:p>
            <a:fld id="{E54CE38D-73BF-F94F-BBDE-F98CBADADCC7}" type="slidenum">
              <a:rPr lang="en-US" smtClean="0"/>
              <a:t>‹#›</a:t>
            </a:fld>
            <a:endParaRPr lang="en-US"/>
          </a:p>
        </p:txBody>
      </p:sp>
      <p:sp>
        <p:nvSpPr>
          <p:cNvPr id="10" name="Content Placeholder 3"/>
          <p:cNvSpPr>
            <a:spLocks noGrp="1"/>
          </p:cNvSpPr>
          <p:nvPr>
            <p:ph sz="half" idx="13"/>
          </p:nvPr>
        </p:nvSpPr>
        <p:spPr>
          <a:xfrm>
            <a:off x="4646613" y="1631156"/>
            <a:ext cx="4040188" cy="2963466"/>
          </a:xfrm>
        </p:spPr>
        <p:txBody>
          <a:bodyPr/>
          <a:lstStyle>
            <a:lvl1pPr>
              <a:defRPr sz="2000" b="0" i="0">
                <a:latin typeface="Helvetica Neue Light"/>
                <a:cs typeface="Helvetica Neue Light"/>
              </a:defRPr>
            </a:lvl1pPr>
            <a:lvl2pPr>
              <a:defRPr sz="1800" b="0" i="0">
                <a:latin typeface="Helvetica Neue Light"/>
                <a:cs typeface="Helvetica Neue Light"/>
              </a:defRPr>
            </a:lvl2pPr>
            <a:lvl3pPr>
              <a:defRPr sz="1600" b="0" i="0">
                <a:latin typeface="Helvetica Neue Light"/>
                <a:cs typeface="Helvetica Neue Light"/>
              </a:defRPr>
            </a:lvl3pPr>
            <a:lvl4pPr>
              <a:defRPr sz="1400" b="0" i="0">
                <a:latin typeface="Helvetica Neue Light"/>
                <a:cs typeface="Helvetica Neue Light"/>
              </a:defRPr>
            </a:lvl4pPr>
            <a:lvl5pPr>
              <a:defRPr sz="1200" b="0" i="0">
                <a:latin typeface="Helvetica Neue Light"/>
                <a:cs typeface="Helvetica Neue Light"/>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itle 1"/>
          <p:cNvSpPr>
            <a:spLocks noGrp="1"/>
          </p:cNvSpPr>
          <p:nvPr>
            <p:ph type="ctrTitle"/>
          </p:nvPr>
        </p:nvSpPr>
        <p:spPr>
          <a:xfrm>
            <a:off x="0" y="0"/>
            <a:ext cx="9144000" cy="1102519"/>
          </a:xfrm>
          <a:solidFill>
            <a:srgbClr val="1176BC"/>
          </a:solidFill>
        </p:spPr>
        <p:txBody>
          <a:bodyPr/>
          <a:lstStyle>
            <a:lvl1pPr>
              <a:defRPr>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60764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000" b="0" i="0">
                <a:latin typeface="Helvetica Neue Light"/>
                <a:cs typeface="Helvetica Neue Light"/>
              </a:defRPr>
            </a:lvl1pPr>
            <a:lvl2pPr>
              <a:defRPr sz="1800" b="0" i="0">
                <a:latin typeface="Helvetica Neue Light"/>
                <a:cs typeface="Helvetica Neue Light"/>
              </a:defRPr>
            </a:lvl2pPr>
            <a:lvl3pPr>
              <a:defRPr sz="1600" b="0" i="0">
                <a:latin typeface="Helvetica Neue Light"/>
                <a:cs typeface="Helvetica Neue Light"/>
              </a:defRPr>
            </a:lvl3pPr>
            <a:lvl4pPr>
              <a:defRPr sz="1400" b="0" i="0">
                <a:latin typeface="Helvetica Neue Light"/>
                <a:cs typeface="Helvetica Neue Light"/>
              </a:defRPr>
            </a:lvl4pPr>
            <a:lvl5pPr>
              <a:defRPr sz="1200" b="0" i="0">
                <a:latin typeface="Helvetica Neue Light"/>
                <a:cs typeface="Helvetica Neue Light"/>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Date Placeholder 6"/>
          <p:cNvSpPr>
            <a:spLocks noGrp="1"/>
          </p:cNvSpPr>
          <p:nvPr>
            <p:ph type="dt" sz="half" idx="10"/>
          </p:nvPr>
        </p:nvSpPr>
        <p:spPr/>
        <p:txBody>
          <a:bodyPr/>
          <a:lstStyle/>
          <a:p>
            <a:fld id="{38871CE5-328B-F940-A1AD-A3DA0AE09410}" type="datetime1">
              <a:rPr lang="en-US" smtClean="0"/>
              <a:t>4/21/15</a:t>
            </a:fld>
            <a:endParaRPr lang="en-US"/>
          </a:p>
        </p:txBody>
      </p:sp>
      <p:sp>
        <p:nvSpPr>
          <p:cNvPr id="9" name="Slide Number Placeholder 8"/>
          <p:cNvSpPr>
            <a:spLocks noGrp="1"/>
          </p:cNvSpPr>
          <p:nvPr>
            <p:ph type="sldNum" sz="quarter" idx="12"/>
          </p:nvPr>
        </p:nvSpPr>
        <p:spPr/>
        <p:txBody>
          <a:bodyPr/>
          <a:lstStyle/>
          <a:p>
            <a:fld id="{E54CE38D-73BF-F94F-BBDE-F98CBADADCC7}" type="slidenum">
              <a:rPr lang="en-US" smtClean="0"/>
              <a:t>‹#›</a:t>
            </a:fld>
            <a:endParaRPr lang="en-US"/>
          </a:p>
        </p:txBody>
      </p:sp>
      <p:sp>
        <p:nvSpPr>
          <p:cNvPr id="10" name="Content Placeholder 3"/>
          <p:cNvSpPr>
            <a:spLocks noGrp="1"/>
          </p:cNvSpPr>
          <p:nvPr>
            <p:ph sz="half" idx="13"/>
          </p:nvPr>
        </p:nvSpPr>
        <p:spPr>
          <a:xfrm>
            <a:off x="4646613" y="1631156"/>
            <a:ext cx="4040188" cy="2963466"/>
          </a:xfrm>
        </p:spPr>
        <p:txBody>
          <a:bodyPr/>
          <a:lstStyle>
            <a:lvl1pPr>
              <a:defRPr sz="2000" b="0" i="0">
                <a:latin typeface="Helvetica Neue Light"/>
                <a:cs typeface="Helvetica Neue Light"/>
              </a:defRPr>
            </a:lvl1pPr>
            <a:lvl2pPr>
              <a:defRPr sz="1800" b="0" i="0">
                <a:latin typeface="Helvetica Neue Light"/>
                <a:cs typeface="Helvetica Neue Light"/>
              </a:defRPr>
            </a:lvl2pPr>
            <a:lvl3pPr>
              <a:defRPr sz="1600" b="0" i="0">
                <a:latin typeface="Helvetica Neue Light"/>
                <a:cs typeface="Helvetica Neue Light"/>
              </a:defRPr>
            </a:lvl3pPr>
            <a:lvl4pPr>
              <a:defRPr sz="1400" b="0" i="0">
                <a:latin typeface="Helvetica Neue Light"/>
                <a:cs typeface="Helvetica Neue Light"/>
              </a:defRPr>
            </a:lvl4pPr>
            <a:lvl5pPr>
              <a:defRPr sz="1200" b="0" i="0">
                <a:latin typeface="Helvetica Neue Light"/>
                <a:cs typeface="Helvetica Neue Light"/>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itle 1"/>
          <p:cNvSpPr>
            <a:spLocks noGrp="1"/>
          </p:cNvSpPr>
          <p:nvPr>
            <p:ph type="ctrTitle"/>
          </p:nvPr>
        </p:nvSpPr>
        <p:spPr>
          <a:xfrm>
            <a:off x="0" y="0"/>
            <a:ext cx="9144000" cy="1102519"/>
          </a:xfrm>
          <a:solidFill>
            <a:schemeClr val="accent3"/>
          </a:solidFill>
        </p:spPr>
        <p:txBody>
          <a:bodyPr/>
          <a:lstStyle/>
          <a:p>
            <a:r>
              <a:rPr lang="en-US" smtClean="0"/>
              <a:t>Click to edit Master title style</a:t>
            </a:r>
            <a:endParaRPr lang="en-US"/>
          </a:p>
        </p:txBody>
      </p:sp>
    </p:spTree>
    <p:extLst>
      <p:ext uri="{BB962C8B-B14F-4D97-AF65-F5344CB8AC3E}">
        <p14:creationId xmlns:p14="http://schemas.microsoft.com/office/powerpoint/2010/main" val="2843398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008313" cy="871538"/>
          </a:xfrm>
          <a:solidFill>
            <a:schemeClr val="accent2"/>
          </a:solidFill>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08313" y="0"/>
            <a:ext cx="6135687" cy="5143500"/>
          </a:xfrm>
        </p:spPr>
        <p:txBody>
          <a:bodyPr/>
          <a:lstStyle>
            <a:lvl1pPr>
              <a:defRPr sz="3200" b="0" i="0">
                <a:latin typeface="Helvetica Neue Light"/>
                <a:cs typeface="Helvetica Neue Light"/>
              </a:defRPr>
            </a:lvl1pPr>
            <a:lvl2pPr>
              <a:defRPr sz="2800" b="0" i="0">
                <a:latin typeface="Helvetica Neue Light"/>
                <a:cs typeface="Helvetica Neue Light"/>
              </a:defRPr>
            </a:lvl2pPr>
            <a:lvl3pPr>
              <a:defRPr sz="2400" b="0" i="0">
                <a:latin typeface="Helvetica Neue Light"/>
                <a:cs typeface="Helvetica Neue Light"/>
              </a:defRPr>
            </a:lvl3pPr>
            <a:lvl4pPr>
              <a:defRPr sz="2000" b="0" i="0">
                <a:latin typeface="Helvetica Neue Light"/>
                <a:cs typeface="Helvetica Neue Light"/>
              </a:defRPr>
            </a:lvl4pPr>
            <a:lvl5pPr>
              <a:defRPr sz="2000" b="0" i="0">
                <a:latin typeface="Helvetica Neue Light"/>
                <a:cs typeface="Helvetica Neue Light"/>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0" y="871539"/>
            <a:ext cx="3008313" cy="4271961"/>
          </a:xfrm>
        </p:spPr>
        <p:txBody>
          <a:bodyPr/>
          <a:lstStyle>
            <a:lvl1pPr marL="0" indent="0">
              <a:buNone/>
              <a:defRPr sz="1400" b="0" i="0">
                <a:latin typeface="Helvetica Neue Light"/>
                <a:cs typeface="Helvetica Neue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E54CE38D-73BF-F94F-BBDE-F98CBADADCC7}" type="slidenum">
              <a:rPr lang="en-US" smtClean="0"/>
              <a:t>‹#›</a:t>
            </a:fld>
            <a:endParaRPr lang="en-US"/>
          </a:p>
        </p:txBody>
      </p:sp>
    </p:spTree>
    <p:extLst>
      <p:ext uri="{BB962C8B-B14F-4D97-AF65-F5344CB8AC3E}">
        <p14:creationId xmlns:p14="http://schemas.microsoft.com/office/powerpoint/2010/main" val="1170850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008313" cy="871538"/>
          </a:xfrm>
          <a:solidFill>
            <a:schemeClr val="accent3"/>
          </a:solidFill>
        </p:spPr>
        <p:txBody>
          <a:bodyPr anchor="b"/>
          <a:lstStyle>
            <a:lvl1pPr algn="l">
              <a:defRPr sz="20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08313" y="0"/>
            <a:ext cx="6135687" cy="5143500"/>
          </a:xfrm>
        </p:spPr>
        <p:txBody>
          <a:bodyPr/>
          <a:lstStyle>
            <a:lvl1pPr>
              <a:defRPr sz="3200" b="0" i="0">
                <a:latin typeface="Helvetica Neue Light"/>
                <a:cs typeface="Helvetica Neue Light"/>
              </a:defRPr>
            </a:lvl1pPr>
            <a:lvl2pPr>
              <a:defRPr sz="2800" b="0" i="0">
                <a:latin typeface="Helvetica Neue Light"/>
                <a:cs typeface="Helvetica Neue Light"/>
              </a:defRPr>
            </a:lvl2pPr>
            <a:lvl3pPr>
              <a:defRPr sz="2400" b="0" i="0">
                <a:latin typeface="Helvetica Neue Light"/>
                <a:cs typeface="Helvetica Neue Light"/>
              </a:defRPr>
            </a:lvl3pPr>
            <a:lvl4pPr>
              <a:defRPr sz="2000" b="0" i="0">
                <a:latin typeface="Helvetica Neue Light"/>
                <a:cs typeface="Helvetica Neue Light"/>
              </a:defRPr>
            </a:lvl4pPr>
            <a:lvl5pPr>
              <a:defRPr sz="2000" b="0" i="0">
                <a:latin typeface="Helvetica Neue Light"/>
                <a:cs typeface="Helvetica Neue Light"/>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0" y="871539"/>
            <a:ext cx="3008313" cy="4271961"/>
          </a:xfrm>
        </p:spPr>
        <p:txBody>
          <a:bodyPr/>
          <a:lstStyle>
            <a:lvl1pPr marL="0" indent="0">
              <a:buNone/>
              <a:defRPr sz="1400" b="0" i="0">
                <a:latin typeface="Helvetica Neue Light"/>
                <a:cs typeface="Helvetica Neue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E54CE38D-73BF-F94F-BBDE-F98CBADADCC7}" type="slidenum">
              <a:rPr lang="en-US" smtClean="0"/>
              <a:t>‹#›</a:t>
            </a:fld>
            <a:endParaRPr lang="en-US"/>
          </a:p>
        </p:txBody>
      </p:sp>
    </p:spTree>
    <p:extLst>
      <p:ext uri="{BB962C8B-B14F-4D97-AF65-F5344CB8AC3E}">
        <p14:creationId xmlns:p14="http://schemas.microsoft.com/office/powerpoint/2010/main" val="1712934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b="0" i="0">
                <a:latin typeface="Helvetica Neue Light"/>
                <a:cs typeface="Helvetica Neue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496055FA-F1F7-8340-AD42-A2652EFDCFFF}" type="datetime1">
              <a:rPr lang="en-US" smtClean="0"/>
              <a:t>4/21/15</a:t>
            </a:fld>
            <a:endParaRPr lang="en-US"/>
          </a:p>
        </p:txBody>
      </p:sp>
      <p:sp>
        <p:nvSpPr>
          <p:cNvPr id="7" name="Slide Number Placeholder 6"/>
          <p:cNvSpPr>
            <a:spLocks noGrp="1"/>
          </p:cNvSpPr>
          <p:nvPr>
            <p:ph type="sldNum" sz="quarter" idx="12"/>
          </p:nvPr>
        </p:nvSpPr>
        <p:spPr/>
        <p:txBody>
          <a:bodyPr/>
          <a:lstStyle/>
          <a:p>
            <a:fld id="{E54CE38D-73BF-F94F-BBDE-F98CBADADCC7}" type="slidenum">
              <a:rPr lang="en-US" smtClean="0"/>
              <a:t>‹#›</a:t>
            </a:fld>
            <a:endParaRPr lang="en-US"/>
          </a:p>
        </p:txBody>
      </p:sp>
    </p:spTree>
    <p:extLst>
      <p:ext uri="{BB962C8B-B14F-4D97-AF65-F5344CB8AC3E}">
        <p14:creationId xmlns:p14="http://schemas.microsoft.com/office/powerpoint/2010/main" val="1438660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0"/>
            <a:ext cx="9144000" cy="1102519"/>
          </a:xfrm>
          <a:solidFill>
            <a:srgbClr val="1176BC"/>
          </a:solidFill>
        </p:spPr>
        <p:txBody>
          <a:bodyPr/>
          <a:lstStyle>
            <a:lvl1pPr>
              <a:defRPr>
                <a:solidFill>
                  <a:srgbClr val="FFFFFF"/>
                </a:solidFill>
              </a:defRPr>
            </a:lvl1pPr>
          </a:lstStyle>
          <a:p>
            <a:r>
              <a:rPr lang="en-US" dirty="0" smtClean="0"/>
              <a:t>Course Title</a:t>
            </a:r>
            <a:endParaRPr lang="en-US" dirty="0"/>
          </a:p>
        </p:txBody>
      </p:sp>
      <p:sp>
        <p:nvSpPr>
          <p:cNvPr id="4" name="Date Placeholder 3"/>
          <p:cNvSpPr>
            <a:spLocks noGrp="1"/>
          </p:cNvSpPr>
          <p:nvPr>
            <p:ph type="dt" sz="half" idx="10"/>
          </p:nvPr>
        </p:nvSpPr>
        <p:spPr/>
        <p:txBody>
          <a:bodyPr/>
          <a:lstStyle/>
          <a:p>
            <a:fld id="{C8E2F66F-E233-944E-8A90-815D5872FA77}" type="datetime1">
              <a:rPr lang="en-US" smtClean="0"/>
              <a:t>4/21/15</a:t>
            </a:fld>
            <a:endParaRPr lang="en-US"/>
          </a:p>
        </p:txBody>
      </p:sp>
      <p:sp>
        <p:nvSpPr>
          <p:cNvPr id="6" name="Slide Number Placeholder 5"/>
          <p:cNvSpPr>
            <a:spLocks noGrp="1"/>
          </p:cNvSpPr>
          <p:nvPr>
            <p:ph type="sldNum" sz="quarter" idx="12"/>
          </p:nvPr>
        </p:nvSpPr>
        <p:spPr/>
        <p:txBody>
          <a:bodyPr/>
          <a:lstStyle/>
          <a:p>
            <a:fld id="{E54CE38D-73BF-F94F-BBDE-F98CBADADCC7}" type="slidenum">
              <a:rPr lang="en-US" smtClean="0"/>
              <a:t>‹#›</a:t>
            </a:fld>
            <a:endParaRPr lang="en-US"/>
          </a:p>
        </p:txBody>
      </p:sp>
      <p:sp>
        <p:nvSpPr>
          <p:cNvPr id="7" name="Text Placeholder 9"/>
          <p:cNvSpPr>
            <a:spLocks noGrp="1"/>
          </p:cNvSpPr>
          <p:nvPr>
            <p:ph type="body" sz="quarter" idx="13" hasCustomPrompt="1"/>
          </p:nvPr>
        </p:nvSpPr>
        <p:spPr>
          <a:xfrm>
            <a:off x="1371600" y="2765425"/>
            <a:ext cx="6400800" cy="914400"/>
          </a:xfrm>
        </p:spPr>
        <p:txBody>
          <a:bodyPr>
            <a:normAutofit/>
          </a:bodyPr>
          <a:lstStyle>
            <a:lvl1pPr marL="0" indent="0" algn="ctr">
              <a:buNone/>
              <a:defRPr sz="2400" baseline="0">
                <a:solidFill>
                  <a:schemeClr val="tx2"/>
                </a:solidFill>
              </a:defRPr>
            </a:lvl1pPr>
          </a:lstStyle>
          <a:p>
            <a:pPr lvl="0"/>
            <a:r>
              <a:rPr lang="en-US" dirty="0" smtClean="0"/>
              <a:t>Instructor Name</a:t>
            </a:r>
            <a:endParaRPr lang="en-US" dirty="0"/>
          </a:p>
        </p:txBody>
      </p:sp>
      <p:sp>
        <p:nvSpPr>
          <p:cNvPr id="8" name="Subtitle 2"/>
          <p:cNvSpPr>
            <a:spLocks noGrp="1"/>
          </p:cNvSpPr>
          <p:nvPr>
            <p:ph type="subTitle" idx="1" hasCustomPrompt="1"/>
          </p:nvPr>
        </p:nvSpPr>
        <p:spPr>
          <a:xfrm>
            <a:off x="1371600" y="1908058"/>
            <a:ext cx="6400800" cy="547275"/>
          </a:xfrm>
        </p:spPr>
        <p:txBody>
          <a:bodyPr>
            <a:normAutofit/>
          </a:bodyPr>
          <a:lstStyle>
            <a:lvl1pPr marL="0" indent="0" algn="ctr">
              <a:buNone/>
              <a:defRPr sz="32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Course Subtitle</a:t>
            </a:r>
            <a:endParaRPr lang="en-US" dirty="0"/>
          </a:p>
        </p:txBody>
      </p:sp>
    </p:spTree>
    <p:extLst>
      <p:ext uri="{BB962C8B-B14F-4D97-AF65-F5344CB8AC3E}">
        <p14:creationId xmlns:p14="http://schemas.microsoft.com/office/powerpoint/2010/main" val="313617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35852"/>
            <a:ext cx="8229600" cy="3258771"/>
          </a:xfrm>
        </p:spPr>
        <p:txBody>
          <a:bodyPr/>
          <a:lstStyle>
            <a:lvl1pPr>
              <a:defRPr b="0" i="0">
                <a:latin typeface="Helvetica Neue Light"/>
                <a:cs typeface="Helvetica Neue Light"/>
              </a:defRPr>
            </a:lvl1pPr>
            <a:lvl2pPr>
              <a:defRPr b="0" i="0">
                <a:latin typeface="Helvetica Neue Light"/>
                <a:cs typeface="Helvetica Neue Light"/>
              </a:defRPr>
            </a:lvl2pPr>
            <a:lvl3pPr>
              <a:defRPr b="0" i="0">
                <a:latin typeface="Helvetica Neue Light"/>
                <a:cs typeface="Helvetica Neue Light"/>
              </a:defRPr>
            </a:lvl3pPr>
            <a:lvl4pPr>
              <a:defRPr b="0" i="0">
                <a:latin typeface="Helvetica Neue Light"/>
                <a:cs typeface="Helvetica Neue Light"/>
              </a:defRPr>
            </a:lvl4pPr>
            <a:lvl5pPr>
              <a:defRPr b="0" i="0">
                <a:latin typeface="Helvetica Neue Light"/>
                <a:cs typeface="Helvetica Neue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3AF5326-467C-F84B-AFAE-3B50364806A2}" type="datetime1">
              <a:rPr lang="en-US" smtClean="0"/>
              <a:t>4/21/15</a:t>
            </a:fld>
            <a:endParaRPr lang="en-US"/>
          </a:p>
        </p:txBody>
      </p:sp>
      <p:sp>
        <p:nvSpPr>
          <p:cNvPr id="6" name="Slide Number Placeholder 5"/>
          <p:cNvSpPr>
            <a:spLocks noGrp="1"/>
          </p:cNvSpPr>
          <p:nvPr>
            <p:ph type="sldNum" sz="quarter" idx="12"/>
          </p:nvPr>
        </p:nvSpPr>
        <p:spPr/>
        <p:txBody>
          <a:bodyPr/>
          <a:lstStyle/>
          <a:p>
            <a:fld id="{E54CE38D-73BF-F94F-BBDE-F98CBADADCC7}" type="slidenum">
              <a:rPr lang="en-US" smtClean="0"/>
              <a:t>‹#›</a:t>
            </a:fld>
            <a:endParaRPr lang="en-US"/>
          </a:p>
        </p:txBody>
      </p:sp>
      <p:sp>
        <p:nvSpPr>
          <p:cNvPr id="8" name="Title 1"/>
          <p:cNvSpPr>
            <a:spLocks noGrp="1"/>
          </p:cNvSpPr>
          <p:nvPr>
            <p:ph type="ctrTitle"/>
          </p:nvPr>
        </p:nvSpPr>
        <p:spPr>
          <a:xfrm>
            <a:off x="0" y="0"/>
            <a:ext cx="9144000" cy="1102519"/>
          </a:xfrm>
          <a:solidFill>
            <a:schemeClr val="accent3"/>
          </a:solidFill>
        </p:spPr>
        <p:txBody>
          <a:bodyPr/>
          <a:lstStyle/>
          <a:p>
            <a:r>
              <a:rPr lang="en-US" smtClean="0"/>
              <a:t>Click to edit Master title style</a:t>
            </a:r>
            <a:endParaRPr lang="en-US"/>
          </a:p>
        </p:txBody>
      </p:sp>
    </p:spTree>
    <p:extLst>
      <p:ext uri="{BB962C8B-B14F-4D97-AF65-F5344CB8AC3E}">
        <p14:creationId xmlns:p14="http://schemas.microsoft.com/office/powerpoint/2010/main" val="1837560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02519"/>
            <a:ext cx="8229600" cy="3492104"/>
          </a:xfrm>
        </p:spPr>
        <p:txBody>
          <a:bodyPr/>
          <a:lstStyle>
            <a:lvl1pPr>
              <a:defRPr b="0" i="0">
                <a:latin typeface="Helvetica Neue Light"/>
                <a:cs typeface="Helvetica Neue Light"/>
              </a:defRPr>
            </a:lvl1pPr>
            <a:lvl2pPr>
              <a:defRPr b="0" i="0">
                <a:latin typeface="Helvetica Neue Light"/>
                <a:cs typeface="Helvetica Neue Light"/>
              </a:defRPr>
            </a:lvl2pPr>
            <a:lvl3pPr>
              <a:defRPr b="0" i="0">
                <a:latin typeface="Helvetica Neue Light"/>
                <a:cs typeface="Helvetica Neue Light"/>
              </a:defRPr>
            </a:lvl3pPr>
            <a:lvl4pPr>
              <a:defRPr b="0" i="0">
                <a:latin typeface="Helvetica Neue Light"/>
                <a:cs typeface="Helvetica Neue Light"/>
              </a:defRPr>
            </a:lvl4pPr>
            <a:lvl5pPr>
              <a:defRPr b="0" i="0">
                <a:latin typeface="Helvetica Neue Light"/>
                <a:cs typeface="Helvetica Neue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FFA17CA-25B3-3C40-96E1-97A15E8E613A}" type="datetime1">
              <a:rPr lang="en-US" smtClean="0"/>
              <a:t>4/21/15</a:t>
            </a:fld>
            <a:endParaRPr lang="en-US"/>
          </a:p>
        </p:txBody>
      </p:sp>
      <p:sp>
        <p:nvSpPr>
          <p:cNvPr id="6" name="Slide Number Placeholder 5"/>
          <p:cNvSpPr>
            <a:spLocks noGrp="1"/>
          </p:cNvSpPr>
          <p:nvPr>
            <p:ph type="sldNum" sz="quarter" idx="12"/>
          </p:nvPr>
        </p:nvSpPr>
        <p:spPr/>
        <p:txBody>
          <a:bodyPr/>
          <a:lstStyle/>
          <a:p>
            <a:fld id="{E54CE38D-73BF-F94F-BBDE-F98CBADADCC7}" type="slidenum">
              <a:rPr lang="en-US" smtClean="0"/>
              <a:t>‹#›</a:t>
            </a:fld>
            <a:endParaRPr lang="en-US"/>
          </a:p>
        </p:txBody>
      </p:sp>
      <p:sp>
        <p:nvSpPr>
          <p:cNvPr id="7" name="Title 1"/>
          <p:cNvSpPr>
            <a:spLocks noGrp="1"/>
          </p:cNvSpPr>
          <p:nvPr>
            <p:ph type="ctrTitle"/>
          </p:nvPr>
        </p:nvSpPr>
        <p:spPr>
          <a:xfrm>
            <a:off x="0" y="0"/>
            <a:ext cx="9144000" cy="1102519"/>
          </a:xfrm>
          <a:solidFill>
            <a:srgbClr val="1176BC"/>
          </a:solidFill>
        </p:spPr>
        <p:txBody>
          <a:bodyPr/>
          <a:lstStyle>
            <a:lvl1pPr>
              <a:defRPr>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46661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143125"/>
            <a:ext cx="8229600" cy="85725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AEB561-4141-1549-82CB-5EEAA7D46822}" type="datetime1">
              <a:rPr lang="en-US" smtClean="0"/>
              <a:t>4/21/15</a:t>
            </a:fld>
            <a:endParaRPr lang="en-US"/>
          </a:p>
        </p:txBody>
      </p:sp>
      <p:sp>
        <p:nvSpPr>
          <p:cNvPr id="5" name="Slide Number Placeholder 4"/>
          <p:cNvSpPr>
            <a:spLocks noGrp="1"/>
          </p:cNvSpPr>
          <p:nvPr>
            <p:ph type="sldNum" sz="quarter" idx="12"/>
          </p:nvPr>
        </p:nvSpPr>
        <p:spPr/>
        <p:txBody>
          <a:bodyPr/>
          <a:lstStyle/>
          <a:p>
            <a:fld id="{E54CE38D-73BF-F94F-BBDE-F98CBADADCC7}" type="slidenum">
              <a:rPr lang="en-US" smtClean="0"/>
              <a:t>‹#›</a:t>
            </a:fld>
            <a:endParaRPr lang="en-US"/>
          </a:p>
        </p:txBody>
      </p:sp>
    </p:spTree>
    <p:extLst>
      <p:ext uri="{BB962C8B-B14F-4D97-AF65-F5344CB8AC3E}">
        <p14:creationId xmlns:p14="http://schemas.microsoft.com/office/powerpoint/2010/main" val="1181069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6DF6051-BD0F-0B4A-897C-31845EB03E6C}" type="datetime1">
              <a:rPr lang="en-US" smtClean="0"/>
              <a:t>4/21/15</a:t>
            </a:fld>
            <a:endParaRPr lang="en-US"/>
          </a:p>
        </p:txBody>
      </p:sp>
      <p:sp>
        <p:nvSpPr>
          <p:cNvPr id="5" name="Slide Number Placeholder 4"/>
          <p:cNvSpPr>
            <a:spLocks noGrp="1"/>
          </p:cNvSpPr>
          <p:nvPr>
            <p:ph type="sldNum" sz="quarter" idx="12"/>
          </p:nvPr>
        </p:nvSpPr>
        <p:spPr/>
        <p:txBody>
          <a:bodyPr/>
          <a:lstStyle/>
          <a:p>
            <a:fld id="{E54CE38D-73BF-F94F-BBDE-F98CBADADCC7}" type="slidenum">
              <a:rPr lang="en-US" smtClean="0"/>
              <a:t>‹#›</a:t>
            </a:fld>
            <a:endParaRPr lang="en-US"/>
          </a:p>
        </p:txBody>
      </p:sp>
      <p:sp>
        <p:nvSpPr>
          <p:cNvPr id="6" name="Title 1"/>
          <p:cNvSpPr>
            <a:spLocks noGrp="1"/>
          </p:cNvSpPr>
          <p:nvPr>
            <p:ph type="ctrTitle"/>
          </p:nvPr>
        </p:nvSpPr>
        <p:spPr>
          <a:xfrm>
            <a:off x="0" y="2020491"/>
            <a:ext cx="9144000" cy="1102519"/>
          </a:xfrm>
          <a:solidFill>
            <a:schemeClr val="accent3"/>
          </a:solidFill>
        </p:spPr>
        <p:txBody>
          <a:bodyPr/>
          <a:lstStyle/>
          <a:p>
            <a:r>
              <a:rPr lang="en-US" smtClean="0"/>
              <a:t>Click to edit Master title style</a:t>
            </a:r>
            <a:endParaRPr lang="en-US"/>
          </a:p>
        </p:txBody>
      </p:sp>
    </p:spTree>
    <p:extLst>
      <p:ext uri="{BB962C8B-B14F-4D97-AF65-F5344CB8AC3E}">
        <p14:creationId xmlns:p14="http://schemas.microsoft.com/office/powerpoint/2010/main" val="3032074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B671785-4E05-0D44-A250-8434161B428F}" type="datetime1">
              <a:rPr lang="en-US" smtClean="0"/>
              <a:t>4/21/15</a:t>
            </a:fld>
            <a:endParaRPr lang="en-US"/>
          </a:p>
        </p:txBody>
      </p:sp>
      <p:sp>
        <p:nvSpPr>
          <p:cNvPr id="5" name="Slide Number Placeholder 4"/>
          <p:cNvSpPr>
            <a:spLocks noGrp="1"/>
          </p:cNvSpPr>
          <p:nvPr>
            <p:ph type="sldNum" sz="quarter" idx="12"/>
          </p:nvPr>
        </p:nvSpPr>
        <p:spPr/>
        <p:txBody>
          <a:bodyPr/>
          <a:lstStyle/>
          <a:p>
            <a:fld id="{E54CE38D-73BF-F94F-BBDE-F98CBADADCC7}" type="slidenum">
              <a:rPr lang="en-US" smtClean="0"/>
              <a:t>‹#›</a:t>
            </a:fld>
            <a:endParaRPr lang="en-US"/>
          </a:p>
        </p:txBody>
      </p:sp>
      <p:sp>
        <p:nvSpPr>
          <p:cNvPr id="6" name="Title 1"/>
          <p:cNvSpPr>
            <a:spLocks noGrp="1"/>
          </p:cNvSpPr>
          <p:nvPr>
            <p:ph type="ctrTitle"/>
          </p:nvPr>
        </p:nvSpPr>
        <p:spPr>
          <a:xfrm>
            <a:off x="0" y="2020491"/>
            <a:ext cx="9144000" cy="1102519"/>
          </a:xfrm>
          <a:solidFill>
            <a:schemeClr val="accent2"/>
          </a:solidFill>
        </p:spPr>
        <p:txBody>
          <a:bodyPr/>
          <a:lstStyle>
            <a:lvl1pP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76355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9144000" cy="5143500"/>
          </a:xfrm>
        </p:spPr>
        <p:txBody>
          <a:bodyPr/>
          <a:lstStyle/>
          <a:p>
            <a:endParaRPr lang="en-US" dirty="0"/>
          </a:p>
        </p:txBody>
      </p:sp>
      <p:sp>
        <p:nvSpPr>
          <p:cNvPr id="9" name="Title 1"/>
          <p:cNvSpPr>
            <a:spLocks noGrp="1"/>
          </p:cNvSpPr>
          <p:nvPr>
            <p:ph type="title"/>
          </p:nvPr>
        </p:nvSpPr>
        <p:spPr>
          <a:xfrm>
            <a:off x="6135687" y="0"/>
            <a:ext cx="3008313" cy="871538"/>
          </a:xfrm>
          <a:solidFill>
            <a:schemeClr val="accent2"/>
          </a:solidFill>
          <a:ln>
            <a:noFill/>
          </a:ln>
          <a:effectLst/>
        </p:spPr>
        <p:txBody>
          <a:bodyPr anchor="b">
            <a:normAutofit/>
          </a:bodyPr>
          <a:lstStyle>
            <a:lvl1pPr algn="l">
              <a:defRPr sz="2400" b="1">
                <a:solidFill>
                  <a:schemeClr val="bg1"/>
                </a:solidFill>
              </a:defRPr>
            </a:lvl1pPr>
          </a:lstStyle>
          <a:p>
            <a:r>
              <a:rPr lang="en-US" dirty="0" smtClean="0"/>
              <a:t>Click to edit Master title style</a:t>
            </a:r>
            <a:endParaRPr lang="en-US" dirty="0"/>
          </a:p>
        </p:txBody>
      </p:sp>
      <p:sp>
        <p:nvSpPr>
          <p:cNvPr id="10" name="Text Placeholder 3"/>
          <p:cNvSpPr>
            <a:spLocks noGrp="1"/>
          </p:cNvSpPr>
          <p:nvPr>
            <p:ph type="body" sz="half" idx="2"/>
          </p:nvPr>
        </p:nvSpPr>
        <p:spPr>
          <a:xfrm>
            <a:off x="6135687" y="871538"/>
            <a:ext cx="3008313" cy="4271962"/>
          </a:xfrm>
          <a:solidFill>
            <a:schemeClr val="accent1">
              <a:lumMod val="50000"/>
              <a:alpha val="39000"/>
            </a:schemeClr>
          </a:solidFill>
          <a:ln>
            <a:noFill/>
          </a:ln>
          <a:effectLst/>
        </p:spPr>
        <p:txBody>
          <a:bodyPr/>
          <a:lstStyle>
            <a:lvl1pPr marL="0" indent="0">
              <a:buNone/>
              <a:defRPr sz="1400" b="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8835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9144000" cy="5143500"/>
          </a:xfrm>
        </p:spPr>
        <p:txBody>
          <a:bodyPr/>
          <a:lstStyle/>
          <a:p>
            <a:endParaRPr lang="en-US" dirty="0"/>
          </a:p>
        </p:txBody>
      </p:sp>
      <p:sp>
        <p:nvSpPr>
          <p:cNvPr id="9" name="Title 1"/>
          <p:cNvSpPr>
            <a:spLocks noGrp="1"/>
          </p:cNvSpPr>
          <p:nvPr>
            <p:ph type="title"/>
          </p:nvPr>
        </p:nvSpPr>
        <p:spPr>
          <a:xfrm>
            <a:off x="6135687" y="0"/>
            <a:ext cx="3008313" cy="871538"/>
          </a:xfrm>
          <a:solidFill>
            <a:schemeClr val="accent3"/>
          </a:solidFill>
          <a:ln>
            <a:noFill/>
          </a:ln>
          <a:effectLst/>
        </p:spPr>
        <p:txBody>
          <a:bodyPr anchor="b">
            <a:normAutofit/>
          </a:bodyPr>
          <a:lstStyle>
            <a:lvl1pPr algn="l">
              <a:defRPr sz="2400" b="1">
                <a:solidFill>
                  <a:srgbClr val="4C4F3D"/>
                </a:solidFill>
              </a:defRPr>
            </a:lvl1pPr>
          </a:lstStyle>
          <a:p>
            <a:r>
              <a:rPr lang="en-US" dirty="0" smtClean="0"/>
              <a:t>Click to edit Master title style</a:t>
            </a:r>
            <a:endParaRPr lang="en-US" dirty="0"/>
          </a:p>
        </p:txBody>
      </p:sp>
      <p:sp>
        <p:nvSpPr>
          <p:cNvPr id="10" name="Text Placeholder 3"/>
          <p:cNvSpPr>
            <a:spLocks noGrp="1"/>
          </p:cNvSpPr>
          <p:nvPr>
            <p:ph type="body" sz="half" idx="2"/>
          </p:nvPr>
        </p:nvSpPr>
        <p:spPr>
          <a:xfrm>
            <a:off x="6135687" y="871538"/>
            <a:ext cx="3008313" cy="4271962"/>
          </a:xfrm>
          <a:solidFill>
            <a:schemeClr val="accent1">
              <a:lumMod val="50000"/>
              <a:alpha val="39000"/>
            </a:schemeClr>
          </a:solidFill>
          <a:ln>
            <a:noFill/>
          </a:ln>
          <a:effectLst/>
        </p:spPr>
        <p:txBody>
          <a:bodyPr/>
          <a:lstStyle>
            <a:lvl1pPr marL="0" indent="0">
              <a:buNone/>
              <a:defRPr sz="1400" b="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70884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fld id="{B6FF2FDD-9EAE-764B-89BC-CED414D61895}" type="datetime1">
              <a:rPr lang="en-US" smtClean="0"/>
              <a:t>4/21/15</a:t>
            </a:fld>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b="0" i="0">
                <a:solidFill>
                  <a:schemeClr val="tx1">
                    <a:tint val="75000"/>
                  </a:schemeClr>
                </a:solidFill>
                <a:latin typeface="Helvetica Neue Light"/>
                <a:cs typeface="Helvetica Neue Light"/>
              </a:defRPr>
            </a:lvl1pPr>
          </a:lstStyle>
          <a:p>
            <a:fld id="{E54CE38D-73BF-F94F-BBDE-F98CBADADCC7}" type="slidenum">
              <a:rPr lang="en-US" smtClean="0"/>
              <a:pPr/>
              <a:t>‹#›</a:t>
            </a:fld>
            <a:endParaRPr lang="en-US" dirty="0"/>
          </a:p>
        </p:txBody>
      </p:sp>
    </p:spTree>
    <p:extLst>
      <p:ext uri="{BB962C8B-B14F-4D97-AF65-F5344CB8AC3E}">
        <p14:creationId xmlns:p14="http://schemas.microsoft.com/office/powerpoint/2010/main" val="3083494482"/>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63" r:id="rId4"/>
    <p:sldLayoutId id="2147483654" r:id="rId5"/>
    <p:sldLayoutId id="2147483660" r:id="rId6"/>
    <p:sldLayoutId id="2147483661" r:id="rId7"/>
    <p:sldLayoutId id="2147483655" r:id="rId8"/>
    <p:sldLayoutId id="2147483665" r:id="rId9"/>
    <p:sldLayoutId id="2147483653" r:id="rId10"/>
    <p:sldLayoutId id="2147483666" r:id="rId11"/>
    <p:sldLayoutId id="2147483656" r:id="rId12"/>
    <p:sldLayoutId id="2147483667" r:id="rId13"/>
    <p:sldLayoutId id="2147483657" r:id="rId14"/>
  </p:sldLayoutIdLst>
  <p:hf hdr="0" ftr="0" dt="0"/>
  <p:txStyles>
    <p:titleStyle>
      <a:lvl1pPr algn="ctr" defTabSz="457200" rtl="0" eaLnBrk="1" latinLnBrk="0" hangingPunct="1">
        <a:spcBef>
          <a:spcPct val="0"/>
        </a:spcBef>
        <a:buNone/>
        <a:defRPr sz="4400" kern="1200">
          <a:solidFill>
            <a:schemeClr val="tx1"/>
          </a:solidFill>
          <a:latin typeface="Abel"/>
          <a:ea typeface="+mj-ea"/>
          <a:cs typeface="Abe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Helvetica Neue"/>
          <a:ea typeface="+mn-ea"/>
          <a:cs typeface="Helvetica Neue"/>
        </a:defRPr>
      </a:lvl1pPr>
      <a:lvl2pPr marL="742950" indent="-285750" algn="l" defTabSz="457200" rtl="0" eaLnBrk="1" latinLnBrk="0" hangingPunct="1">
        <a:spcBef>
          <a:spcPct val="20000"/>
        </a:spcBef>
        <a:buFont typeface="Arial"/>
        <a:buChar char="–"/>
        <a:defRPr sz="2800" kern="1200">
          <a:solidFill>
            <a:schemeClr val="tx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solidFill>
            <a:schemeClr val="tx1"/>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kern="1200">
          <a:solidFill>
            <a:schemeClr val="tx1"/>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png"/><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jpg"/><Relationship Id="rId9" Type="http://schemas.openxmlformats.org/officeDocument/2006/relationships/image" Target="../media/image1.png"/><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21.png"/><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22.png"/><Relationship Id="rId5"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png"/><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png"/><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png"/><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1.png"/><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png"/><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Open Sans Semibold"/>
                <a:cs typeface="Open Sans Semibold"/>
              </a:rPr>
              <a:t>The Future of Learning</a:t>
            </a:r>
            <a:endParaRPr lang="en-US" dirty="0">
              <a:latin typeface="Open Sans Semibold"/>
              <a:cs typeface="Open Sans Semibold"/>
            </a:endParaRPr>
          </a:p>
        </p:txBody>
      </p:sp>
      <p:sp>
        <p:nvSpPr>
          <p:cNvPr id="3" name="Subtitle 2"/>
          <p:cNvSpPr>
            <a:spLocks noGrp="1"/>
          </p:cNvSpPr>
          <p:nvPr>
            <p:ph type="subTitle" idx="1"/>
          </p:nvPr>
        </p:nvSpPr>
        <p:spPr>
          <a:xfrm>
            <a:off x="313266" y="1236553"/>
            <a:ext cx="8517467" cy="813857"/>
          </a:xfrm>
        </p:spPr>
        <p:txBody>
          <a:bodyPr>
            <a:noAutofit/>
          </a:bodyPr>
          <a:lstStyle/>
          <a:p>
            <a:r>
              <a:rPr lang="en-US" sz="3600" dirty="0" smtClean="0">
                <a:solidFill>
                  <a:schemeClr val="tx1"/>
                </a:solidFill>
                <a:latin typeface="Open Sans Semibold"/>
                <a:cs typeface="Open Sans Semibold"/>
              </a:rPr>
              <a:t>3 Key Trends in Government Training</a:t>
            </a:r>
            <a:endParaRPr lang="en-US" sz="3600" dirty="0">
              <a:solidFill>
                <a:schemeClr val="tx1"/>
              </a:solidFill>
              <a:latin typeface="Open Sans Semibold"/>
              <a:cs typeface="Open Sans Semibold"/>
            </a:endParaRPr>
          </a:p>
        </p:txBody>
      </p:sp>
      <p:sp>
        <p:nvSpPr>
          <p:cNvPr id="4" name="Text Placeholder 3"/>
          <p:cNvSpPr>
            <a:spLocks noGrp="1"/>
          </p:cNvSpPr>
          <p:nvPr>
            <p:ph type="body" sz="quarter" idx="13"/>
          </p:nvPr>
        </p:nvSpPr>
        <p:spPr>
          <a:xfrm>
            <a:off x="1705578" y="2551357"/>
            <a:ext cx="5732842" cy="914400"/>
          </a:xfrm>
        </p:spPr>
        <p:txBody>
          <a:bodyPr>
            <a:noAutofit/>
          </a:bodyPr>
          <a:lstStyle/>
          <a:p>
            <a:r>
              <a:rPr lang="en-US" dirty="0" smtClean="0">
                <a:solidFill>
                  <a:srgbClr val="26271F"/>
                </a:solidFill>
                <a:latin typeface="Open Sans"/>
                <a:cs typeface="Open Sans"/>
              </a:rPr>
              <a:t>Steve </a:t>
            </a:r>
            <a:r>
              <a:rPr lang="en-US" dirty="0" err="1" smtClean="0">
                <a:solidFill>
                  <a:srgbClr val="26271F"/>
                </a:solidFill>
                <a:latin typeface="Open Sans"/>
                <a:cs typeface="Open Sans"/>
              </a:rPr>
              <a:t>Ressler</a:t>
            </a:r>
            <a:endParaRPr lang="en-US" dirty="0" smtClean="0">
              <a:solidFill>
                <a:srgbClr val="26271F"/>
              </a:solidFill>
              <a:latin typeface="Open Sans"/>
              <a:cs typeface="Open Sans"/>
            </a:endParaRPr>
          </a:p>
          <a:p>
            <a:r>
              <a:rPr lang="en-US" dirty="0" smtClean="0">
                <a:solidFill>
                  <a:srgbClr val="26271F"/>
                </a:solidFill>
                <a:latin typeface="Open Sans"/>
                <a:cs typeface="Open Sans"/>
              </a:rPr>
              <a:t>Founder and President, GovLoop</a:t>
            </a:r>
            <a:endParaRPr lang="en-US" dirty="0">
              <a:solidFill>
                <a:srgbClr val="26271F"/>
              </a:solidFill>
              <a:latin typeface="Open Sans"/>
              <a:cs typeface="Open Sans"/>
            </a:endParaRPr>
          </a:p>
        </p:txBody>
      </p:sp>
      <p:pic>
        <p:nvPicPr>
          <p:cNvPr id="7" name="Picture 6"/>
          <p:cNvPicPr>
            <a:picLocks noChangeAspect="1"/>
          </p:cNvPicPr>
          <p:nvPr/>
        </p:nvPicPr>
        <p:blipFill>
          <a:blip r:embed="rId3"/>
          <a:stretch>
            <a:fillRect/>
          </a:stretch>
        </p:blipFill>
        <p:spPr>
          <a:xfrm>
            <a:off x="4126971" y="4610744"/>
            <a:ext cx="890058" cy="430363"/>
          </a:xfrm>
          <a:prstGeom prst="rect">
            <a:avLst/>
          </a:prstGeom>
        </p:spPr>
      </p:pic>
    </p:spTree>
    <p:extLst>
      <p:ext uri="{BB962C8B-B14F-4D97-AF65-F5344CB8AC3E}">
        <p14:creationId xmlns:p14="http://schemas.microsoft.com/office/powerpoint/2010/main" val="189426138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0" dirty="0" smtClean="0">
                <a:latin typeface="Open Sans Semibold"/>
                <a:cs typeface="Open Sans Semibold"/>
              </a:rPr>
              <a:t>Government Training Trends</a:t>
            </a:r>
            <a:endParaRPr lang="en-US" b="0" dirty="0">
              <a:latin typeface="Open Sans Semibold"/>
              <a:cs typeface="Open Sans Semibold"/>
            </a:endParaRPr>
          </a:p>
        </p:txBody>
      </p:sp>
      <p:sp>
        <p:nvSpPr>
          <p:cNvPr id="4" name="Text Placeholder 3"/>
          <p:cNvSpPr>
            <a:spLocks noGrp="1"/>
          </p:cNvSpPr>
          <p:nvPr>
            <p:ph type="body" sz="half" idx="2"/>
          </p:nvPr>
        </p:nvSpPr>
        <p:spPr/>
        <p:txBody>
          <a:bodyPr>
            <a:normAutofit/>
          </a:bodyPr>
          <a:lstStyle/>
          <a:p>
            <a:endParaRPr lang="en-US" sz="1050" dirty="0" smtClean="0">
              <a:latin typeface="Open Sans"/>
              <a:cs typeface="Open Sans"/>
            </a:endParaRPr>
          </a:p>
          <a:p>
            <a:pPr marL="285750" indent="-285750">
              <a:spcBef>
                <a:spcPts val="1200"/>
              </a:spcBef>
              <a:spcAft>
                <a:spcPts val="1200"/>
              </a:spcAft>
              <a:buFont typeface="Arial"/>
              <a:buChar char="•"/>
            </a:pPr>
            <a:r>
              <a:rPr lang="en-US" sz="2000" dirty="0" smtClean="0">
                <a:latin typeface="Open Sans"/>
                <a:cs typeface="Open Sans"/>
              </a:rPr>
              <a:t>Training budgets cut</a:t>
            </a:r>
            <a:endParaRPr lang="en-US" sz="2000" dirty="0">
              <a:latin typeface="Open Sans"/>
              <a:cs typeface="Open Sans"/>
            </a:endParaRPr>
          </a:p>
          <a:p>
            <a:pPr marL="285750" indent="-285750">
              <a:spcBef>
                <a:spcPts val="1200"/>
              </a:spcBef>
              <a:spcAft>
                <a:spcPts val="1200"/>
              </a:spcAft>
              <a:buFont typeface="Arial"/>
              <a:buChar char="•"/>
            </a:pPr>
            <a:r>
              <a:rPr lang="en-US" sz="2000" dirty="0" smtClean="0">
                <a:latin typeface="Open Sans"/>
                <a:cs typeface="Open Sans"/>
              </a:rPr>
              <a:t>Travel for restrictions for conferences</a:t>
            </a:r>
            <a:endParaRPr lang="en-US" sz="2000" dirty="0">
              <a:latin typeface="Open Sans"/>
              <a:cs typeface="Open Sans"/>
            </a:endParaRPr>
          </a:p>
          <a:p>
            <a:pPr marL="285750" indent="-285750">
              <a:spcBef>
                <a:spcPts val="1200"/>
              </a:spcBef>
              <a:spcAft>
                <a:spcPts val="1200"/>
              </a:spcAft>
              <a:buFont typeface="Arial"/>
              <a:buChar char="•"/>
            </a:pPr>
            <a:r>
              <a:rPr lang="en-US" sz="2000" dirty="0" smtClean="0">
                <a:latin typeface="Open Sans"/>
                <a:cs typeface="Open Sans"/>
              </a:rPr>
              <a:t>Increasingly </a:t>
            </a:r>
            <a:br>
              <a:rPr lang="en-US" sz="2000" dirty="0" smtClean="0">
                <a:latin typeface="Open Sans"/>
                <a:cs typeface="Open Sans"/>
              </a:rPr>
            </a:br>
            <a:r>
              <a:rPr lang="en-US" sz="2000" dirty="0" smtClean="0">
                <a:latin typeface="Open Sans"/>
                <a:cs typeface="Open Sans"/>
              </a:rPr>
              <a:t>distributed, </a:t>
            </a:r>
            <a:br>
              <a:rPr lang="en-US" sz="2000" dirty="0" smtClean="0">
                <a:latin typeface="Open Sans"/>
                <a:cs typeface="Open Sans"/>
              </a:rPr>
            </a:br>
            <a:r>
              <a:rPr lang="en-US" sz="2000" dirty="0" smtClean="0">
                <a:latin typeface="Open Sans"/>
                <a:cs typeface="Open Sans"/>
              </a:rPr>
              <a:t>mobile workforce</a:t>
            </a:r>
            <a:endParaRPr lang="en-US" sz="2000" dirty="0">
              <a:latin typeface="Open Sans"/>
              <a:cs typeface="Open Sans"/>
            </a:endParaRPr>
          </a:p>
        </p:txBody>
      </p:sp>
      <p:pic>
        <p:nvPicPr>
          <p:cNvPr id="5" name="Picture 4" descr="OMB instructs agencies to further cut travel and conferences - Management - GovExec.co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80" y="458960"/>
            <a:ext cx="5205303" cy="4082753"/>
          </a:xfrm>
          <a:prstGeom prst="rect">
            <a:avLst/>
          </a:prstGeom>
          <a:ln w="9525" cap="sq" cmpd="sng">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stretch>
            <a:fillRect/>
          </a:stretch>
        </p:blipFill>
        <p:spPr>
          <a:xfrm>
            <a:off x="4126971" y="4610744"/>
            <a:ext cx="890058" cy="430363"/>
          </a:xfrm>
          <a:prstGeom prst="rect">
            <a:avLst/>
          </a:prstGeom>
        </p:spPr>
      </p:pic>
    </p:spTree>
    <p:extLst>
      <p:ext uri="{BB962C8B-B14F-4D97-AF65-F5344CB8AC3E}">
        <p14:creationId xmlns:p14="http://schemas.microsoft.com/office/powerpoint/2010/main" val="34166128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0" dirty="0" smtClean="0">
                <a:latin typeface="Open Sans Semibold"/>
                <a:cs typeface="Open Sans Semibold"/>
              </a:rPr>
              <a:t>New World </a:t>
            </a:r>
            <a:br>
              <a:rPr lang="en-US" b="0" dirty="0" smtClean="0">
                <a:latin typeface="Open Sans Semibold"/>
                <a:cs typeface="Open Sans Semibold"/>
              </a:rPr>
            </a:br>
            <a:r>
              <a:rPr lang="en-US" b="0" dirty="0" smtClean="0">
                <a:latin typeface="Open Sans Semibold"/>
                <a:cs typeface="Open Sans Semibold"/>
              </a:rPr>
              <a:t>of Training</a:t>
            </a:r>
            <a:endParaRPr lang="en-US" b="0" dirty="0">
              <a:latin typeface="Open Sans Semibold"/>
              <a:cs typeface="Open Sans Semibold"/>
            </a:endParaRPr>
          </a:p>
        </p:txBody>
      </p:sp>
      <p:sp>
        <p:nvSpPr>
          <p:cNvPr id="4" name="Text Placeholder 3"/>
          <p:cNvSpPr>
            <a:spLocks noGrp="1"/>
          </p:cNvSpPr>
          <p:nvPr>
            <p:ph type="body" sz="half" idx="2"/>
          </p:nvPr>
        </p:nvSpPr>
        <p:spPr/>
        <p:txBody>
          <a:bodyPr>
            <a:normAutofit/>
          </a:bodyPr>
          <a:lstStyle/>
          <a:p>
            <a:endParaRPr lang="en-US" sz="1050" dirty="0" smtClean="0">
              <a:latin typeface="Open Sans"/>
              <a:cs typeface="Open Sans"/>
            </a:endParaRPr>
          </a:p>
          <a:p>
            <a:pPr marL="285750" indent="-285750">
              <a:spcBef>
                <a:spcPts val="1200"/>
              </a:spcBef>
              <a:spcAft>
                <a:spcPts val="1200"/>
              </a:spcAft>
              <a:buFont typeface="Arial"/>
              <a:buChar char="•"/>
            </a:pPr>
            <a:r>
              <a:rPr lang="en-US" sz="2000" dirty="0" smtClean="0">
                <a:latin typeface="Open Sans"/>
                <a:cs typeface="Open Sans"/>
              </a:rPr>
              <a:t>New methodologies and models of engagements</a:t>
            </a:r>
            <a:endParaRPr lang="en-US" sz="2000" dirty="0">
              <a:latin typeface="Open Sans"/>
              <a:cs typeface="Open Sans"/>
            </a:endParaRPr>
          </a:p>
          <a:p>
            <a:pPr marL="285750" indent="-285750">
              <a:spcBef>
                <a:spcPts val="1200"/>
              </a:spcBef>
              <a:spcAft>
                <a:spcPts val="1200"/>
              </a:spcAft>
              <a:buFont typeface="Arial"/>
              <a:buChar char="•"/>
            </a:pPr>
            <a:r>
              <a:rPr lang="en-US" sz="2000" dirty="0" smtClean="0">
                <a:latin typeface="Open Sans"/>
                <a:cs typeface="Open Sans"/>
              </a:rPr>
              <a:t>Talked to CEOs of learning innovators</a:t>
            </a:r>
            <a:endParaRPr lang="en-US" sz="2000" dirty="0">
              <a:latin typeface="Open Sans"/>
              <a:cs typeface="Open Sans"/>
            </a:endParaRPr>
          </a:p>
          <a:p>
            <a:pPr marL="285750" indent="-285750">
              <a:spcBef>
                <a:spcPts val="1200"/>
              </a:spcBef>
              <a:spcAft>
                <a:spcPts val="1200"/>
              </a:spcAft>
              <a:buFont typeface="Arial"/>
              <a:buChar char="•"/>
            </a:pPr>
            <a:r>
              <a:rPr lang="en-US" sz="2000" dirty="0" smtClean="0">
                <a:latin typeface="Open Sans"/>
                <a:cs typeface="Open Sans"/>
              </a:rPr>
              <a:t>New models of engagement</a:t>
            </a:r>
            <a:endParaRPr lang="en-US" sz="2000" dirty="0">
              <a:latin typeface="Open Sans"/>
              <a:cs typeface="Open Sans"/>
            </a:endParaRPr>
          </a:p>
        </p:txBody>
      </p:sp>
      <p:pic>
        <p:nvPicPr>
          <p:cNvPr id="6" name="Picture 5" descr="download (8).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074" y="3240093"/>
            <a:ext cx="1458674" cy="1370651"/>
          </a:xfrm>
          <a:prstGeom prst="rect">
            <a:avLst/>
          </a:prstGeom>
        </p:spPr>
      </p:pic>
      <p:pic>
        <p:nvPicPr>
          <p:cNvPr id="7" name="Picture 6" descr="download (7).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074" y="212331"/>
            <a:ext cx="1458674" cy="1458674"/>
          </a:xfrm>
          <a:prstGeom prst="rect">
            <a:avLst/>
          </a:prstGeom>
        </p:spPr>
      </p:pic>
      <p:pic>
        <p:nvPicPr>
          <p:cNvPr id="13" name="Picture 12"/>
          <p:cNvPicPr>
            <a:picLocks noChangeAspect="1"/>
          </p:cNvPicPr>
          <p:nvPr/>
        </p:nvPicPr>
        <p:blipFill>
          <a:blip r:embed="rId5"/>
          <a:stretch>
            <a:fillRect/>
          </a:stretch>
        </p:blipFill>
        <p:spPr>
          <a:xfrm>
            <a:off x="3815797" y="1671005"/>
            <a:ext cx="2087720" cy="545400"/>
          </a:xfrm>
          <a:prstGeom prst="rect">
            <a:avLst/>
          </a:prstGeom>
        </p:spPr>
      </p:pic>
      <p:pic>
        <p:nvPicPr>
          <p:cNvPr id="14" name="Picture 13" descr="imgre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4994" y="1380321"/>
            <a:ext cx="1407086" cy="1981811"/>
          </a:xfrm>
          <a:prstGeom prst="rect">
            <a:avLst/>
          </a:prstGeom>
        </p:spPr>
      </p:pic>
      <p:pic>
        <p:nvPicPr>
          <p:cNvPr id="15" name="Picture 14" descr="imgre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1096" y="3679080"/>
            <a:ext cx="2392663" cy="358899"/>
          </a:xfrm>
          <a:prstGeom prst="rect">
            <a:avLst/>
          </a:prstGeom>
        </p:spPr>
      </p:pic>
      <p:pic>
        <p:nvPicPr>
          <p:cNvPr id="12" name="Picture 11" descr="udemy_logo_640-635x423.jpg"/>
          <p:cNvPicPr>
            <a:picLocks noChangeAspect="1"/>
          </p:cNvPicPr>
          <p:nvPr/>
        </p:nvPicPr>
        <p:blipFill rotWithShape="1">
          <a:blip r:embed="rId8">
            <a:extLst>
              <a:ext uri="{28A0092B-C50C-407E-A947-70E740481C1C}">
                <a14:useLocalDpi xmlns:a14="http://schemas.microsoft.com/office/drawing/2010/main" val="0"/>
              </a:ext>
            </a:extLst>
          </a:blip>
          <a:srcRect t="21631" b="26349"/>
          <a:stretch/>
        </p:blipFill>
        <p:spPr>
          <a:xfrm>
            <a:off x="4126971" y="400026"/>
            <a:ext cx="1543418" cy="534825"/>
          </a:xfrm>
          <a:prstGeom prst="rect">
            <a:avLst/>
          </a:prstGeom>
        </p:spPr>
      </p:pic>
      <p:pic>
        <p:nvPicPr>
          <p:cNvPr id="16" name="Picture 15"/>
          <p:cNvPicPr>
            <a:picLocks noChangeAspect="1"/>
          </p:cNvPicPr>
          <p:nvPr/>
        </p:nvPicPr>
        <p:blipFill>
          <a:blip r:embed="rId9"/>
          <a:stretch>
            <a:fillRect/>
          </a:stretch>
        </p:blipFill>
        <p:spPr>
          <a:xfrm>
            <a:off x="4126971" y="4610744"/>
            <a:ext cx="890058" cy="430363"/>
          </a:xfrm>
          <a:prstGeom prst="rect">
            <a:avLst/>
          </a:prstGeom>
        </p:spPr>
      </p:pic>
    </p:spTree>
    <p:extLst>
      <p:ext uri="{BB962C8B-B14F-4D97-AF65-F5344CB8AC3E}">
        <p14:creationId xmlns:p14="http://schemas.microsoft.com/office/powerpoint/2010/main" val="377330944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0" dirty="0" smtClean="0">
                <a:latin typeface="Open Sans Semibold"/>
                <a:cs typeface="Open Sans Semibold"/>
              </a:rPr>
              <a:t>Research &amp; Discovery</a:t>
            </a:r>
            <a:endParaRPr lang="en-US" b="0" dirty="0">
              <a:latin typeface="Open Sans Semibold"/>
              <a:cs typeface="Open Sans Semibold"/>
            </a:endParaRPr>
          </a:p>
        </p:txBody>
      </p:sp>
      <p:sp>
        <p:nvSpPr>
          <p:cNvPr id="4" name="Text Placeholder 3"/>
          <p:cNvSpPr>
            <a:spLocks noGrp="1"/>
          </p:cNvSpPr>
          <p:nvPr>
            <p:ph type="body" sz="half" idx="2"/>
          </p:nvPr>
        </p:nvSpPr>
        <p:spPr/>
        <p:txBody>
          <a:bodyPr>
            <a:normAutofit/>
          </a:bodyPr>
          <a:lstStyle/>
          <a:p>
            <a:endParaRPr lang="en-US" sz="1050" dirty="0" smtClean="0">
              <a:latin typeface="Open Sans"/>
              <a:cs typeface="Open Sans"/>
            </a:endParaRPr>
          </a:p>
          <a:p>
            <a:pPr marL="285750" indent="-285750">
              <a:spcBef>
                <a:spcPts val="1200"/>
              </a:spcBef>
              <a:spcAft>
                <a:spcPts val="1200"/>
              </a:spcAft>
              <a:buFont typeface="Arial"/>
              <a:buChar char="•"/>
            </a:pPr>
            <a:r>
              <a:rPr lang="en-US" sz="2000" dirty="0">
                <a:latin typeface="Open Sans"/>
                <a:cs typeface="Open Sans"/>
              </a:rPr>
              <a:t>S</a:t>
            </a:r>
            <a:r>
              <a:rPr lang="en-US" sz="2000" dirty="0" smtClean="0">
                <a:latin typeface="Open Sans"/>
                <a:cs typeface="Open Sans"/>
              </a:rPr>
              <a:t>urvey of 350+ government employees</a:t>
            </a:r>
            <a:endParaRPr lang="en-US" sz="2000" dirty="0">
              <a:latin typeface="Open Sans"/>
              <a:cs typeface="Open Sans"/>
            </a:endParaRPr>
          </a:p>
          <a:p>
            <a:pPr marL="285750" indent="-285750">
              <a:spcBef>
                <a:spcPts val="1200"/>
              </a:spcBef>
              <a:spcAft>
                <a:spcPts val="1200"/>
              </a:spcAft>
              <a:buFont typeface="Arial"/>
              <a:buChar char="•"/>
            </a:pPr>
            <a:r>
              <a:rPr lang="en-US" sz="2000" dirty="0" smtClean="0">
                <a:latin typeface="Open Sans"/>
                <a:cs typeface="Open Sans"/>
              </a:rPr>
              <a:t>Interviews with dozens of training experts</a:t>
            </a:r>
          </a:p>
          <a:p>
            <a:pPr marL="285750" indent="-285750">
              <a:spcBef>
                <a:spcPts val="1200"/>
              </a:spcBef>
              <a:spcAft>
                <a:spcPts val="1200"/>
              </a:spcAft>
              <a:buFont typeface="Arial"/>
              <a:buChar char="•"/>
            </a:pPr>
            <a:r>
              <a:rPr lang="en-US" sz="2000" dirty="0" smtClean="0">
                <a:latin typeface="Open Sans"/>
                <a:cs typeface="Open Sans"/>
              </a:rPr>
              <a:t>Input from 150,000 </a:t>
            </a:r>
            <a:br>
              <a:rPr lang="en-US" sz="2000" dirty="0" smtClean="0">
                <a:latin typeface="Open Sans"/>
                <a:cs typeface="Open Sans"/>
              </a:rPr>
            </a:br>
            <a:r>
              <a:rPr lang="en-US" sz="2000" dirty="0" smtClean="0">
                <a:latin typeface="Open Sans"/>
                <a:cs typeface="Open Sans"/>
              </a:rPr>
              <a:t>GovLoop members</a:t>
            </a:r>
            <a:endParaRPr lang="en-US" sz="2000" dirty="0">
              <a:latin typeface="Open Sans"/>
              <a:cs typeface="Open Sans"/>
            </a:endParaRPr>
          </a:p>
        </p:txBody>
      </p:sp>
      <p:pic>
        <p:nvPicPr>
          <p:cNvPr id="6" name="Picture 5"/>
          <p:cNvPicPr>
            <a:picLocks noChangeAspect="1"/>
          </p:cNvPicPr>
          <p:nvPr/>
        </p:nvPicPr>
        <p:blipFill>
          <a:blip r:embed="rId3"/>
          <a:stretch>
            <a:fillRect/>
          </a:stretch>
        </p:blipFill>
        <p:spPr>
          <a:xfrm>
            <a:off x="249472" y="2760621"/>
            <a:ext cx="1709652" cy="2215707"/>
          </a:xfrm>
          <a:prstGeom prst="rect">
            <a:avLst/>
          </a:prstGeom>
          <a:ln w="9525" cap="sq" cmpd="sng">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pi.ning.com_files_3GuCE*l8Vq*e7ygMELsdzX377cqK2Dp*xHKmEudsKNbDWS43AMDorfKXUfA8MKz7dAt1tzdrVdy4ScY310*MJK1rHW-1em4v_VirtualEventsandTrainingGuideFINAL.pdf.jpg"/>
          <p:cNvPicPr>
            <a:picLocks noChangeAspect="1"/>
          </p:cNvPicPr>
          <p:nvPr/>
        </p:nvPicPr>
        <p:blipFill rotWithShape="1">
          <a:blip r:embed="rId4">
            <a:extLst>
              <a:ext uri="{28A0092B-C50C-407E-A947-70E740481C1C}">
                <a14:useLocalDpi xmlns:a14="http://schemas.microsoft.com/office/drawing/2010/main" val="0"/>
              </a:ext>
            </a:extLst>
          </a:blip>
          <a:srcRect l="1289" t="-364" b="1845"/>
          <a:stretch/>
        </p:blipFill>
        <p:spPr>
          <a:xfrm>
            <a:off x="249472" y="298423"/>
            <a:ext cx="2798557" cy="2298132"/>
          </a:xfrm>
          <a:prstGeom prst="rect">
            <a:avLst/>
          </a:prstGeom>
          <a:ln w="9525" cap="sq" cmpd="sng">
            <a:solidFill>
              <a:srgbClr val="000000"/>
            </a:solidFill>
            <a:prstDash val="solid"/>
            <a:miter lim="800000"/>
          </a:ln>
          <a:effectLst>
            <a:outerShdw blurRad="50800" dist="38100" dir="2700000" algn="tl" rotWithShape="0">
              <a:srgbClr val="000000">
                <a:alpha val="43000"/>
              </a:srgbClr>
            </a:outerShdw>
          </a:effectLst>
        </p:spPr>
      </p:pic>
      <p:pic>
        <p:nvPicPr>
          <p:cNvPr id="2" name="Picture 1" descr="https___www_govloop_com_wp-content_uploads_2015_02_VirtualTrainingPlaybook1_pdf.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4263" y="2760621"/>
            <a:ext cx="1707532" cy="2206786"/>
          </a:xfrm>
          <a:prstGeom prst="rect">
            <a:avLst/>
          </a:prstGeom>
          <a:ln w="9525" cap="sq" cmpd="sng">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VirtualTrainingPlaybook_pdf.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1439" y="923757"/>
            <a:ext cx="1958359" cy="4043650"/>
          </a:xfrm>
          <a:prstGeom prst="rect">
            <a:avLst/>
          </a:prstGeom>
          <a:ln w="9525" cap="sq" cmpd="sng">
            <a:solidFill>
              <a:srgbClr val="4C4F3D"/>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4656034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54CE38D-73BF-F94F-BBDE-F98CBADADCC7}" type="slidenum">
              <a:rPr lang="en-US" smtClean="0"/>
              <a:t>12</a:t>
            </a:fld>
            <a:endParaRPr lang="en-US" dirty="0"/>
          </a:p>
        </p:txBody>
      </p:sp>
      <p:pic>
        <p:nvPicPr>
          <p:cNvPr id="12" name="Picture 11" descr="bV0RSA0BJRN0fSgCioAioAgoAl6AgJIJXjCJOgRFQBFIhoCSCbooFAH3RUDJBPedG+2ZIqAIKAKKgCKQZgSUTEgzVHqhIqAIeBACSiZ40GRpV30OASUTfG7KdcCKgCKgCCgC3oiAkgneOKs6JkVAEVAyQdeAIuC+CCiZ4L5zoz1TBBQBRUARUATSjICSCWmGSi9UBBQBD0JAyQQPmiztqs8hoGSCz025DlgRUAQUAUXAGxFQMsEbZ1XHpA.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011" y="1711655"/>
            <a:ext cx="4100124" cy="2586656"/>
          </a:xfrm>
          <a:prstGeom prst="rect">
            <a:avLst/>
          </a:prstGeom>
          <a:ln w="9525" cap="sq" cmpd="sng">
            <a:solidFill>
              <a:schemeClr val="accent1">
                <a:lumMod val="50000"/>
              </a:schemeClr>
            </a:solidFill>
            <a:prstDash val="solid"/>
            <a:miter lim="800000"/>
          </a:ln>
          <a:effectLst>
            <a:outerShdw blurRad="50800" dist="38100" dir="2700000" algn="tl" rotWithShape="0">
              <a:srgbClr val="000000">
                <a:alpha val="43000"/>
              </a:srgbClr>
            </a:outerShdw>
          </a:effectLst>
        </p:spPr>
      </p:pic>
      <p:sp>
        <p:nvSpPr>
          <p:cNvPr id="23" name="Rectangle 22"/>
          <p:cNvSpPr/>
          <p:nvPr/>
        </p:nvSpPr>
        <p:spPr>
          <a:xfrm>
            <a:off x="721704" y="1146098"/>
            <a:ext cx="3313728" cy="461665"/>
          </a:xfrm>
          <a:prstGeom prst="rect">
            <a:avLst/>
          </a:prstGeom>
        </p:spPr>
        <p:txBody>
          <a:bodyPr wrap="none">
            <a:spAutoFit/>
          </a:bodyPr>
          <a:lstStyle/>
          <a:p>
            <a:pPr algn="ctr"/>
            <a:r>
              <a:rPr lang="en-US" sz="2400" dirty="0" smtClean="0">
                <a:latin typeface="Open Sans Semibold"/>
                <a:cs typeface="Open Sans Semibold"/>
              </a:rPr>
              <a:t>GovLoop Community</a:t>
            </a:r>
            <a:endParaRPr lang="en-US" sz="2400" dirty="0">
              <a:latin typeface="Open Sans Semibold"/>
              <a:cs typeface="Open Sans Semibold"/>
            </a:endParaRPr>
          </a:p>
        </p:txBody>
      </p:sp>
      <p:pic>
        <p:nvPicPr>
          <p:cNvPr id="10" name="Picture 9" descr="5582-200.png"/>
          <p:cNvPicPr>
            <a:picLocks noChangeAspect="1"/>
          </p:cNvPicPr>
          <p:nvPr/>
        </p:nvPicPr>
        <p:blipFill>
          <a:blip r:embed="rId4" cstate="email">
            <a:alphaModFix/>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201053" y="2779059"/>
            <a:ext cx="842759" cy="687294"/>
          </a:xfrm>
          <a:prstGeom prst="rect">
            <a:avLst/>
          </a:prstGeom>
        </p:spPr>
      </p:pic>
      <p:sp>
        <p:nvSpPr>
          <p:cNvPr id="8" name="Rectangle 7"/>
          <p:cNvSpPr/>
          <p:nvPr/>
        </p:nvSpPr>
        <p:spPr>
          <a:xfrm>
            <a:off x="5195680" y="1146097"/>
            <a:ext cx="2941831" cy="461665"/>
          </a:xfrm>
          <a:prstGeom prst="rect">
            <a:avLst/>
          </a:prstGeom>
        </p:spPr>
        <p:txBody>
          <a:bodyPr wrap="none">
            <a:spAutoFit/>
          </a:bodyPr>
          <a:lstStyle/>
          <a:p>
            <a:pPr algn="ctr"/>
            <a:r>
              <a:rPr lang="en-US" sz="2400" dirty="0" smtClean="0">
                <a:solidFill>
                  <a:srgbClr val="4C4F3D"/>
                </a:solidFill>
                <a:latin typeface="Open Sans Semibold"/>
                <a:cs typeface="Open Sans Semibold"/>
              </a:rPr>
              <a:t>GovLoop Academy</a:t>
            </a:r>
            <a:endParaRPr lang="en-US" sz="2400" dirty="0">
              <a:solidFill>
                <a:srgbClr val="4C4F3D"/>
              </a:solidFill>
              <a:latin typeface="Open Sans Semibold"/>
              <a:cs typeface="Open Sans Semibold"/>
            </a:endParaRPr>
          </a:p>
        </p:txBody>
      </p:sp>
      <p:pic>
        <p:nvPicPr>
          <p:cNvPr id="2" name="Picture 1" descr="GLA Screenshot.png"/>
          <p:cNvPicPr>
            <a:picLocks noChangeAspect="1"/>
          </p:cNvPicPr>
          <p:nvPr/>
        </p:nvPicPr>
        <p:blipFill rotWithShape="1">
          <a:blip r:embed="rId5">
            <a:extLst>
              <a:ext uri="{28A0092B-C50C-407E-A947-70E740481C1C}">
                <a14:useLocalDpi xmlns:a14="http://schemas.microsoft.com/office/drawing/2010/main" val="0"/>
              </a:ext>
            </a:extLst>
          </a:blip>
          <a:srcRect t="1714" b="39795"/>
          <a:stretch/>
        </p:blipFill>
        <p:spPr>
          <a:xfrm>
            <a:off x="4986003" y="1711655"/>
            <a:ext cx="3286958" cy="3112095"/>
          </a:xfrm>
          <a:prstGeom prst="rect">
            <a:avLst/>
          </a:prstGeom>
          <a:ln w="9525" cap="sq" cmpd="sng">
            <a:solidFill>
              <a:srgbClr val="000000"/>
            </a:solidFill>
            <a:prstDash val="solid"/>
            <a:miter lim="800000"/>
          </a:ln>
          <a:effectLst>
            <a:outerShdw blurRad="50800" dist="38100" dir="2700000" algn="tl" rotWithShape="0">
              <a:srgbClr val="000000">
                <a:alpha val="43000"/>
              </a:srgbClr>
            </a:outerShdw>
          </a:effectLst>
        </p:spPr>
      </p:pic>
      <p:sp>
        <p:nvSpPr>
          <p:cNvPr id="3" name="Title 2"/>
          <p:cNvSpPr>
            <a:spLocks noGrp="1"/>
          </p:cNvSpPr>
          <p:nvPr>
            <p:ph type="ctrTitle"/>
          </p:nvPr>
        </p:nvSpPr>
        <p:spPr/>
        <p:txBody>
          <a:bodyPr/>
          <a:lstStyle/>
          <a:p>
            <a:r>
              <a:rPr lang="en-US" dirty="0" smtClean="0">
                <a:latin typeface="Open Sans Semibold"/>
                <a:cs typeface="Open Sans Semibold"/>
              </a:rPr>
              <a:t>Our next step…</a:t>
            </a:r>
            <a:endParaRPr lang="en-US" dirty="0">
              <a:latin typeface="Open Sans Semibold"/>
              <a:cs typeface="Open Sans Semibold"/>
            </a:endParaRPr>
          </a:p>
        </p:txBody>
      </p:sp>
    </p:spTree>
    <p:extLst>
      <p:ext uri="{BB962C8B-B14F-4D97-AF65-F5344CB8AC3E}">
        <p14:creationId xmlns:p14="http://schemas.microsoft.com/office/powerpoint/2010/main" val="32568727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54CE38D-73BF-F94F-BBDE-F98CBADADCC7}" type="slidenum">
              <a:rPr lang="en-US" smtClean="0"/>
              <a:t>13</a:t>
            </a:fld>
            <a:endParaRPr lang="en-US" dirty="0"/>
          </a:p>
        </p:txBody>
      </p:sp>
      <p:sp>
        <p:nvSpPr>
          <p:cNvPr id="8" name="Rectangle 7"/>
          <p:cNvSpPr/>
          <p:nvPr/>
        </p:nvSpPr>
        <p:spPr>
          <a:xfrm>
            <a:off x="5195680" y="1146097"/>
            <a:ext cx="2941831" cy="461665"/>
          </a:xfrm>
          <a:prstGeom prst="rect">
            <a:avLst/>
          </a:prstGeom>
        </p:spPr>
        <p:txBody>
          <a:bodyPr wrap="none">
            <a:spAutoFit/>
          </a:bodyPr>
          <a:lstStyle/>
          <a:p>
            <a:pPr algn="ctr"/>
            <a:r>
              <a:rPr lang="en-US" sz="2400" dirty="0" smtClean="0">
                <a:solidFill>
                  <a:srgbClr val="4C4F3D"/>
                </a:solidFill>
                <a:latin typeface="Open Sans Semibold"/>
                <a:cs typeface="Open Sans Semibold"/>
              </a:rPr>
              <a:t>GovLoop Academy</a:t>
            </a:r>
            <a:endParaRPr lang="en-US" sz="2400" dirty="0">
              <a:solidFill>
                <a:srgbClr val="4C4F3D"/>
              </a:solidFill>
              <a:latin typeface="Open Sans Semibold"/>
              <a:cs typeface="Open Sans Semibold"/>
            </a:endParaRPr>
          </a:p>
        </p:txBody>
      </p:sp>
      <p:sp>
        <p:nvSpPr>
          <p:cNvPr id="3" name="Title 2"/>
          <p:cNvSpPr>
            <a:spLocks noGrp="1"/>
          </p:cNvSpPr>
          <p:nvPr>
            <p:ph type="ctrTitle"/>
          </p:nvPr>
        </p:nvSpPr>
        <p:spPr/>
        <p:txBody>
          <a:bodyPr>
            <a:normAutofit/>
          </a:bodyPr>
          <a:lstStyle/>
          <a:p>
            <a:r>
              <a:rPr lang="en-US" dirty="0" smtClean="0">
                <a:latin typeface="Open Sans Semibold"/>
                <a:cs typeface="Open Sans Semibold"/>
              </a:rPr>
              <a:t>Real-Time Learning for Government</a:t>
            </a:r>
            <a:endParaRPr lang="en-US" dirty="0">
              <a:latin typeface="Open Sans Semibold"/>
              <a:cs typeface="Open Sans Semibold"/>
            </a:endParaRPr>
          </a:p>
        </p:txBody>
      </p:sp>
      <p:sp>
        <p:nvSpPr>
          <p:cNvPr id="9" name="Rectangle 8"/>
          <p:cNvSpPr/>
          <p:nvPr/>
        </p:nvSpPr>
        <p:spPr>
          <a:xfrm>
            <a:off x="218560" y="1711655"/>
            <a:ext cx="4572000" cy="2092881"/>
          </a:xfrm>
          <a:prstGeom prst="rect">
            <a:avLst/>
          </a:prstGeom>
        </p:spPr>
        <p:txBody>
          <a:bodyPr>
            <a:spAutoFit/>
          </a:bodyPr>
          <a:lstStyle/>
          <a:p>
            <a:pPr marL="342900" indent="-342900">
              <a:spcBef>
                <a:spcPts val="600"/>
              </a:spcBef>
              <a:spcAft>
                <a:spcPts val="600"/>
              </a:spcAft>
              <a:buFont typeface="Arial"/>
              <a:buChar char="•"/>
            </a:pPr>
            <a:r>
              <a:rPr lang="en-US" sz="2000" dirty="0" smtClean="0">
                <a:latin typeface="Open Sans"/>
                <a:cs typeface="Open Sans"/>
              </a:rPr>
              <a:t>Vision: hundreds of free, short, high impact learning experiences</a:t>
            </a:r>
          </a:p>
          <a:p>
            <a:pPr marL="800100" lvl="1" indent="-342900">
              <a:spcBef>
                <a:spcPts val="600"/>
              </a:spcBef>
              <a:spcAft>
                <a:spcPts val="600"/>
              </a:spcAft>
              <a:buFont typeface="Wingdings" charset="2"/>
              <a:buChar char="ü"/>
            </a:pPr>
            <a:r>
              <a:rPr lang="en-US" sz="2000" dirty="0" smtClean="0">
                <a:latin typeface="Open Sans"/>
                <a:cs typeface="Open Sans"/>
              </a:rPr>
              <a:t>Custom and remixed content</a:t>
            </a:r>
          </a:p>
          <a:p>
            <a:pPr marL="342900" indent="-342900">
              <a:spcBef>
                <a:spcPts val="600"/>
              </a:spcBef>
              <a:spcAft>
                <a:spcPts val="600"/>
              </a:spcAft>
              <a:buFont typeface="Arial"/>
              <a:buChar char="•"/>
            </a:pPr>
            <a:r>
              <a:rPr lang="en-US" sz="2000" dirty="0" smtClean="0">
                <a:latin typeface="Open Sans"/>
                <a:cs typeface="Open Sans"/>
              </a:rPr>
              <a:t>Quizzes, badges and certificates</a:t>
            </a:r>
          </a:p>
          <a:p>
            <a:pPr marL="342900" indent="-342900">
              <a:spcBef>
                <a:spcPts val="600"/>
              </a:spcBef>
              <a:spcAft>
                <a:spcPts val="600"/>
              </a:spcAft>
              <a:buFont typeface="Arial"/>
              <a:buChar char="•"/>
            </a:pPr>
            <a:r>
              <a:rPr lang="en-US" sz="2000" dirty="0" smtClean="0">
                <a:latin typeface="Open Sans"/>
                <a:cs typeface="Open Sans"/>
              </a:rPr>
              <a:t>Action plans and mentoring</a:t>
            </a:r>
          </a:p>
        </p:txBody>
      </p:sp>
      <p:pic>
        <p:nvPicPr>
          <p:cNvPr id="11" name="Picture 10" descr="GLA Screenshot.png"/>
          <p:cNvPicPr>
            <a:picLocks noChangeAspect="1"/>
          </p:cNvPicPr>
          <p:nvPr/>
        </p:nvPicPr>
        <p:blipFill rotWithShape="1">
          <a:blip r:embed="rId3">
            <a:extLst>
              <a:ext uri="{28A0092B-C50C-407E-A947-70E740481C1C}">
                <a14:useLocalDpi xmlns:a14="http://schemas.microsoft.com/office/drawing/2010/main" val="0"/>
              </a:ext>
            </a:extLst>
          </a:blip>
          <a:srcRect t="1714" b="39795"/>
          <a:stretch/>
        </p:blipFill>
        <p:spPr>
          <a:xfrm>
            <a:off x="4986003" y="1711655"/>
            <a:ext cx="3286958" cy="3112095"/>
          </a:xfrm>
          <a:prstGeom prst="rect">
            <a:avLst/>
          </a:prstGeom>
          <a:ln w="9525" cap="sq" cmpd="sng">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023968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ort GovLoop Academy Video (With Soun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89283" y="1209141"/>
            <a:ext cx="5765434" cy="3242858"/>
          </a:xfrm>
          <a:prstGeom prst="rect">
            <a:avLst/>
          </a:prstGeom>
          <a:ln w="9525" cap="sq" cmpd="sng">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2"/>
          <p:cNvSpPr>
            <a:spLocks noGrp="1"/>
          </p:cNvSpPr>
          <p:nvPr>
            <p:ph type="sldNum" sz="quarter" idx="12"/>
          </p:nvPr>
        </p:nvSpPr>
        <p:spPr/>
        <p:txBody>
          <a:bodyPr/>
          <a:lstStyle/>
          <a:p>
            <a:fld id="{E54CE38D-73BF-F94F-BBDE-F98CBADADCC7}" type="slidenum">
              <a:rPr lang="en-US" smtClean="0"/>
              <a:t>14</a:t>
            </a:fld>
            <a:endParaRPr lang="en-US"/>
          </a:p>
        </p:txBody>
      </p:sp>
      <p:sp>
        <p:nvSpPr>
          <p:cNvPr id="6" name="Title 2"/>
          <p:cNvSpPr>
            <a:spLocks noGrp="1"/>
          </p:cNvSpPr>
          <p:nvPr>
            <p:ph type="ctrTitle"/>
          </p:nvPr>
        </p:nvSpPr>
        <p:spPr>
          <a:xfrm>
            <a:off x="0" y="0"/>
            <a:ext cx="9144000" cy="1102519"/>
          </a:xfrm>
        </p:spPr>
        <p:txBody>
          <a:bodyPr>
            <a:normAutofit/>
          </a:bodyPr>
          <a:lstStyle/>
          <a:p>
            <a:r>
              <a:rPr lang="en-US" dirty="0" err="1" smtClean="0">
                <a:latin typeface="Open Sans Semibold"/>
                <a:cs typeface="Open Sans Semibold"/>
              </a:rPr>
              <a:t>Academy.GovLoop.com</a:t>
            </a:r>
            <a:endParaRPr lang="en-US" dirty="0">
              <a:latin typeface="Open Sans Semibold"/>
              <a:cs typeface="Open Sans Semibold"/>
            </a:endParaRPr>
          </a:p>
        </p:txBody>
      </p:sp>
      <p:pic>
        <p:nvPicPr>
          <p:cNvPr id="7" name="Picture 6"/>
          <p:cNvPicPr>
            <a:picLocks noChangeAspect="1"/>
          </p:cNvPicPr>
          <p:nvPr/>
        </p:nvPicPr>
        <p:blipFill>
          <a:blip r:embed="rId5"/>
          <a:stretch>
            <a:fillRect/>
          </a:stretch>
        </p:blipFill>
        <p:spPr>
          <a:xfrm>
            <a:off x="4126971" y="4610744"/>
            <a:ext cx="890058" cy="430363"/>
          </a:xfrm>
          <a:prstGeom prst="rect">
            <a:avLst/>
          </a:prstGeom>
        </p:spPr>
      </p:pic>
    </p:spTree>
    <p:extLst>
      <p:ext uri="{BB962C8B-B14F-4D97-AF65-F5344CB8AC3E}">
        <p14:creationId xmlns:p14="http://schemas.microsoft.com/office/powerpoint/2010/main" val="424208280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03558"/>
            <a:ext cx="9144000" cy="1102519"/>
          </a:xfrm>
        </p:spPr>
        <p:txBody>
          <a:bodyPr>
            <a:normAutofit/>
          </a:bodyPr>
          <a:lstStyle/>
          <a:p>
            <a:r>
              <a:rPr lang="en-US" dirty="0" smtClean="0">
                <a:latin typeface="Open Sans Semibold"/>
                <a:cs typeface="Open Sans Semibold"/>
              </a:rPr>
              <a:t>Questions?</a:t>
            </a:r>
            <a:endParaRPr lang="en-US" b="1" dirty="0">
              <a:latin typeface="Open Sans Semibold"/>
              <a:cs typeface="Open Sans Semibold"/>
            </a:endParaRPr>
          </a:p>
        </p:txBody>
      </p:sp>
      <p:sp>
        <p:nvSpPr>
          <p:cNvPr id="3" name="Slide Number Placeholder 2"/>
          <p:cNvSpPr>
            <a:spLocks noGrp="1"/>
          </p:cNvSpPr>
          <p:nvPr>
            <p:ph type="sldNum" sz="quarter" idx="12"/>
          </p:nvPr>
        </p:nvSpPr>
        <p:spPr/>
        <p:txBody>
          <a:bodyPr/>
          <a:lstStyle/>
          <a:p>
            <a:fld id="{E54CE38D-73BF-F94F-BBDE-F98CBADADCC7}" type="slidenum">
              <a:rPr lang="en-US" smtClean="0"/>
              <a:t>15</a:t>
            </a:fld>
            <a:endParaRPr lang="en-US"/>
          </a:p>
        </p:txBody>
      </p:sp>
      <p:pic>
        <p:nvPicPr>
          <p:cNvPr id="4" name="Picture 3"/>
          <p:cNvPicPr>
            <a:picLocks noChangeAspect="1"/>
          </p:cNvPicPr>
          <p:nvPr/>
        </p:nvPicPr>
        <p:blipFill>
          <a:blip r:embed="rId2"/>
          <a:stretch>
            <a:fillRect/>
          </a:stretch>
        </p:blipFill>
        <p:spPr>
          <a:xfrm>
            <a:off x="4126971" y="4610744"/>
            <a:ext cx="890058" cy="430363"/>
          </a:xfrm>
          <a:prstGeom prst="rect">
            <a:avLst/>
          </a:prstGeom>
        </p:spPr>
      </p:pic>
    </p:spTree>
    <p:extLst>
      <p:ext uri="{BB962C8B-B14F-4D97-AF65-F5344CB8AC3E}">
        <p14:creationId xmlns:p14="http://schemas.microsoft.com/office/powerpoint/2010/main" val="260791821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03558"/>
            <a:ext cx="9144000" cy="1102519"/>
          </a:xfrm>
        </p:spPr>
        <p:txBody>
          <a:bodyPr>
            <a:normAutofit/>
          </a:bodyPr>
          <a:lstStyle/>
          <a:p>
            <a:r>
              <a:rPr lang="en-US" dirty="0" smtClean="0">
                <a:latin typeface="Open Sans Semibold"/>
                <a:cs typeface="Open Sans Semibold"/>
              </a:rPr>
              <a:t>Please visit the demo kiosks!</a:t>
            </a:r>
            <a:endParaRPr lang="en-US" b="1" dirty="0">
              <a:latin typeface="Open Sans Semibold"/>
              <a:cs typeface="Open Sans Semibold"/>
            </a:endParaRPr>
          </a:p>
        </p:txBody>
      </p:sp>
      <p:sp>
        <p:nvSpPr>
          <p:cNvPr id="3" name="Slide Number Placeholder 2"/>
          <p:cNvSpPr>
            <a:spLocks noGrp="1"/>
          </p:cNvSpPr>
          <p:nvPr>
            <p:ph type="sldNum" sz="quarter" idx="12"/>
          </p:nvPr>
        </p:nvSpPr>
        <p:spPr/>
        <p:txBody>
          <a:bodyPr/>
          <a:lstStyle/>
          <a:p>
            <a:fld id="{E54CE38D-73BF-F94F-BBDE-F98CBADADCC7}" type="slidenum">
              <a:rPr lang="en-US" smtClean="0"/>
              <a:t>16</a:t>
            </a:fld>
            <a:endParaRPr lang="en-US"/>
          </a:p>
        </p:txBody>
      </p:sp>
      <p:pic>
        <p:nvPicPr>
          <p:cNvPr id="4" name="Picture 3"/>
          <p:cNvPicPr>
            <a:picLocks noChangeAspect="1"/>
          </p:cNvPicPr>
          <p:nvPr/>
        </p:nvPicPr>
        <p:blipFill>
          <a:blip r:embed="rId2"/>
          <a:stretch>
            <a:fillRect/>
          </a:stretch>
        </p:blipFill>
        <p:spPr>
          <a:xfrm>
            <a:off x="4126971" y="4610744"/>
            <a:ext cx="890058" cy="430363"/>
          </a:xfrm>
          <a:prstGeom prst="rect">
            <a:avLst/>
          </a:prstGeom>
        </p:spPr>
      </p:pic>
    </p:spTree>
    <p:extLst>
      <p:ext uri="{BB962C8B-B14F-4D97-AF65-F5344CB8AC3E}">
        <p14:creationId xmlns:p14="http://schemas.microsoft.com/office/powerpoint/2010/main" val="421701677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54CE38D-73BF-F94F-BBDE-F98CBADADCC7}" type="slidenum">
              <a:rPr lang="en-US" smtClean="0"/>
              <a:t>1</a:t>
            </a:fld>
            <a:endParaRPr lang="en-US"/>
          </a:p>
        </p:txBody>
      </p:sp>
      <p:sp>
        <p:nvSpPr>
          <p:cNvPr id="7" name="Title 6"/>
          <p:cNvSpPr>
            <a:spLocks noGrp="1"/>
          </p:cNvSpPr>
          <p:nvPr>
            <p:ph type="ctrTitle"/>
          </p:nvPr>
        </p:nvSpPr>
        <p:spPr>
          <a:solidFill>
            <a:schemeClr val="accent3"/>
          </a:solidFill>
        </p:spPr>
        <p:txBody>
          <a:bodyPr>
            <a:normAutofit/>
          </a:bodyPr>
          <a:lstStyle/>
          <a:p>
            <a:r>
              <a:rPr lang="en-US" dirty="0">
                <a:latin typeface="Open Sans"/>
                <a:cs typeface="Open Sans"/>
              </a:rPr>
              <a:t>1</a:t>
            </a:r>
            <a:r>
              <a:rPr lang="en-US" dirty="0" smtClean="0">
                <a:latin typeface="Open Sans"/>
                <a:cs typeface="Open Sans"/>
              </a:rPr>
              <a:t>. </a:t>
            </a:r>
            <a:r>
              <a:rPr lang="en-US" dirty="0">
                <a:latin typeface="Open Sans"/>
                <a:cs typeface="Open Sans"/>
              </a:rPr>
              <a:t>Learning Must Be </a:t>
            </a:r>
            <a:r>
              <a:rPr lang="en-US" b="1" dirty="0" smtClean="0">
                <a:latin typeface="Open Sans Semibold"/>
                <a:cs typeface="Open Sans Semibold"/>
              </a:rPr>
              <a:t>Practical</a:t>
            </a:r>
            <a:r>
              <a:rPr lang="en-US" dirty="0" smtClean="0">
                <a:latin typeface="Open Sans"/>
                <a:cs typeface="Open Sans"/>
              </a:rPr>
              <a:t>.</a:t>
            </a:r>
            <a:endParaRPr lang="en-US" dirty="0">
              <a:latin typeface="Open Sans"/>
              <a:cs typeface="Open Sans"/>
            </a:endParaRPr>
          </a:p>
        </p:txBody>
      </p:sp>
      <p:pic>
        <p:nvPicPr>
          <p:cNvPr id="6" name="Picture 5" descr="14894-2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2686" y="1339612"/>
            <a:ext cx="2540000" cy="2540000"/>
          </a:xfrm>
          <a:prstGeom prst="rect">
            <a:avLst/>
          </a:prstGeom>
        </p:spPr>
      </p:pic>
      <p:sp>
        <p:nvSpPr>
          <p:cNvPr id="8" name="Rectangle 7"/>
          <p:cNvSpPr/>
          <p:nvPr/>
        </p:nvSpPr>
        <p:spPr>
          <a:xfrm>
            <a:off x="338303" y="2053388"/>
            <a:ext cx="2577899" cy="1200328"/>
          </a:xfrm>
          <a:prstGeom prst="rect">
            <a:avLst/>
          </a:prstGeom>
        </p:spPr>
        <p:txBody>
          <a:bodyPr wrap="none">
            <a:spAutoFit/>
          </a:bodyPr>
          <a:lstStyle/>
          <a:p>
            <a:r>
              <a:rPr lang="en-US" sz="2400" dirty="0" smtClean="0">
                <a:latin typeface="Open Sans"/>
                <a:cs typeface="Open Sans"/>
              </a:rPr>
              <a:t>Moment of need </a:t>
            </a:r>
            <a:br>
              <a:rPr lang="en-US" sz="2400" dirty="0" smtClean="0">
                <a:latin typeface="Open Sans"/>
                <a:cs typeface="Open Sans"/>
              </a:rPr>
            </a:br>
            <a:r>
              <a:rPr lang="en-US" sz="2400" dirty="0" smtClean="0">
                <a:latin typeface="Open Sans"/>
                <a:cs typeface="Open Sans"/>
              </a:rPr>
              <a:t>is in real-time, </a:t>
            </a:r>
            <a:br>
              <a:rPr lang="en-US" sz="2400" dirty="0" smtClean="0">
                <a:latin typeface="Open Sans"/>
                <a:cs typeface="Open Sans"/>
              </a:rPr>
            </a:br>
            <a:r>
              <a:rPr lang="en-US" sz="2400" dirty="0" smtClean="0">
                <a:latin typeface="Open Sans"/>
                <a:cs typeface="Open Sans"/>
              </a:rPr>
              <a:t>on the job.</a:t>
            </a:r>
            <a:endParaRPr lang="en-US" sz="2400" dirty="0"/>
          </a:p>
        </p:txBody>
      </p:sp>
      <p:sp>
        <p:nvSpPr>
          <p:cNvPr id="11" name="Rectangle 10"/>
          <p:cNvSpPr/>
          <p:nvPr/>
        </p:nvSpPr>
        <p:spPr>
          <a:xfrm>
            <a:off x="6108901" y="2053388"/>
            <a:ext cx="2816095" cy="1200328"/>
          </a:xfrm>
          <a:prstGeom prst="rect">
            <a:avLst/>
          </a:prstGeom>
        </p:spPr>
        <p:txBody>
          <a:bodyPr wrap="none">
            <a:spAutoFit/>
          </a:bodyPr>
          <a:lstStyle/>
          <a:p>
            <a:r>
              <a:rPr lang="en-US" sz="2400" dirty="0" smtClean="0">
                <a:latin typeface="Open Sans"/>
                <a:cs typeface="Open Sans"/>
              </a:rPr>
              <a:t>Need information</a:t>
            </a:r>
            <a:br>
              <a:rPr lang="en-US" sz="2400" dirty="0" smtClean="0">
                <a:latin typeface="Open Sans"/>
                <a:cs typeface="Open Sans"/>
              </a:rPr>
            </a:br>
            <a:r>
              <a:rPr lang="en-US" sz="2400" dirty="0" smtClean="0">
                <a:latin typeface="Open Sans"/>
                <a:cs typeface="Open Sans"/>
              </a:rPr>
              <a:t>that’s immediately </a:t>
            </a:r>
            <a:br>
              <a:rPr lang="en-US" sz="2400" dirty="0" smtClean="0">
                <a:latin typeface="Open Sans"/>
                <a:cs typeface="Open Sans"/>
              </a:rPr>
            </a:br>
            <a:r>
              <a:rPr lang="en-US" sz="2400" dirty="0" smtClean="0">
                <a:latin typeface="Open Sans"/>
                <a:cs typeface="Open Sans"/>
              </a:rPr>
              <a:t>applicable .</a:t>
            </a:r>
            <a:endParaRPr lang="en-US" sz="2400" dirty="0"/>
          </a:p>
        </p:txBody>
      </p:sp>
      <p:pic>
        <p:nvPicPr>
          <p:cNvPr id="12" name="Picture 11"/>
          <p:cNvPicPr>
            <a:picLocks noChangeAspect="1"/>
          </p:cNvPicPr>
          <p:nvPr/>
        </p:nvPicPr>
        <p:blipFill>
          <a:blip r:embed="rId3"/>
          <a:stretch>
            <a:fillRect/>
          </a:stretch>
        </p:blipFill>
        <p:spPr>
          <a:xfrm>
            <a:off x="4126971" y="4610744"/>
            <a:ext cx="890058" cy="430363"/>
          </a:xfrm>
          <a:prstGeom prst="rect">
            <a:avLst/>
          </a:prstGeom>
        </p:spPr>
      </p:pic>
    </p:spTree>
    <p:extLst>
      <p:ext uri="{BB962C8B-B14F-4D97-AF65-F5344CB8AC3E}">
        <p14:creationId xmlns:p14="http://schemas.microsoft.com/office/powerpoint/2010/main" val="58880540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54CE38D-73BF-F94F-BBDE-F98CBADADCC7}" type="slidenum">
              <a:rPr lang="en-US" smtClean="0"/>
              <a:t>2</a:t>
            </a:fld>
            <a:endParaRPr lang="en-US"/>
          </a:p>
        </p:txBody>
      </p:sp>
      <p:sp>
        <p:nvSpPr>
          <p:cNvPr id="7" name="Title 6"/>
          <p:cNvSpPr>
            <a:spLocks noGrp="1"/>
          </p:cNvSpPr>
          <p:nvPr>
            <p:ph type="ctrTitle"/>
          </p:nvPr>
        </p:nvSpPr>
        <p:spPr>
          <a:solidFill>
            <a:schemeClr val="accent3"/>
          </a:solidFill>
        </p:spPr>
        <p:txBody>
          <a:bodyPr>
            <a:normAutofit/>
          </a:bodyPr>
          <a:lstStyle/>
          <a:p>
            <a:r>
              <a:rPr lang="en-US" dirty="0">
                <a:latin typeface="Open Sans"/>
                <a:cs typeface="Open Sans"/>
              </a:rPr>
              <a:t>2</a:t>
            </a:r>
            <a:r>
              <a:rPr lang="en-US" dirty="0" smtClean="0">
                <a:latin typeface="Open Sans"/>
                <a:cs typeface="Open Sans"/>
              </a:rPr>
              <a:t>. </a:t>
            </a:r>
            <a:r>
              <a:rPr lang="en-US" dirty="0">
                <a:latin typeface="Open Sans"/>
                <a:cs typeface="Open Sans"/>
              </a:rPr>
              <a:t>Learning Must Be </a:t>
            </a:r>
            <a:r>
              <a:rPr lang="en-US" b="1" dirty="0" smtClean="0">
                <a:latin typeface="Open Sans Semibold"/>
                <a:cs typeface="Open Sans Semibold"/>
              </a:rPr>
              <a:t>Social</a:t>
            </a:r>
            <a:r>
              <a:rPr lang="en-US" dirty="0" smtClean="0">
                <a:latin typeface="Open Sans"/>
                <a:cs typeface="Open Sans"/>
              </a:rPr>
              <a:t>.</a:t>
            </a:r>
            <a:endParaRPr lang="en-US" dirty="0">
              <a:latin typeface="Open Sans "/>
              <a:cs typeface="Open Sans "/>
            </a:endParaRPr>
          </a:p>
        </p:txBody>
      </p:sp>
      <p:pic>
        <p:nvPicPr>
          <p:cNvPr id="2" name="Picture 1" descr="33014-2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00" y="1491063"/>
            <a:ext cx="2540000" cy="2540000"/>
          </a:xfrm>
          <a:prstGeom prst="rect">
            <a:avLst/>
          </a:prstGeom>
        </p:spPr>
      </p:pic>
      <p:sp>
        <p:nvSpPr>
          <p:cNvPr id="6" name="Rectangle 5"/>
          <p:cNvSpPr/>
          <p:nvPr/>
        </p:nvSpPr>
        <p:spPr>
          <a:xfrm>
            <a:off x="820479" y="2163211"/>
            <a:ext cx="2236610" cy="1200328"/>
          </a:xfrm>
          <a:prstGeom prst="rect">
            <a:avLst/>
          </a:prstGeom>
        </p:spPr>
        <p:txBody>
          <a:bodyPr wrap="none">
            <a:spAutoFit/>
          </a:bodyPr>
          <a:lstStyle/>
          <a:p>
            <a:r>
              <a:rPr lang="en-US" sz="2400" dirty="0" smtClean="0">
                <a:latin typeface="Open Sans"/>
                <a:cs typeface="Open Sans"/>
              </a:rPr>
              <a:t>We will always </a:t>
            </a:r>
            <a:br>
              <a:rPr lang="en-US" sz="2400" dirty="0" smtClean="0">
                <a:latin typeface="Open Sans"/>
                <a:cs typeface="Open Sans"/>
              </a:rPr>
            </a:br>
            <a:r>
              <a:rPr lang="en-US" sz="2400" dirty="0" smtClean="0">
                <a:latin typeface="Open Sans"/>
                <a:cs typeface="Open Sans"/>
              </a:rPr>
              <a:t>learn from </a:t>
            </a:r>
            <a:br>
              <a:rPr lang="en-US" sz="2400" dirty="0" smtClean="0">
                <a:latin typeface="Open Sans"/>
                <a:cs typeface="Open Sans"/>
              </a:rPr>
            </a:br>
            <a:r>
              <a:rPr lang="en-US" sz="2400" dirty="0" smtClean="0">
                <a:latin typeface="Open Sans"/>
                <a:cs typeface="Open Sans"/>
              </a:rPr>
              <a:t>one another.</a:t>
            </a:r>
            <a:endParaRPr lang="en-US" sz="2400" dirty="0"/>
          </a:p>
        </p:txBody>
      </p:sp>
      <p:sp>
        <p:nvSpPr>
          <p:cNvPr id="8" name="Rectangle 7"/>
          <p:cNvSpPr/>
          <p:nvPr/>
        </p:nvSpPr>
        <p:spPr>
          <a:xfrm>
            <a:off x="6091211" y="2163211"/>
            <a:ext cx="3052789" cy="1200328"/>
          </a:xfrm>
          <a:prstGeom prst="rect">
            <a:avLst/>
          </a:prstGeom>
        </p:spPr>
        <p:txBody>
          <a:bodyPr wrap="square">
            <a:spAutoFit/>
          </a:bodyPr>
          <a:lstStyle/>
          <a:p>
            <a:r>
              <a:rPr lang="en-US" sz="2400" dirty="0" smtClean="0">
                <a:latin typeface="Open Sans"/>
                <a:cs typeface="Open Sans"/>
              </a:rPr>
              <a:t>So how do we replicate that </a:t>
            </a:r>
            <a:br>
              <a:rPr lang="en-US" sz="2400" dirty="0" smtClean="0">
                <a:latin typeface="Open Sans"/>
                <a:cs typeface="Open Sans"/>
              </a:rPr>
            </a:br>
            <a:r>
              <a:rPr lang="en-US" sz="2400" dirty="0" smtClean="0">
                <a:latin typeface="Open Sans"/>
                <a:cs typeface="Open Sans"/>
              </a:rPr>
              <a:t>reality online?</a:t>
            </a:r>
            <a:endParaRPr lang="en-US" sz="2400" dirty="0"/>
          </a:p>
        </p:txBody>
      </p:sp>
      <p:pic>
        <p:nvPicPr>
          <p:cNvPr id="9" name="Picture 8"/>
          <p:cNvPicPr>
            <a:picLocks noChangeAspect="1"/>
          </p:cNvPicPr>
          <p:nvPr/>
        </p:nvPicPr>
        <p:blipFill>
          <a:blip r:embed="rId3"/>
          <a:stretch>
            <a:fillRect/>
          </a:stretch>
        </p:blipFill>
        <p:spPr>
          <a:xfrm>
            <a:off x="4126971" y="4337301"/>
            <a:ext cx="890058" cy="430363"/>
          </a:xfrm>
          <a:prstGeom prst="rect">
            <a:avLst/>
          </a:prstGeom>
        </p:spPr>
      </p:pic>
    </p:spTree>
    <p:extLst>
      <p:ext uri="{BB962C8B-B14F-4D97-AF65-F5344CB8AC3E}">
        <p14:creationId xmlns:p14="http://schemas.microsoft.com/office/powerpoint/2010/main" val="321808987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54CE38D-73BF-F94F-BBDE-F98CBADADCC7}" type="slidenum">
              <a:rPr lang="en-US" smtClean="0"/>
              <a:t>3</a:t>
            </a:fld>
            <a:endParaRPr lang="en-US"/>
          </a:p>
        </p:txBody>
      </p:sp>
      <p:sp>
        <p:nvSpPr>
          <p:cNvPr id="7" name="Title 6"/>
          <p:cNvSpPr>
            <a:spLocks noGrp="1"/>
          </p:cNvSpPr>
          <p:nvPr>
            <p:ph type="ctrTitle"/>
          </p:nvPr>
        </p:nvSpPr>
        <p:spPr>
          <a:solidFill>
            <a:schemeClr val="accent3"/>
          </a:solidFill>
        </p:spPr>
        <p:txBody>
          <a:bodyPr>
            <a:normAutofit/>
          </a:bodyPr>
          <a:lstStyle/>
          <a:p>
            <a:r>
              <a:rPr lang="en-US" dirty="0" smtClean="0">
                <a:latin typeface="Open Sans"/>
                <a:cs typeface="Open Sans"/>
              </a:rPr>
              <a:t>3. Learning Must Be </a:t>
            </a:r>
            <a:r>
              <a:rPr lang="en-US" b="1" dirty="0" smtClean="0">
                <a:latin typeface="Open Sans Semibold"/>
                <a:cs typeface="Open Sans Semibold"/>
              </a:rPr>
              <a:t>Mobile</a:t>
            </a:r>
            <a:r>
              <a:rPr lang="en-US" dirty="0" smtClean="0">
                <a:latin typeface="Open Sans"/>
                <a:cs typeface="Open Sans"/>
              </a:rPr>
              <a:t>.</a:t>
            </a:r>
            <a:endParaRPr lang="en-US" dirty="0">
              <a:latin typeface="Open Sans"/>
              <a:cs typeface="Open Sans"/>
            </a:endParaRPr>
          </a:p>
        </p:txBody>
      </p:sp>
      <p:pic>
        <p:nvPicPr>
          <p:cNvPr id="2" name="Picture 1" descr="38956-2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00" y="1560286"/>
            <a:ext cx="2540000" cy="2540000"/>
          </a:xfrm>
          <a:prstGeom prst="rect">
            <a:avLst/>
          </a:prstGeom>
        </p:spPr>
      </p:pic>
      <p:sp>
        <p:nvSpPr>
          <p:cNvPr id="6" name="Rectangle 5"/>
          <p:cNvSpPr/>
          <p:nvPr/>
        </p:nvSpPr>
        <p:spPr>
          <a:xfrm>
            <a:off x="1147051" y="2163211"/>
            <a:ext cx="2266366" cy="1200328"/>
          </a:xfrm>
          <a:prstGeom prst="rect">
            <a:avLst/>
          </a:prstGeom>
        </p:spPr>
        <p:txBody>
          <a:bodyPr wrap="none">
            <a:spAutoFit/>
          </a:bodyPr>
          <a:lstStyle/>
          <a:p>
            <a:r>
              <a:rPr lang="en-US" sz="2400" dirty="0" smtClean="0">
                <a:latin typeface="Open Sans"/>
                <a:cs typeface="Open Sans"/>
              </a:rPr>
              <a:t>Our workforce</a:t>
            </a:r>
            <a:br>
              <a:rPr lang="en-US" sz="2400" dirty="0" smtClean="0">
                <a:latin typeface="Open Sans"/>
                <a:cs typeface="Open Sans"/>
              </a:rPr>
            </a:br>
            <a:r>
              <a:rPr lang="en-US" sz="2400" dirty="0" smtClean="0">
                <a:latin typeface="Open Sans"/>
                <a:cs typeface="Open Sans"/>
              </a:rPr>
              <a:t>needs access</a:t>
            </a:r>
            <a:br>
              <a:rPr lang="en-US" sz="2400" dirty="0" smtClean="0">
                <a:latin typeface="Open Sans"/>
                <a:cs typeface="Open Sans"/>
              </a:rPr>
            </a:br>
            <a:r>
              <a:rPr lang="en-US" sz="2400" dirty="0" smtClean="0">
                <a:latin typeface="Open Sans"/>
                <a:cs typeface="Open Sans"/>
              </a:rPr>
              <a:t>everywhere…</a:t>
            </a:r>
            <a:endParaRPr lang="en-US" sz="2400" dirty="0"/>
          </a:p>
        </p:txBody>
      </p:sp>
      <p:sp>
        <p:nvSpPr>
          <p:cNvPr id="8" name="Rectangle 7"/>
          <p:cNvSpPr/>
          <p:nvPr/>
        </p:nvSpPr>
        <p:spPr>
          <a:xfrm>
            <a:off x="5842000" y="2163211"/>
            <a:ext cx="2755983" cy="1200328"/>
          </a:xfrm>
          <a:prstGeom prst="rect">
            <a:avLst/>
          </a:prstGeom>
        </p:spPr>
        <p:txBody>
          <a:bodyPr wrap="none">
            <a:spAutoFit/>
          </a:bodyPr>
          <a:lstStyle/>
          <a:p>
            <a:r>
              <a:rPr lang="en-US" sz="2400" dirty="0" smtClean="0">
                <a:latin typeface="Open Sans"/>
                <a:cs typeface="Open Sans"/>
              </a:rPr>
              <a:t>…and content</a:t>
            </a:r>
            <a:br>
              <a:rPr lang="en-US" sz="2400" dirty="0" smtClean="0">
                <a:latin typeface="Open Sans"/>
                <a:cs typeface="Open Sans"/>
              </a:rPr>
            </a:br>
            <a:r>
              <a:rPr lang="en-US" sz="2400" dirty="0" smtClean="0">
                <a:latin typeface="Open Sans"/>
                <a:cs typeface="Open Sans"/>
              </a:rPr>
              <a:t>must look good</a:t>
            </a:r>
            <a:br>
              <a:rPr lang="en-US" sz="2400" dirty="0" smtClean="0">
                <a:latin typeface="Open Sans"/>
                <a:cs typeface="Open Sans"/>
              </a:rPr>
            </a:br>
            <a:r>
              <a:rPr lang="en-US" sz="2400" dirty="0" smtClean="0">
                <a:latin typeface="Open Sans"/>
                <a:cs typeface="Open Sans"/>
              </a:rPr>
              <a:t>on small screens.</a:t>
            </a:r>
            <a:endParaRPr lang="en-US" sz="2400" dirty="0"/>
          </a:p>
        </p:txBody>
      </p:sp>
      <p:pic>
        <p:nvPicPr>
          <p:cNvPr id="9" name="Picture 8"/>
          <p:cNvPicPr>
            <a:picLocks noChangeAspect="1"/>
          </p:cNvPicPr>
          <p:nvPr/>
        </p:nvPicPr>
        <p:blipFill>
          <a:blip r:embed="rId3"/>
          <a:stretch>
            <a:fillRect/>
          </a:stretch>
        </p:blipFill>
        <p:spPr>
          <a:xfrm>
            <a:off x="4126971" y="4610744"/>
            <a:ext cx="890058" cy="430363"/>
          </a:xfrm>
          <a:prstGeom prst="rect">
            <a:avLst/>
          </a:prstGeom>
        </p:spPr>
      </p:pic>
    </p:spTree>
    <p:extLst>
      <p:ext uri="{BB962C8B-B14F-4D97-AF65-F5344CB8AC3E}">
        <p14:creationId xmlns:p14="http://schemas.microsoft.com/office/powerpoint/2010/main" val="76747738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Intentionally Blank</a:t>
            </a:r>
            <a:endParaRPr lang="en-US" dirty="0"/>
          </a:p>
        </p:txBody>
      </p:sp>
      <p:sp>
        <p:nvSpPr>
          <p:cNvPr id="3" name="Slide Number Placeholder 2"/>
          <p:cNvSpPr>
            <a:spLocks noGrp="1"/>
          </p:cNvSpPr>
          <p:nvPr>
            <p:ph type="sldNum" sz="quarter" idx="12"/>
          </p:nvPr>
        </p:nvSpPr>
        <p:spPr/>
        <p:txBody>
          <a:bodyPr/>
          <a:lstStyle/>
          <a:p>
            <a:fld id="{E54CE38D-73BF-F94F-BBDE-F98CBADADCC7}" type="slidenum">
              <a:rPr lang="en-US" smtClean="0"/>
              <a:t>4</a:t>
            </a:fld>
            <a:endParaRPr lang="en-US"/>
          </a:p>
        </p:txBody>
      </p:sp>
    </p:spTree>
    <p:extLst>
      <p:ext uri="{BB962C8B-B14F-4D97-AF65-F5344CB8AC3E}">
        <p14:creationId xmlns:p14="http://schemas.microsoft.com/office/powerpoint/2010/main" val="2241191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4CE38D-73BF-F94F-BBDE-F98CBADADCC7}" type="slidenum">
              <a:rPr lang="en-US" smtClean="0"/>
              <a:t>5</a:t>
            </a:fld>
            <a:endParaRPr lang="en-US"/>
          </a:p>
        </p:txBody>
      </p:sp>
      <p:sp>
        <p:nvSpPr>
          <p:cNvPr id="3" name="Title 2"/>
          <p:cNvSpPr>
            <a:spLocks noGrp="1"/>
          </p:cNvSpPr>
          <p:nvPr>
            <p:ph type="ctrTitle"/>
          </p:nvPr>
        </p:nvSpPr>
        <p:spPr>
          <a:solidFill>
            <a:schemeClr val="accent3"/>
          </a:solidFill>
        </p:spPr>
        <p:txBody>
          <a:bodyPr/>
          <a:lstStyle/>
          <a:p>
            <a:r>
              <a:rPr lang="en-US" dirty="0" smtClean="0">
                <a:solidFill>
                  <a:schemeClr val="tx1"/>
                </a:solidFill>
                <a:latin typeface="Open Sans"/>
                <a:cs typeface="Open Sans"/>
              </a:rPr>
              <a:t>What’s the natural evolution of…</a:t>
            </a:r>
            <a:endParaRPr lang="en-US" dirty="0">
              <a:solidFill>
                <a:schemeClr val="tx1"/>
              </a:solidFill>
              <a:latin typeface="Open Sans"/>
              <a:cs typeface="Open Sans"/>
            </a:endParaRPr>
          </a:p>
        </p:txBody>
      </p:sp>
      <p:pic>
        <p:nvPicPr>
          <p:cNvPr id="4" name="Picture 3"/>
          <p:cNvPicPr>
            <a:picLocks noChangeAspect="1"/>
          </p:cNvPicPr>
          <p:nvPr/>
        </p:nvPicPr>
        <p:blipFill>
          <a:blip r:embed="rId2"/>
          <a:stretch>
            <a:fillRect/>
          </a:stretch>
        </p:blipFill>
        <p:spPr>
          <a:xfrm>
            <a:off x="3574776" y="3465060"/>
            <a:ext cx="2375122" cy="1148425"/>
          </a:xfrm>
          <a:prstGeom prst="rect">
            <a:avLst/>
          </a:prstGeom>
        </p:spPr>
      </p:pic>
      <p:sp>
        <p:nvSpPr>
          <p:cNvPr id="5" name="Rectangle 4"/>
          <p:cNvSpPr/>
          <p:nvPr/>
        </p:nvSpPr>
        <p:spPr>
          <a:xfrm>
            <a:off x="6034034" y="3465060"/>
            <a:ext cx="569800" cy="923330"/>
          </a:xfrm>
          <a:prstGeom prst="rect">
            <a:avLst/>
          </a:prstGeom>
        </p:spPr>
        <p:txBody>
          <a:bodyPr wrap="none">
            <a:spAutoFit/>
          </a:bodyPr>
          <a:lstStyle/>
          <a:p>
            <a:r>
              <a:rPr lang="en-US" sz="5400" dirty="0" smtClean="0">
                <a:solidFill>
                  <a:srgbClr val="4C4F3D"/>
                </a:solidFill>
                <a:latin typeface="Open Sans "/>
                <a:cs typeface="Open Sans "/>
              </a:rPr>
              <a:t>?</a:t>
            </a:r>
            <a:endParaRPr lang="en-US" sz="5400" dirty="0">
              <a:solidFill>
                <a:srgbClr val="4C4F3D"/>
              </a:solidFill>
              <a:latin typeface="Open Sans "/>
              <a:cs typeface="Open Sans "/>
            </a:endParaRPr>
          </a:p>
        </p:txBody>
      </p:sp>
    </p:spTree>
    <p:extLst>
      <p:ext uri="{BB962C8B-B14F-4D97-AF65-F5344CB8AC3E}">
        <p14:creationId xmlns:p14="http://schemas.microsoft.com/office/powerpoint/2010/main" val="904213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0" dirty="0" smtClean="0">
                <a:latin typeface="Open Sans Semibold"/>
                <a:cs typeface="Open Sans Semibold"/>
              </a:rPr>
              <a:t>Original Idea</a:t>
            </a:r>
            <a:endParaRPr lang="en-US" b="0" dirty="0">
              <a:latin typeface="Open Sans Semibold"/>
              <a:cs typeface="Open Sans Semibold"/>
            </a:endParaRPr>
          </a:p>
        </p:txBody>
      </p:sp>
      <p:sp>
        <p:nvSpPr>
          <p:cNvPr id="4" name="Text Placeholder 3"/>
          <p:cNvSpPr>
            <a:spLocks noGrp="1"/>
          </p:cNvSpPr>
          <p:nvPr>
            <p:ph type="body" sz="half" idx="2"/>
          </p:nvPr>
        </p:nvSpPr>
        <p:spPr/>
        <p:txBody>
          <a:bodyPr>
            <a:normAutofit/>
          </a:bodyPr>
          <a:lstStyle/>
          <a:p>
            <a:endParaRPr lang="en-US" sz="1050" dirty="0" smtClean="0">
              <a:latin typeface="Open Sans"/>
              <a:cs typeface="Open Sans"/>
            </a:endParaRPr>
          </a:p>
          <a:p>
            <a:pPr marL="285750" indent="-285750">
              <a:spcBef>
                <a:spcPts val="1200"/>
              </a:spcBef>
              <a:spcAft>
                <a:spcPts val="1200"/>
              </a:spcAft>
              <a:buFont typeface="Arial"/>
              <a:buChar char="•"/>
            </a:pPr>
            <a:r>
              <a:rPr lang="en-US" sz="2000" dirty="0" smtClean="0">
                <a:latin typeface="Open Sans"/>
                <a:cs typeface="Open Sans"/>
              </a:rPr>
              <a:t>Facebook For Feds</a:t>
            </a:r>
            <a:endParaRPr lang="en-US" sz="2000" dirty="0">
              <a:latin typeface="Open Sans"/>
              <a:cs typeface="Open Sans"/>
            </a:endParaRPr>
          </a:p>
          <a:p>
            <a:pPr marL="285750" indent="-285750">
              <a:spcBef>
                <a:spcPts val="1200"/>
              </a:spcBef>
              <a:spcAft>
                <a:spcPts val="1200"/>
              </a:spcAft>
              <a:buFont typeface="Arial"/>
              <a:buChar char="•"/>
            </a:pPr>
            <a:r>
              <a:rPr lang="en-US" sz="2000" dirty="0" smtClean="0">
                <a:latin typeface="Open Sans"/>
                <a:cs typeface="Open Sans"/>
              </a:rPr>
              <a:t>Social network for government</a:t>
            </a:r>
          </a:p>
          <a:p>
            <a:pPr marL="285750" indent="-285750">
              <a:spcBef>
                <a:spcPts val="1200"/>
              </a:spcBef>
              <a:spcAft>
                <a:spcPts val="1200"/>
              </a:spcAft>
              <a:buFont typeface="Arial"/>
              <a:buChar char="•"/>
            </a:pPr>
            <a:r>
              <a:rPr lang="en-US" sz="2000" dirty="0" smtClean="0">
                <a:latin typeface="Open Sans"/>
                <a:cs typeface="Open Sans"/>
              </a:rPr>
              <a:t>Launched 5+ years ago</a:t>
            </a:r>
            <a:endParaRPr lang="en-US" sz="2000" dirty="0">
              <a:latin typeface="Open Sans"/>
              <a:cs typeface="Open Sans"/>
            </a:endParaRPr>
          </a:p>
        </p:txBody>
      </p:sp>
      <p:pic>
        <p:nvPicPr>
          <p:cNvPr id="5" name="Picture 4"/>
          <p:cNvPicPr>
            <a:picLocks noChangeAspect="1"/>
          </p:cNvPicPr>
          <p:nvPr/>
        </p:nvPicPr>
        <p:blipFill>
          <a:blip r:embed="rId2"/>
          <a:stretch>
            <a:fillRect/>
          </a:stretch>
        </p:blipFill>
        <p:spPr>
          <a:xfrm>
            <a:off x="4126971" y="4610744"/>
            <a:ext cx="890058" cy="430363"/>
          </a:xfrm>
          <a:prstGeom prst="rect">
            <a:avLst/>
          </a:prstGeom>
        </p:spPr>
      </p:pic>
      <p:pic>
        <p:nvPicPr>
          <p:cNvPr id="6" name="Picture 5" descr="Screenshot 2015-04-20 10.55.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96" y="716739"/>
            <a:ext cx="5913643" cy="2808198"/>
          </a:xfrm>
          <a:prstGeom prst="rect">
            <a:avLst/>
          </a:prstGeom>
        </p:spPr>
      </p:pic>
    </p:spTree>
    <p:extLst>
      <p:ext uri="{BB962C8B-B14F-4D97-AF65-F5344CB8AC3E}">
        <p14:creationId xmlns:p14="http://schemas.microsoft.com/office/powerpoint/2010/main" val="2976926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54CE38D-73BF-F94F-BBDE-F98CBADADCC7}" type="slidenum">
              <a:rPr lang="en-US" smtClean="0"/>
              <a:t>7</a:t>
            </a:fld>
            <a:endParaRPr lang="en-US" dirty="0"/>
          </a:p>
        </p:txBody>
      </p:sp>
      <p:pic>
        <p:nvPicPr>
          <p:cNvPr id="12" name="Picture 11" descr="bV0RSA0BJRN0fSgCioAioAgoAl6AgJIJXjCJOgRFQBFIhoCSCbooFAH3RUDJBPedG+2ZIqAIKAKKgCKQZgSUTEgzVHqhIqAIeBACSiZ40GRpV30OASUTfG7KdcCKgCKgCCgC3oiAkgneOKs6JkVAEVAyQdeAIuC+CCiZ4L5zoz1TBBQBRUARUATSjICSCWmGSi9UBBQBD0JAyQQPmiztqs8hoGSCz025DlgRUAQUAUXAGxFQMsEbZ1XHpA.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011" y="1711655"/>
            <a:ext cx="4100124" cy="2586656"/>
          </a:xfrm>
          <a:prstGeom prst="rect">
            <a:avLst/>
          </a:prstGeom>
          <a:ln w="9525" cap="sq" cmpd="sng">
            <a:solidFill>
              <a:schemeClr val="accent1">
                <a:lumMod val="50000"/>
              </a:schemeClr>
            </a:solidFill>
            <a:prstDash val="solid"/>
            <a:miter lim="800000"/>
          </a:ln>
          <a:effectLst>
            <a:outerShdw blurRad="50800" dist="38100" dir="2700000" algn="tl" rotWithShape="0">
              <a:srgbClr val="000000">
                <a:alpha val="43000"/>
              </a:srgbClr>
            </a:outerShdw>
          </a:effectLst>
        </p:spPr>
      </p:pic>
      <p:sp>
        <p:nvSpPr>
          <p:cNvPr id="3" name="Title 2"/>
          <p:cNvSpPr>
            <a:spLocks noGrp="1"/>
          </p:cNvSpPr>
          <p:nvPr>
            <p:ph type="ctrTitle"/>
          </p:nvPr>
        </p:nvSpPr>
        <p:spPr/>
        <p:txBody>
          <a:bodyPr>
            <a:normAutofit/>
          </a:bodyPr>
          <a:lstStyle/>
          <a:p>
            <a:r>
              <a:rPr lang="en-US" sz="4000" dirty="0" smtClean="0">
                <a:latin typeface="Open Sans Semibold"/>
                <a:cs typeface="Open Sans Semibold"/>
              </a:rPr>
              <a:t>GovLoop: “Knowledge Network”</a:t>
            </a:r>
            <a:endParaRPr lang="en-US" sz="4000" dirty="0">
              <a:latin typeface="Open Sans Semibold"/>
              <a:cs typeface="Open Sans Semibold"/>
            </a:endParaRPr>
          </a:p>
        </p:txBody>
      </p:sp>
      <p:pic>
        <p:nvPicPr>
          <p:cNvPr id="9" name="Picture 8" descr="takeyourpick10.24-0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46915" y="1125733"/>
            <a:ext cx="4296787" cy="3915716"/>
          </a:xfrm>
          <a:prstGeom prst="rect">
            <a:avLst/>
          </a:prstGeom>
        </p:spPr>
      </p:pic>
      <p:pic>
        <p:nvPicPr>
          <p:cNvPr id="10" name="Picture 9" descr="5582-200.png"/>
          <p:cNvPicPr>
            <a:picLocks noChangeAspect="1"/>
          </p:cNvPicPr>
          <p:nvPr/>
        </p:nvPicPr>
        <p:blipFill>
          <a:blip r:embed="rId5" cstate="email">
            <a:alphaModFix/>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080316" y="2688350"/>
            <a:ext cx="842759" cy="687294"/>
          </a:xfrm>
          <a:prstGeom prst="rect">
            <a:avLst/>
          </a:prstGeom>
        </p:spPr>
      </p:pic>
      <p:pic>
        <p:nvPicPr>
          <p:cNvPr id="7" name="Picture 6"/>
          <p:cNvPicPr>
            <a:picLocks noChangeAspect="1"/>
          </p:cNvPicPr>
          <p:nvPr/>
        </p:nvPicPr>
        <p:blipFill>
          <a:blip r:embed="rId6"/>
          <a:stretch>
            <a:fillRect/>
          </a:stretch>
        </p:blipFill>
        <p:spPr>
          <a:xfrm>
            <a:off x="4126971" y="4610744"/>
            <a:ext cx="890058" cy="430363"/>
          </a:xfrm>
          <a:prstGeom prst="rect">
            <a:avLst/>
          </a:prstGeom>
        </p:spPr>
      </p:pic>
    </p:spTree>
    <p:extLst>
      <p:ext uri="{BB962C8B-B14F-4D97-AF65-F5344CB8AC3E}">
        <p14:creationId xmlns:p14="http://schemas.microsoft.com/office/powerpoint/2010/main" val="40574808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0" dirty="0" smtClean="0">
                <a:latin typeface="Open Sans Semibold"/>
                <a:cs typeface="Open Sans Semibold"/>
              </a:rPr>
              <a:t>Learning Hub</a:t>
            </a:r>
            <a:br>
              <a:rPr lang="en-US" b="0" dirty="0" smtClean="0">
                <a:latin typeface="Open Sans Semibold"/>
                <a:cs typeface="Open Sans Semibold"/>
              </a:rPr>
            </a:br>
            <a:r>
              <a:rPr lang="en-US" b="0" dirty="0" smtClean="0">
                <a:latin typeface="Open Sans Semibold"/>
                <a:cs typeface="Open Sans Semibold"/>
              </a:rPr>
              <a:t>for Government</a:t>
            </a:r>
            <a:endParaRPr lang="en-US" b="0" dirty="0">
              <a:latin typeface="Open Sans Semibold"/>
              <a:cs typeface="Open Sans Semibold"/>
            </a:endParaRPr>
          </a:p>
        </p:txBody>
      </p:sp>
      <p:sp>
        <p:nvSpPr>
          <p:cNvPr id="4" name="Text Placeholder 3"/>
          <p:cNvSpPr>
            <a:spLocks noGrp="1"/>
          </p:cNvSpPr>
          <p:nvPr>
            <p:ph type="body" sz="half" idx="2"/>
          </p:nvPr>
        </p:nvSpPr>
        <p:spPr/>
        <p:txBody>
          <a:bodyPr>
            <a:normAutofit/>
          </a:bodyPr>
          <a:lstStyle/>
          <a:p>
            <a:endParaRPr lang="en-US" sz="1050" dirty="0" smtClean="0">
              <a:latin typeface="Open Sans"/>
              <a:cs typeface="Open Sans"/>
            </a:endParaRPr>
          </a:p>
          <a:p>
            <a:pPr marL="285750" indent="-285750">
              <a:spcBef>
                <a:spcPts val="1200"/>
              </a:spcBef>
              <a:spcAft>
                <a:spcPts val="1200"/>
              </a:spcAft>
              <a:buFont typeface="Arial"/>
              <a:buChar char="•"/>
            </a:pPr>
            <a:r>
              <a:rPr lang="en-US" sz="2000" dirty="0" smtClean="0">
                <a:latin typeface="Open Sans"/>
                <a:cs typeface="Open Sans"/>
              </a:rPr>
              <a:t>Real-time access to peers and experts</a:t>
            </a:r>
            <a:endParaRPr lang="en-US" sz="2000" dirty="0">
              <a:latin typeface="Open Sans"/>
              <a:cs typeface="Open Sans"/>
            </a:endParaRPr>
          </a:p>
          <a:p>
            <a:pPr marL="285750" indent="-285750">
              <a:spcBef>
                <a:spcPts val="1200"/>
              </a:spcBef>
              <a:spcAft>
                <a:spcPts val="1200"/>
              </a:spcAft>
              <a:buFont typeface="Arial"/>
              <a:buChar char="•"/>
            </a:pPr>
            <a:r>
              <a:rPr lang="en-US" sz="2000" dirty="0" smtClean="0">
                <a:latin typeface="Open Sans"/>
                <a:cs typeface="Open Sans"/>
              </a:rPr>
              <a:t>30,000+ took our free online training </a:t>
            </a:r>
            <a:br>
              <a:rPr lang="en-US" sz="2000" dirty="0" smtClean="0">
                <a:latin typeface="Open Sans"/>
                <a:cs typeface="Open Sans"/>
              </a:rPr>
            </a:br>
            <a:r>
              <a:rPr lang="en-US" sz="2000" dirty="0" smtClean="0">
                <a:latin typeface="Open Sans"/>
                <a:cs typeface="Open Sans"/>
              </a:rPr>
              <a:t>in 2014 alone</a:t>
            </a:r>
            <a:endParaRPr lang="en-US" sz="2000" dirty="0">
              <a:latin typeface="Open Sans"/>
              <a:cs typeface="Open Sans"/>
            </a:endParaRPr>
          </a:p>
          <a:p>
            <a:pPr marL="285750" indent="-285750">
              <a:spcBef>
                <a:spcPts val="1200"/>
              </a:spcBef>
              <a:spcAft>
                <a:spcPts val="1200"/>
              </a:spcAft>
              <a:buFont typeface="Arial"/>
              <a:buChar char="•"/>
            </a:pPr>
            <a:r>
              <a:rPr lang="en-US" sz="2000" dirty="0" smtClean="0">
                <a:latin typeface="Open Sans"/>
                <a:cs typeface="Open Sans"/>
              </a:rPr>
              <a:t>OPM approached us to do a “social learning” pilot</a:t>
            </a:r>
            <a:endParaRPr lang="en-US" sz="2000" dirty="0">
              <a:latin typeface="Open Sans"/>
              <a:cs typeface="Open Sans"/>
            </a:endParaRPr>
          </a:p>
        </p:txBody>
      </p:sp>
      <p:pic>
        <p:nvPicPr>
          <p:cNvPr id="7" name="Picture 6" descr="bV0RSA0BJRN0fSgCioAioAgoAl6AgJIJXjCJOgRFQBFIhoCSCbooFAH3RUDJBPedG+2ZIqAIKAKKgCKQZgSUTEgzVHqhIqAIeBACSiZ40GRpV30OASUTfG7KdcCKgCKgCCgC3oiAkgneOKs6JkVAEVAyQdeAIuC+CCiZ4L5zoz1TBBQBRUARUATSjICSCWmGSi9UBBQBD0JAyQQPmiztqs8hoGSCz025DlgRUAQUAUXAGxFQMsEbZ1XHp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021" y="555594"/>
            <a:ext cx="5679462" cy="3583017"/>
          </a:xfrm>
          <a:prstGeom prst="rect">
            <a:avLst/>
          </a:prstGeom>
          <a:ln w="9525" cap="sq" cmpd="sng">
            <a:solidFill>
              <a:schemeClr val="accent1">
                <a:lumMod val="50000"/>
              </a:schemeClr>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stretch>
            <a:fillRect/>
          </a:stretch>
        </p:blipFill>
        <p:spPr>
          <a:xfrm>
            <a:off x="4126971" y="4610744"/>
            <a:ext cx="890058" cy="430363"/>
          </a:xfrm>
          <a:prstGeom prst="rect">
            <a:avLst/>
          </a:prstGeom>
        </p:spPr>
      </p:pic>
    </p:spTree>
    <p:extLst>
      <p:ext uri="{BB962C8B-B14F-4D97-AF65-F5344CB8AC3E}">
        <p14:creationId xmlns:p14="http://schemas.microsoft.com/office/powerpoint/2010/main" val="240127369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GLA Deck Theme 1">
  <a:themeElements>
    <a:clrScheme name="Custom 1">
      <a:dk1>
        <a:srgbClr val="4C4F3D"/>
      </a:dk1>
      <a:lt1>
        <a:sysClr val="window" lastClr="FFFFFF"/>
      </a:lt1>
      <a:dk2>
        <a:srgbClr val="B3B3B3"/>
      </a:dk2>
      <a:lt2>
        <a:srgbClr val="E9D2AA"/>
      </a:lt2>
      <a:accent1>
        <a:srgbClr val="4C4F3D"/>
      </a:accent1>
      <a:accent2>
        <a:srgbClr val="1176BC"/>
      </a:accent2>
      <a:accent3>
        <a:srgbClr val="F0B337"/>
      </a:accent3>
      <a:accent4>
        <a:srgbClr val="E4922B"/>
      </a:accent4>
      <a:accent5>
        <a:srgbClr val="DA7A2B"/>
      </a:accent5>
      <a:accent6>
        <a:srgbClr val="2BC0DA"/>
      </a:accent6>
      <a:hlink>
        <a:srgbClr val="10A76A"/>
      </a:hlink>
      <a:folHlink>
        <a:srgbClr val="3010A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3701</TotalTime>
  <Words>551</Words>
  <Application>Microsoft Macintosh PowerPoint</Application>
  <PresentationFormat>On-screen Show (16:9)</PresentationFormat>
  <Paragraphs>78</Paragraphs>
  <Slides>17</Slides>
  <Notes>7</Notes>
  <HiddenSlides>0</HiddenSlides>
  <MMClips>1</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GLA Deck Theme 1</vt:lpstr>
      <vt:lpstr>The Future of Learning</vt:lpstr>
      <vt:lpstr>1. Learning Must Be Practical.</vt:lpstr>
      <vt:lpstr>2. Learning Must Be Social.</vt:lpstr>
      <vt:lpstr>3. Learning Must Be Mobile.</vt:lpstr>
      <vt:lpstr>Intentionally Blank</vt:lpstr>
      <vt:lpstr>What’s the natural evolution of…</vt:lpstr>
      <vt:lpstr>Original Idea</vt:lpstr>
      <vt:lpstr>GovLoop: “Knowledge Network”</vt:lpstr>
      <vt:lpstr>Learning Hub for Government</vt:lpstr>
      <vt:lpstr>Government Training Trends</vt:lpstr>
      <vt:lpstr>New World  of Training</vt:lpstr>
      <vt:lpstr>Research &amp; Discovery</vt:lpstr>
      <vt:lpstr>Our next step…</vt:lpstr>
      <vt:lpstr>Real-Time Learning for Government</vt:lpstr>
      <vt:lpstr>Academy.GovLoop.com</vt:lpstr>
      <vt:lpstr>Questions?</vt:lpstr>
      <vt:lpstr>Please visit the demo kiosks!</vt:lpstr>
    </vt:vector>
  </TitlesOfParts>
  <Manager/>
  <Company>GovDelivery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Adam Johnston</dc:creator>
  <cp:keywords/>
  <dc:description/>
  <cp:lastModifiedBy>Megan Dotson</cp:lastModifiedBy>
  <cp:revision>76</cp:revision>
  <dcterms:created xsi:type="dcterms:W3CDTF">2014-05-12T14:25:09Z</dcterms:created>
  <dcterms:modified xsi:type="dcterms:W3CDTF">2015-04-21T18:52:42Z</dcterms:modified>
  <cp:category/>
</cp:coreProperties>
</file>