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20" r:id="rId5"/>
    <p:sldId id="273" r:id="rId6"/>
    <p:sldId id="256" r:id="rId7"/>
    <p:sldId id="313" r:id="rId8"/>
    <p:sldId id="301" r:id="rId9"/>
    <p:sldId id="312" r:id="rId10"/>
    <p:sldId id="318" r:id="rId11"/>
    <p:sldId id="296" r:id="rId12"/>
    <p:sldId id="257" r:id="rId13"/>
    <p:sldId id="260" r:id="rId14"/>
    <p:sldId id="314" r:id="rId15"/>
    <p:sldId id="315" r:id="rId16"/>
    <p:sldId id="319" r:id="rId17"/>
    <p:sldId id="317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rg, Brittany J." initials="BBJ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A6F"/>
    <a:srgbClr val="9DDAF7"/>
    <a:srgbClr val="CC0000"/>
    <a:srgbClr val="3366CC"/>
    <a:srgbClr val="CCECFF"/>
    <a:srgbClr val="99CCFF"/>
    <a:srgbClr val="D6F3FC"/>
    <a:srgbClr val="002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67834" autoAdjust="0"/>
  </p:normalViewPr>
  <p:slideViewPr>
    <p:cSldViewPr>
      <p:cViewPr varScale="1">
        <p:scale>
          <a:sx n="60" d="100"/>
          <a:sy n="60" d="100"/>
        </p:scale>
        <p:origin x="-2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326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Referrals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-0.206552732044858"/>
                  <c:y val="0.07173720472440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9260319732761"/>
                  <c:y val="-0.2160465879265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0926389883083"/>
                  <c:y val="0.09263873265841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Nascent</c:v>
                </c:pt>
                <c:pt idx="1">
                  <c:v>Start-Up</c:v>
                </c:pt>
                <c:pt idx="2">
                  <c:v>In-Business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61.0</c:v>
                </c:pt>
                <c:pt idx="1">
                  <c:v>19.0</c:v>
                </c:pt>
                <c:pt idx="2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2245"/>
    </a:solidFill>
    <a:ln cap="rnd"/>
    <a:effectLst/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17C74-FA52-49D0-B6D3-D811C594AE3B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F8543-5B40-4165-8F69-337D30495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8543-5B40-4165-8F69-337D304956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674C73-4201-4B55-817C-F2B0CB30A65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8543-5B40-4165-8F69-337D304956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8543-5B40-4165-8F69-337D304956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674C73-4201-4B55-817C-F2B0CB30A65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14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8543-5B40-4165-8F69-337D304956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2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8543-5B40-4165-8F69-337D304956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2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8543-5B40-4165-8F69-337D304956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8543-5B40-4165-8F69-337D304956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3175000" cy="2381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1" y="3066739"/>
            <a:ext cx="5485158" cy="527778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B19EB2-8DBD-456D-9ED0-3CC1A193053D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3175000" cy="2381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1" y="3066739"/>
            <a:ext cx="5485158" cy="527778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baseline="0" dirty="0" smtClean="0">
              <a:ea typeface="+mn-ea"/>
              <a:cs typeface="+mn-cs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B19EB2-8DBD-456D-9ED0-3CC1A193053D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8543-5B40-4165-8F69-337D304956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8543-5B40-4165-8F69-337D304956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6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21,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HTTP://WWW.SBA.GOV/LEARNING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4" name="Slide Number Placeholder 5"/>
          <p:cNvSpPr txBox="1">
            <a:spLocks/>
          </p:cNvSpPr>
          <p:nvPr userDrawn="1"/>
        </p:nvSpPr>
        <p:spPr>
          <a:xfrm>
            <a:off x="8305800" y="64166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DD20F-9780-4C1F-80DD-BDB7E963FD68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11C7-34E6-4B82-86D6-E022F3917D0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20F-9780-4C1F-80DD-BDB7E963F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T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8422" r="7470" b="40072"/>
          <a:stretch/>
        </p:blipFill>
        <p:spPr>
          <a:xfrm>
            <a:off x="-40949" y="8"/>
            <a:ext cx="9184949" cy="6858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54730"/>
            <a:ext cx="9144000" cy="1003279"/>
          </a:xfrm>
          <a:prstGeom prst="rect">
            <a:avLst/>
          </a:prstGeom>
          <a:solidFill>
            <a:srgbClr val="F0B6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VT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2" t="64447" r="25744" b="19768"/>
          <a:stretch/>
        </p:blipFill>
        <p:spPr>
          <a:xfrm>
            <a:off x="3341554" y="5775313"/>
            <a:ext cx="2460892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HTTP://WWW.SBA.GOV/LEARNING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05800" y="64166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DD20F-9780-4C1F-80DD-BDB7E963FD68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HTTP://WWW.SBA.GOV/LEARNING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05800" y="64166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DD20F-9780-4C1F-80DD-BDB7E963FD68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21,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HTTP://WWW.SBA.GOV/LEARNING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05800" y="64166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DD20F-9780-4C1F-80DD-BDB7E963FD68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21,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HTTP://WWW.SBA.GOV/LEARNING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05800" y="64166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DD20F-9780-4C1F-80DD-BDB7E963FD68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HTTP://WWW.SBA.GOV/LEARNING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05800" y="64166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DD20F-9780-4C1F-80DD-BDB7E963FD68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HTTP://WWW.SBA.GOV/LEARNING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05800" y="64166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DD20F-9780-4C1F-80DD-BDB7E963FD68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21,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HTTP://WWW.SBA.GOV/LEARNING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Rectangle 8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8" name="Slide Number Placeholder 5"/>
          <p:cNvSpPr txBox="1">
            <a:spLocks/>
          </p:cNvSpPr>
          <p:nvPr userDrawn="1"/>
        </p:nvSpPr>
        <p:spPr>
          <a:xfrm>
            <a:off x="8305800" y="64166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DD20F-9780-4C1F-80DD-BDB7E963FD68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21,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smtClean="0"/>
              <a:t>HTTP://WWW.SBA.GOV/LEARNING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29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4495800" cy="3429000"/>
          </a:xfrm>
        </p:spPr>
        <p:txBody>
          <a:bodyPr>
            <a:noAutofit/>
          </a:bodyPr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Mobile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Spanish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Interactivity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Different content types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00100" lvl="1" indent="-342900" algn="l">
              <a:buAutoNum type="arabicPeriod"/>
            </a:pP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9906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j-lt"/>
                <a:ea typeface="ＭＳ Ｐゴシック"/>
                <a:cs typeface="+mj-cs"/>
              </a:rPr>
              <a:t>Future</a:t>
            </a:r>
          </a:p>
        </p:txBody>
      </p:sp>
      <p:pic>
        <p:nvPicPr>
          <p:cNvPr id="4098" name="Picture 2" descr="C:\Users\JTFernan\AppData\Local\Microsoft\Windows\Temporary Internet Files\Content.IE5\E4EKNSVM\MP9004014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21" y="2362200"/>
            <a:ext cx="2826958" cy="35354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4511040" cy="2819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10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05000" y="1305769"/>
            <a:ext cx="4870192" cy="4527229"/>
            <a:chOff x="2133600" y="1142999"/>
            <a:chExt cx="4833515" cy="4833516"/>
          </a:xfrm>
        </p:grpSpPr>
        <p:sp>
          <p:nvSpPr>
            <p:cNvPr id="12" name="Block Arc 11"/>
            <p:cNvSpPr/>
            <p:nvPr/>
          </p:nvSpPr>
          <p:spPr>
            <a:xfrm flipV="1">
              <a:off x="2133600" y="1143000"/>
              <a:ext cx="4833515" cy="4833515"/>
            </a:xfrm>
            <a:prstGeom prst="blockArc">
              <a:avLst/>
            </a:prstGeom>
            <a:solidFill>
              <a:srgbClr val="F16A6F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133600" y="1142999"/>
              <a:ext cx="4833515" cy="4833515"/>
              <a:chOff x="2133600" y="1142999"/>
              <a:chExt cx="4833515" cy="4833515"/>
            </a:xfrm>
          </p:grpSpPr>
          <p:pic>
            <p:nvPicPr>
              <p:cNvPr id="14" name="Picture 2" descr="C:\Users\JTFernan\Pictures\Blooms_Taxonomy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531" y="2584411"/>
                <a:ext cx="1825651" cy="1714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Block Arc 14"/>
              <p:cNvSpPr/>
              <p:nvPr/>
            </p:nvSpPr>
            <p:spPr>
              <a:xfrm>
                <a:off x="2133600" y="1142999"/>
                <a:ext cx="4833515" cy="4833515"/>
              </a:xfrm>
              <a:prstGeom prst="blockArc">
                <a:avLst/>
              </a:prstGeom>
              <a:solidFill>
                <a:srgbClr val="9DDAF7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60206" y="4876800"/>
                <a:ext cx="2980303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2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Entrepreneurs</a:t>
                </a:r>
                <a:endParaRPr lang="en-US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637531" y="1600200"/>
                <a:ext cx="180690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2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Mentors</a:t>
                </a:r>
                <a:endParaRPr lang="en-US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5274024" y="4572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ea typeface="ＭＳ Ｐゴシック"/>
              </a:rPr>
              <a:t>Training the Trainers</a:t>
            </a:r>
            <a:endParaRPr lang="en-US" sz="3600" b="1" dirty="0">
              <a:solidFill>
                <a:schemeClr val="accent1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2954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3962400" cy="5181600"/>
          </a:xfrm>
          <a:solidFill>
            <a:schemeClr val="bg1">
              <a:alpha val="2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Focus Groups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Interviews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Phone calls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Content types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PDF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Vignettes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33403" y="1066800"/>
            <a:ext cx="3352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200" b="1" dirty="0">
                <a:solidFill>
                  <a:schemeClr val="accent1"/>
                </a:solidFill>
                <a:latin typeface="+mj-lt"/>
                <a:ea typeface="ＭＳ Ｐゴシック"/>
                <a:cs typeface="+mj-cs"/>
              </a:rPr>
              <a:t>Design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dirty="0">
                <a:solidFill>
                  <a:schemeClr val="accent1"/>
                </a:solidFill>
                <a:latin typeface="+mj-lt"/>
                <a:ea typeface="ＭＳ Ｐゴシック"/>
                <a:cs typeface="+mj-cs"/>
              </a:rPr>
              <a:t>Process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43" y="2743200"/>
            <a:ext cx="4662519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3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33403" y="1066800"/>
            <a:ext cx="3352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200" b="1" dirty="0" smtClean="0">
                <a:solidFill>
                  <a:schemeClr val="accent1"/>
                </a:solidFill>
                <a:latin typeface="+mj-lt"/>
                <a:ea typeface="ＭＳ Ｐゴシック"/>
                <a:cs typeface="+mj-cs"/>
              </a:rPr>
              <a:t>Delivery Method</a:t>
            </a:r>
            <a:endParaRPr lang="en-US" sz="4200" b="1" dirty="0">
              <a:solidFill>
                <a:schemeClr val="accent1"/>
              </a:solidFill>
              <a:latin typeface="+mj-lt"/>
              <a:ea typeface="ＭＳ Ｐゴシック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7055"/>
            <a:ext cx="5343003" cy="446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7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46043" y="2557885"/>
            <a:ext cx="3309514" cy="3309515"/>
            <a:chOff x="2133600" y="1142999"/>
            <a:chExt cx="4833515" cy="4833516"/>
          </a:xfrm>
        </p:grpSpPr>
        <p:sp>
          <p:nvSpPr>
            <p:cNvPr id="10" name="Block Arc 9"/>
            <p:cNvSpPr/>
            <p:nvPr/>
          </p:nvSpPr>
          <p:spPr>
            <a:xfrm flipV="1">
              <a:off x="2133600" y="1143000"/>
              <a:ext cx="4833515" cy="4833515"/>
            </a:xfrm>
            <a:prstGeom prst="blockArc">
              <a:avLst/>
            </a:prstGeom>
            <a:solidFill>
              <a:srgbClr val="F16A6F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133600" y="1142999"/>
              <a:ext cx="4833515" cy="4833515"/>
              <a:chOff x="2133600" y="1142999"/>
              <a:chExt cx="4833515" cy="4833515"/>
            </a:xfrm>
          </p:grpSpPr>
          <p:pic>
            <p:nvPicPr>
              <p:cNvPr id="1026" name="Picture 2" descr="C:\Users\JTFernan\Pictures\Blooms_Taxonomy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531" y="2584411"/>
                <a:ext cx="1825651" cy="1714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Block Arc 4"/>
              <p:cNvSpPr/>
              <p:nvPr/>
            </p:nvSpPr>
            <p:spPr>
              <a:xfrm>
                <a:off x="2133600" y="1142999"/>
                <a:ext cx="4833515" cy="4833515"/>
              </a:xfrm>
              <a:prstGeom prst="blockArc">
                <a:avLst/>
              </a:prstGeom>
              <a:solidFill>
                <a:srgbClr val="9DDAF7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060206" y="4876800"/>
                <a:ext cx="2980303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2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Entrepreneurs</a:t>
                </a:r>
                <a:endParaRPr lang="en-US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637531" y="1600200"/>
                <a:ext cx="180690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2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Mentors</a:t>
                </a:r>
                <a:endParaRPr lang="en-US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" name="Title 1"/>
          <p:cNvSpPr txBox="1">
            <a:spLocks/>
          </p:cNvSpPr>
          <p:nvPr/>
        </p:nvSpPr>
        <p:spPr>
          <a:xfrm>
            <a:off x="4724400" y="1066800"/>
            <a:ext cx="3352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latin typeface="+mj-lt"/>
                <a:ea typeface="ＭＳ Ｐゴシック"/>
                <a:cs typeface="+mj-cs"/>
              </a:rPr>
              <a:t>Questions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52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2819400"/>
            <a:ext cx="3657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/>
              <a:t>Our mission is to help Americans </a:t>
            </a:r>
            <a:r>
              <a:rPr lang="en-US" sz="3000" dirty="0" smtClean="0"/>
              <a:t>start</a:t>
            </a:r>
            <a:r>
              <a:rPr lang="en-US" sz="3000" dirty="0"/>
              <a:t>, </a:t>
            </a:r>
            <a:r>
              <a:rPr lang="en-US" sz="3000" dirty="0" smtClean="0"/>
              <a:t>build, </a:t>
            </a:r>
            <a:r>
              <a:rPr lang="en-US" sz="3000" dirty="0"/>
              <a:t>and grow businesses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4343400" cy="25146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Future of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in Government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662" y="838200"/>
            <a:ext cx="279627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10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268" y="1828800"/>
            <a:ext cx="4343400" cy="3429000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Entrepreneur education is a complex mix of knowledge, skills, and abilities.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Must meet the needs of all types of entrepreneurs and small business owners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1828800"/>
            <a:ext cx="3505200" cy="48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Instructional</a:t>
            </a:r>
            <a:r>
              <a:rPr lang="en-US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Strategy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10668" y="2438400"/>
            <a:ext cx="3732388" cy="3505200"/>
            <a:chOff x="4510668" y="2438400"/>
            <a:chExt cx="3732388" cy="3505200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68" y="2438400"/>
              <a:ext cx="3732388" cy="35052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7746924">
              <a:off x="4419207" y="3652976"/>
              <a:ext cx="2265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Bloom’s Taxonomy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671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83644" y="1752600"/>
            <a:ext cx="35052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Instructional</a:t>
            </a:r>
            <a:r>
              <a:rPr lang="en-US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56" y="685800"/>
            <a:ext cx="4343400" cy="5257800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Mentor experience and education is more valuable at higher levels of learning.</a:t>
            </a:r>
          </a:p>
          <a:p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Advanced learners can reach out to SBA’s diverse and skilled network of counselors and business development specialists around the country.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40870"/>
            <a:ext cx="7277100" cy="41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4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65% SBA.gov&#10;23% SCORE&#10;11% Business USA&#10;1% Patent and Trademark Office (PTO)" title="Percent Clicks by Resourc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736959"/>
              </p:ext>
            </p:extLst>
          </p:nvPr>
        </p:nvGraphicFramePr>
        <p:xfrm>
          <a:off x="1219200" y="1905000"/>
          <a:ext cx="6705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7024744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User Business Status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081"/>
            <a:ext cx="3467288" cy="32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7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53400" cy="877336"/>
          </a:xfrm>
        </p:spPr>
        <p:txBody>
          <a:bodyPr>
            <a:normAutofit/>
          </a:bodyPr>
          <a:lstStyle/>
          <a:p>
            <a:r>
              <a:rPr lang="en-US" dirty="0" smtClean="0"/>
              <a:t>Content Design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400800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Just in time training.</a:t>
            </a:r>
          </a:p>
          <a:p>
            <a:r>
              <a:rPr lang="en-US" sz="3200" dirty="0" smtClean="0"/>
              <a:t>Explain the essence business topics.</a:t>
            </a:r>
          </a:p>
          <a:p>
            <a:r>
              <a:rPr lang="en-US" sz="3200" dirty="0" smtClean="0"/>
              <a:t>No tests</a:t>
            </a:r>
          </a:p>
          <a:p>
            <a:r>
              <a:rPr lang="en-US" sz="3200" dirty="0" smtClean="0"/>
              <a:t>Worksheets</a:t>
            </a:r>
          </a:p>
          <a:p>
            <a:r>
              <a:rPr lang="en-US" sz="3200" dirty="0" smtClean="0"/>
              <a:t>Checklists</a:t>
            </a:r>
          </a:p>
          <a:p>
            <a:r>
              <a:rPr lang="en-US" sz="3200" dirty="0" smtClean="0"/>
              <a:t>Referrals</a:t>
            </a:r>
          </a:p>
          <a:p>
            <a:endParaRPr lang="en-US" sz="3200" dirty="0"/>
          </a:p>
        </p:txBody>
      </p:sp>
      <p:pic>
        <p:nvPicPr>
          <p:cNvPr id="1026" name="Picture 2" descr="C:\Users\JTFernan\AppData\Local\Microsoft\Windows\Temporary Internet Files\Content.IE5\PC05CL07\school_book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48" y="3886200"/>
            <a:ext cx="2700528" cy="213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081"/>
            <a:ext cx="3467288" cy="32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7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4724400" y="76863"/>
            <a:ext cx="3352800" cy="1904336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Worksheets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&amp;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Checklists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04788" y="2129500"/>
            <a:ext cx="83169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spcBef>
                <a:spcPts val="0"/>
              </a:spcBef>
              <a:defRPr/>
            </a:pPr>
            <a:endParaRPr lang="en-US" sz="2400" b="1" dirty="0" smtClean="0">
              <a:latin typeface="Arial" charset="0"/>
              <a:ea typeface="ＭＳ Ｐゴシック" pitchFamily="-109" charset="-128"/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endParaRPr lang="en-US" sz="2400" b="1" dirty="0">
              <a:latin typeface="Arial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3200" dirty="0">
              <a:latin typeface="Arial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3200" dirty="0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1676400"/>
            <a:ext cx="3733800" cy="35065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83560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96" y="2590800"/>
            <a:ext cx="28376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8" y="2590800"/>
            <a:ext cx="283149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7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4724400" y="687128"/>
            <a:ext cx="3352800" cy="114299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b="1" dirty="0" smtClean="0">
                <a:ea typeface="ＭＳ Ｐゴシック"/>
              </a:rPr>
              <a:t>Referrals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04788" y="2129500"/>
            <a:ext cx="83169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spcBef>
                <a:spcPts val="0"/>
              </a:spcBef>
              <a:defRPr/>
            </a:pPr>
            <a:endParaRPr lang="en-US" sz="2400" b="1" dirty="0" smtClean="0">
              <a:latin typeface="Arial" charset="0"/>
              <a:ea typeface="ＭＳ Ｐゴシック" pitchFamily="-109" charset="-128"/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endParaRPr lang="en-US" sz="2400" b="1" dirty="0">
              <a:latin typeface="Arial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3200" dirty="0">
              <a:latin typeface="Arial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3200" dirty="0"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1676400"/>
            <a:ext cx="3733800" cy="350652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6172200" cy="462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3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086" y="609600"/>
            <a:ext cx="4154714" cy="5486400"/>
          </a:xfrm>
          <a:solidFill>
            <a:schemeClr val="bg1">
              <a:alpha val="2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Registration Form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ollects user data before each course and helps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us determine: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Who our users are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hat topics or titles users are clicking 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hat courses to develop and for what audience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Web Analytics</a:t>
            </a:r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Google Analytics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AddThis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URL tracking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08451" y="914400"/>
            <a:ext cx="3352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j-lt"/>
                <a:ea typeface="ＭＳ Ｐゴシック"/>
                <a:cs typeface="+mj-cs"/>
              </a:rPr>
              <a:t>Metrics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45" y="3352800"/>
            <a:ext cx="4062412" cy="246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57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2B5880E1EDB4E958A28B83BFB11C3" ma:contentTypeVersion="0" ma:contentTypeDescription="Create a new document." ma:contentTypeScope="" ma:versionID="fc6624d527c9649ae24c2ce1584454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490081-66EC-4F04-BB4A-91D68BBB8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8CCA55-1273-4EE0-B6DC-F86C8CA1D5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232AA8-51D7-4824-942F-FC17FF8D87F7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7966</TotalTime>
  <Words>172</Words>
  <Application>Microsoft Macintosh PowerPoint</Application>
  <PresentationFormat>On-screen Show (4:3)</PresentationFormat>
  <Paragraphs>73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PowerPoint Presentation</vt:lpstr>
      <vt:lpstr>"The Future of Learning in Government" </vt:lpstr>
      <vt:lpstr>PowerPoint Presentation</vt:lpstr>
      <vt:lpstr>PowerPoint Presentation</vt:lpstr>
      <vt:lpstr>User Business Status</vt:lpstr>
      <vt:lpstr>Content Design </vt:lpstr>
      <vt:lpstr>Worksheets &amp;  Checklists</vt:lpstr>
      <vt:lpstr>Referrals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Small Business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 Learning Center</dc:title>
  <dc:creator>Jerry T. Fernandez</dc:creator>
  <cp:lastModifiedBy>Megan Dotson</cp:lastModifiedBy>
  <cp:revision>182</cp:revision>
  <dcterms:created xsi:type="dcterms:W3CDTF">2014-05-12T12:52:22Z</dcterms:created>
  <dcterms:modified xsi:type="dcterms:W3CDTF">2015-04-21T18:51:36Z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0x01010045B2B5880E1EDB4E958A28B83BFB11C3</vt:lpwstr>
  </property>
</Properties>
</file>