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8" r:id="rId5"/>
    <p:sldId id="260" r:id="rId6"/>
    <p:sldId id="261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370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4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44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5755"/>
            <a:ext cx="2844800" cy="36512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476E7C4E-1C84-4430-9382-30FD46B979D2}" type="datetimeFigureOut">
              <a:rPr lang="en-US" smtClean="0">
                <a:solidFill>
                  <a:prstClr val="black"/>
                </a:solidFill>
              </a:rPr>
              <a:pPr defTabSz="914354"/>
              <a:t>6/22/2015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5755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DD51C2C-2477-470B-9817-2FE8F410CE2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6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914354"/>
            <a:fld id="{476E7C4E-1C84-4430-9382-30FD46B979D2}" type="datetimeFigureOut">
              <a:rPr lang="en-US" sz="1867" smtClean="0">
                <a:solidFill>
                  <a:prstClr val="black"/>
                </a:solidFill>
              </a:rPr>
              <a:pPr defTabSz="914354"/>
              <a:t>6/22/2015</a:t>
            </a:fld>
            <a:endParaRPr lang="en-US" sz="1867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lIns="68579" tIns="34289" rIns="68579" bIns="34289"/>
          <a:lstStyle/>
          <a:p>
            <a:pPr defTabSz="914354"/>
            <a:endParaRPr lang="en-US" sz="1867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/>
          <a:lstStyle/>
          <a:p>
            <a:fld id="{ADD51C2C-2477-470B-9817-2FE8F410CE2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46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1600" y="990600"/>
            <a:ext cx="11988800" cy="5562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1200"/>
              </a:spcBef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80000"/>
              </a:lnSpc>
              <a:spcBef>
                <a:spcPts val="300"/>
              </a:spcBef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80000"/>
              </a:lnSpc>
              <a:spcBef>
                <a:spcPts val="300"/>
              </a:spcBef>
              <a:defRPr sz="18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ct val="80000"/>
              </a:lnSpc>
              <a:spcBef>
                <a:spcPts val="30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lnSpc>
                <a:spcPct val="80000"/>
              </a:lnSpc>
              <a:spcBef>
                <a:spcPts val="300"/>
              </a:spcBef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909052" y="6705602"/>
            <a:ext cx="4194048" cy="1143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buNone/>
              <a:defRPr sz="933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0363200" cy="609600"/>
          </a:xfrm>
          <a:prstGeom prst="rect">
            <a:avLst/>
          </a:prstGeom>
        </p:spPr>
        <p:txBody>
          <a:bodyPr lIns="0" tIns="0" rIns="0" bIns="0" anchor="b" anchorCtr="1"/>
          <a:lstStyle>
            <a:lvl1pPr>
              <a:lnSpc>
                <a:spcPts val="2800"/>
              </a:lnSpc>
              <a:spcBef>
                <a:spcPts val="0"/>
              </a:spcBef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4"/>
          </p:nvPr>
        </p:nvSpPr>
        <p:spPr>
          <a:xfrm>
            <a:off x="9245600" y="6553200"/>
            <a:ext cx="2844800" cy="15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67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79C8B-887B-4840-86D0-B47C570C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JulyTemplate2-MainBodySlide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417639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53482A9-87D9-ED4B-AE28-2D22383D87B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07523" y="6581010"/>
            <a:ext cx="2253653" cy="276948"/>
          </a:xfrm>
          <a:prstGeom prst="rect">
            <a:avLst/>
          </a:prstGeom>
          <a:noFill/>
        </p:spPr>
        <p:txBody>
          <a:bodyPr wrap="none" lIns="91388" tIns="45695" rIns="91388" bIns="45695" rtlCol="0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prstClr val="black"/>
                </a:solidFill>
              </a:rPr>
              <a:t>Unclassified-For Official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11" y="7"/>
            <a:ext cx="2253653" cy="276948"/>
          </a:xfrm>
          <a:prstGeom prst="rect">
            <a:avLst/>
          </a:prstGeom>
          <a:noFill/>
        </p:spPr>
        <p:txBody>
          <a:bodyPr wrap="none" lIns="91388" tIns="45695" rIns="91388" bIns="45695" rtlCol="0"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>
                <a:solidFill>
                  <a:prstClr val="white">
                    <a:lumMod val="85000"/>
                  </a:prstClr>
                </a:solidFill>
              </a:rPr>
              <a:t>Unclassified-For 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338805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5620" y="6569816"/>
            <a:ext cx="2844800" cy="365125"/>
          </a:xfrm>
          <a:prstGeom prst="rect">
            <a:avLst/>
          </a:prstGeom>
        </p:spPr>
        <p:txBody>
          <a:bodyPr lIns="68579" tIns="34289" rIns="68579" bIns="34289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fld id="{3B261E99-8A4E-451D-A61E-7B2BA6B1B0A0}" type="datetime1">
              <a:rPr kumimoji="1" lang="en-US" smtClean="0">
                <a:solidFill>
                  <a:prstClr val="black"/>
                </a:solidFill>
              </a:rPr>
              <a:pPr defTabSz="914354" eaLnBrk="0" fontAlgn="base" hangingPunct="0">
                <a:spcBef>
                  <a:spcPct val="0"/>
                </a:spcBef>
                <a:spcAft>
                  <a:spcPct val="0"/>
                </a:spcAft>
              </a:pPr>
              <a:t>6/22/2015</a:t>
            </a:fld>
            <a:endParaRPr kumimoji="1"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2400" y="6569816"/>
            <a:ext cx="2844800" cy="365125"/>
          </a:xfr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A48AFBB0-8E70-42CC-9D77-9F91B61AF21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1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4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DB08-BBFD-4DEB-BFFA-FBF6AE513156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95AF7-DFF9-4FC6-89C3-76BF8CE90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338682" y="6457964"/>
            <a:ext cx="3233375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1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914354">
              <a:defRPr/>
            </a:pPr>
            <a:fld id="{AA78E1B6-39A3-4D5B-8523-BF36FAED3CE8}" type="datetime1">
              <a:rPr lang="en-US" sz="1467" smtClean="0">
                <a:solidFill>
                  <a:srgbClr val="EEECE1">
                    <a:lumMod val="25000"/>
                  </a:srgbClr>
                </a:solidFill>
              </a:rPr>
              <a:pPr defTabSz="914354">
                <a:defRPr/>
              </a:pPr>
              <a:t>6/22/2015</a:t>
            </a:fld>
            <a:endParaRPr lang="en-US" sz="1467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078819" y="6453132"/>
            <a:ext cx="565428" cy="3651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lIns="91439" tIns="45719" rIns="91439" bIns="45719" anchor="ctr"/>
          <a:lstStyle>
            <a:lvl1pPr algn="ctr"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defTabSz="914354">
              <a:defRPr/>
            </a:pPr>
            <a:fld id="{AB1E95AF-C2B6-45A6-8B0B-C81682374DA3}" type="slidenum">
              <a:rPr lang="en-US" sz="1600" smtClean="0">
                <a:solidFill>
                  <a:prstClr val="white"/>
                </a:solidFill>
              </a:rPr>
              <a:pPr defTabSz="914354">
                <a:defRPr/>
              </a:pPr>
              <a:t>‹#›</a:t>
            </a:fld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0" name="Picture 9" descr="bottom.jpg"/>
          <p:cNvPicPr>
            <a:picLocks noChangeAspect="1"/>
          </p:cNvPicPr>
          <p:nvPr userDrawn="1"/>
        </p:nvPicPr>
        <p:blipFill>
          <a:blip r:embed="rId8" cstate="print">
            <a:grayscl/>
          </a:blip>
          <a:stretch>
            <a:fillRect/>
          </a:stretch>
        </p:blipFill>
        <p:spPr>
          <a:xfrm>
            <a:off x="0" y="3945790"/>
            <a:ext cx="12192000" cy="293871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934948" y="6559681"/>
            <a:ext cx="3350595" cy="31809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9" tIns="45719" rIns="91439" bIns="45719" rtlCol="0">
            <a:spAutoFit/>
          </a:bodyPr>
          <a:lstStyle/>
          <a:p>
            <a:pPr defTabSz="914354"/>
            <a:r>
              <a:rPr lang="en-US" sz="1467" b="1" spc="300" dirty="0">
                <a:solidFill>
                  <a:srgbClr val="EEECE1">
                    <a:lumMod val="50000"/>
                  </a:srgbClr>
                </a:solidFill>
                <a:latin typeface="Century Gothic" pitchFamily="34" charset="0"/>
                <a:cs typeface="Times New Roman" pitchFamily="18" charset="0"/>
              </a:rPr>
              <a:t>SUPPORT THE WARFIGHTER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36380" y="6569819"/>
            <a:ext cx="2844800" cy="365125"/>
          </a:xfrm>
          <a:prstGeom prst="rect">
            <a:avLst/>
          </a:prstGeom>
        </p:spPr>
        <p:txBody>
          <a:bodyPr lIns="68579" tIns="34289" rIns="68579" bIns="34289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defTabSz="914354"/>
            <a:fld id="{6C2EDC20-B584-4F9B-84A9-491AC57D94D9}" type="slidenum">
              <a:rPr lang="en-US" smtClean="0">
                <a:solidFill>
                  <a:prstClr val="black"/>
                </a:solidFill>
              </a:rPr>
              <a:pPr defTabSz="914354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1524000" y="11948"/>
            <a:ext cx="9144000" cy="318098"/>
          </a:xfrm>
          <a:custGeom>
            <a:avLst/>
            <a:gdLst>
              <a:gd name="connsiteX0" fmla="*/ 0 w 14219457"/>
              <a:gd name="connsiteY0" fmla="*/ 0 h 3046988"/>
              <a:gd name="connsiteX1" fmla="*/ 14219457 w 14219457"/>
              <a:gd name="connsiteY1" fmla="*/ 0 h 3046988"/>
              <a:gd name="connsiteX2" fmla="*/ 14219457 w 14219457"/>
              <a:gd name="connsiteY2" fmla="*/ 3046988 h 3046988"/>
              <a:gd name="connsiteX3" fmla="*/ 0 w 14219457"/>
              <a:gd name="connsiteY3" fmla="*/ 3046988 h 3046988"/>
              <a:gd name="connsiteX4" fmla="*/ 0 w 14219457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9457" h="3046988">
                <a:moveTo>
                  <a:pt x="0" y="0"/>
                </a:moveTo>
                <a:lnTo>
                  <a:pt x="14219457" y="0"/>
                </a:lnTo>
                <a:lnTo>
                  <a:pt x="14219457" y="3046988"/>
                </a:lnTo>
                <a:lnTo>
                  <a:pt x="0" y="3046988"/>
                </a:lnTo>
                <a:lnTo>
                  <a:pt x="0" y="0"/>
                </a:lnTo>
                <a:close/>
              </a:path>
            </a:pathLst>
          </a:custGeom>
          <a:noFill/>
          <a:ln w="3175" cmpd="sng">
            <a:noFill/>
          </a:ln>
        </p:spPr>
        <p:txBody>
          <a:bodyPr wrap="square" lIns="91439" tIns="45719" rIns="91439" bIns="45719">
            <a:spAutoFit/>
          </a:bodyPr>
          <a:lstStyle/>
          <a:p>
            <a:pPr algn="ctr" defTabSz="914354"/>
            <a:r>
              <a:rPr lang="en-US" sz="1467" b="1" kern="6400" spc="300" dirty="0">
                <a:solidFill>
                  <a:srgbClr val="EEECE1">
                    <a:lumMod val="50000"/>
                  </a:srgbClr>
                </a:solidFill>
                <a:latin typeface="Century Gothic" pitchFamily="34" charset="0"/>
                <a:cs typeface="Arial" pitchFamily="34" charset="0"/>
              </a:rPr>
              <a:t>DoD CIO</a:t>
            </a:r>
          </a:p>
        </p:txBody>
      </p:sp>
    </p:spTree>
    <p:extLst>
      <p:ext uri="{BB962C8B-B14F-4D97-AF65-F5344CB8AC3E}">
        <p14:creationId xmlns:p14="http://schemas.microsoft.com/office/powerpoint/2010/main" val="12945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54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817"/>
            <a:ext cx="12193588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 size="100"/>
                    </a14:imgEffect>
                    <a14:imgEffect>
                      <a14:sharpenSoften amount="2000"/>
                    </a14:imgEffect>
                    <a14:imgEffect>
                      <a14:saturation sat="168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397"/>
          <a:stretch/>
        </p:blipFill>
        <p:spPr>
          <a:xfrm>
            <a:off x="0" y="10160"/>
            <a:ext cx="12192000" cy="692912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57158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+mn-lt"/>
              </a:rPr>
              <a:t>DoD and the Cloud</a:t>
            </a:r>
            <a:endParaRPr lang="en-US" sz="6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160" y="4185920"/>
            <a:ext cx="8534400" cy="2377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Rob Vietmeyer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Enterprise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Services &amp; Integration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Directorate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Office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of the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DoD CIO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24 June 2015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28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6" y="105752"/>
            <a:ext cx="10668000" cy="67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4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75854" y="1488068"/>
            <a:ext cx="6541796" cy="40728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spcAft>
                <a:spcPts val="1600"/>
              </a:spcAft>
              <a:buNone/>
            </a:pPr>
            <a:r>
              <a:rPr lang="en-US" sz="3200" dirty="0"/>
              <a:t>Challenges</a:t>
            </a:r>
          </a:p>
          <a:p>
            <a:r>
              <a:rPr lang="en-US" sz="2667" b="0" dirty="0"/>
              <a:t>Current data center operations and culture</a:t>
            </a:r>
          </a:p>
          <a:p>
            <a:r>
              <a:rPr lang="en-US" sz="2667" b="0" dirty="0"/>
              <a:t>Technology and skill set gaps</a:t>
            </a:r>
          </a:p>
          <a:p>
            <a:r>
              <a:rPr lang="en-US" sz="2667" b="0" dirty="0"/>
              <a:t>Transition to agile development and </a:t>
            </a:r>
            <a:r>
              <a:rPr lang="en-US" sz="2667" b="0" dirty="0" err="1"/>
              <a:t>DevOps</a:t>
            </a:r>
            <a:r>
              <a:rPr lang="en-US" sz="2667" b="0" dirty="0"/>
              <a:t> </a:t>
            </a:r>
            <a:endParaRPr lang="en-US" sz="2267" b="0" dirty="0"/>
          </a:p>
          <a:p>
            <a:r>
              <a:rPr lang="en-US" sz="2667" b="0" dirty="0"/>
              <a:t>Transition to “customer” focused operations</a:t>
            </a:r>
          </a:p>
          <a:p>
            <a:r>
              <a:rPr lang="en-US" sz="2667" b="0" dirty="0"/>
              <a:t>Are your “customers” ready?</a:t>
            </a:r>
          </a:p>
          <a:p>
            <a:endParaRPr lang="en-US" sz="2667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159" y="216159"/>
            <a:ext cx="103632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Want to </a:t>
            </a:r>
            <a:r>
              <a:rPr lang="en-US" dirty="0" smtClean="0"/>
              <a:t>develop your own cloud?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0" y="2232026"/>
            <a:ext cx="4328181" cy="32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23196"/>
          <a:stretch/>
        </p:blipFill>
        <p:spPr bwMode="auto">
          <a:xfrm>
            <a:off x="1398588" y="0"/>
            <a:ext cx="102060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26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580" y="436880"/>
            <a:ext cx="7743420" cy="580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7932" y="2118270"/>
            <a:ext cx="369472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Intrusion Detection System</a:t>
            </a:r>
          </a:p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Intrusion Prevention System</a:t>
            </a:r>
          </a:p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Firewall</a:t>
            </a:r>
          </a:p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Logging &amp; Analysis</a:t>
            </a:r>
          </a:p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Network Whitelist</a:t>
            </a:r>
          </a:p>
          <a:p>
            <a:pPr>
              <a:spcBef>
                <a:spcPts val="1200"/>
              </a:spcBef>
              <a:tabLst>
                <a:tab pos="630238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Zero 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1" y="1383377"/>
            <a:ext cx="4346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Computer Network Defense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0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2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343" r="-102" b="40"/>
          <a:stretch/>
        </p:blipFill>
        <p:spPr>
          <a:xfrm rot="5400000">
            <a:off x="3459480" y="-1874520"/>
            <a:ext cx="6858000" cy="106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2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075854" y="1488068"/>
            <a:ext cx="6541796" cy="40728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spcAft>
                <a:spcPts val="1600"/>
              </a:spcAft>
              <a:buNone/>
            </a:pPr>
            <a:r>
              <a:rPr lang="en-US" sz="3200" dirty="0"/>
              <a:t>Challenges</a:t>
            </a:r>
          </a:p>
          <a:p>
            <a:r>
              <a:rPr lang="en-US" sz="2667" b="0" dirty="0"/>
              <a:t>Current data center operations and culture</a:t>
            </a:r>
          </a:p>
          <a:p>
            <a:r>
              <a:rPr lang="en-US" sz="2667" b="0" dirty="0"/>
              <a:t>Technology and skill set gaps</a:t>
            </a:r>
          </a:p>
          <a:p>
            <a:r>
              <a:rPr lang="en-US" sz="2667" b="0" dirty="0"/>
              <a:t>Transition to agile development and </a:t>
            </a:r>
            <a:r>
              <a:rPr lang="en-US" sz="2667" b="0" dirty="0" err="1"/>
              <a:t>DevOps</a:t>
            </a:r>
            <a:r>
              <a:rPr lang="en-US" sz="2667" b="0" dirty="0"/>
              <a:t> </a:t>
            </a:r>
            <a:endParaRPr lang="en-US" sz="2267" b="0" dirty="0"/>
          </a:p>
          <a:p>
            <a:r>
              <a:rPr lang="en-US" sz="2667" b="0" dirty="0"/>
              <a:t>Transition to “customer” focused operations</a:t>
            </a:r>
          </a:p>
          <a:p>
            <a:r>
              <a:rPr lang="en-US" sz="2667" b="0" dirty="0"/>
              <a:t>Are your “customers” ready?</a:t>
            </a:r>
          </a:p>
          <a:p>
            <a:endParaRPr lang="en-US" sz="2667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159" y="216159"/>
            <a:ext cx="103632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Want to </a:t>
            </a:r>
            <a:r>
              <a:rPr lang="en-US" dirty="0" smtClean="0"/>
              <a:t>develop your own cloud?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0" y="2232026"/>
            <a:ext cx="4328181" cy="32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7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6000">
              <a:schemeClr val="bg1"/>
            </a:gs>
            <a:gs pos="4500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4200000" scaled="0"/>
        </a:gradFill>
        <a:ln w="9525">
          <a:gradFill flip="none" rotWithShape="1">
            <a:gsLst>
              <a:gs pos="33000">
                <a:schemeClr val="bg1">
                  <a:lumMod val="95000"/>
                </a:schemeClr>
              </a:gs>
              <a:gs pos="74000">
                <a:schemeClr val="bg1">
                  <a:lumMod val="7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50000" t="50000" r="50000" b="50000"/>
            </a:path>
            <a:tileRect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800" dirty="0" smtClean="0"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114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2_Office Theme</vt:lpstr>
      <vt:lpstr>DoD and the Cloud</vt:lpstr>
      <vt:lpstr>PowerPoint Presentation</vt:lpstr>
      <vt:lpstr>Want to develop your own cloud? </vt:lpstr>
      <vt:lpstr>PowerPoint Presentation</vt:lpstr>
      <vt:lpstr>PowerPoint Presentation</vt:lpstr>
      <vt:lpstr>PowerPoint Presentation</vt:lpstr>
      <vt:lpstr>Want to develop your own cloud?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Vietmeyer</dc:creator>
  <cp:lastModifiedBy>Robert Vietmeyer</cp:lastModifiedBy>
  <cp:revision>14</cp:revision>
  <dcterms:created xsi:type="dcterms:W3CDTF">2015-06-19T20:47:57Z</dcterms:created>
  <dcterms:modified xsi:type="dcterms:W3CDTF">2015-06-22T13:19:34Z</dcterms:modified>
</cp:coreProperties>
</file>