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754" r:id="rId2"/>
    <p:sldMasterId id="2147483666" r:id="rId3"/>
    <p:sldMasterId id="2147483675" r:id="rId4"/>
    <p:sldMasterId id="2147483716" r:id="rId5"/>
    <p:sldMasterId id="2147483726" r:id="rId6"/>
  </p:sldMasterIdLst>
  <p:notesMasterIdLst>
    <p:notesMasterId r:id="rId15"/>
  </p:notesMasterIdLst>
  <p:sldIdLst>
    <p:sldId id="256" r:id="rId7"/>
    <p:sldId id="331" r:id="rId8"/>
    <p:sldId id="327" r:id="rId9"/>
    <p:sldId id="328" r:id="rId10"/>
    <p:sldId id="333" r:id="rId11"/>
    <p:sldId id="334" r:id="rId12"/>
    <p:sldId id="329" r:id="rId13"/>
    <p:sldId id="33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14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E2087-0F27-475B-AC93-EBDD9455A57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9E0E9-696E-4286-856E-CD679433E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3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374DC-649E-4220-B0F7-C2299FAC31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FAD44-E36C-964E-BC8A-FDA61D52D7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0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6374DC-649E-4220-B0F7-C2299FAC31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8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2489213"/>
              <a:ext cx="8566120" cy="4368787"/>
            </a:xfrm>
            <a:custGeom>
              <a:avLst/>
              <a:gdLst>
                <a:gd name="connsiteX0" fmla="*/ 0 w 8566120"/>
                <a:gd name="connsiteY0" fmla="*/ 0 h 1739179"/>
                <a:gd name="connsiteX1" fmla="*/ 8566120 w 8566120"/>
                <a:gd name="connsiteY1" fmla="*/ 0 h 1739179"/>
                <a:gd name="connsiteX2" fmla="*/ 8566120 w 8566120"/>
                <a:gd name="connsiteY2" fmla="*/ 1739179 h 1739179"/>
                <a:gd name="connsiteX3" fmla="*/ 0 w 8566120"/>
                <a:gd name="connsiteY3" fmla="*/ 1739179 h 1739179"/>
                <a:gd name="connsiteX4" fmla="*/ 0 w 8566120"/>
                <a:gd name="connsiteY4" fmla="*/ 0 h 1739179"/>
                <a:gd name="connsiteX0" fmla="*/ 0 w 8566120"/>
                <a:gd name="connsiteY0" fmla="*/ 2629608 h 4368787"/>
                <a:gd name="connsiteX1" fmla="*/ 3235567 w 8566120"/>
                <a:gd name="connsiteY1" fmla="*/ 0 h 4368787"/>
                <a:gd name="connsiteX2" fmla="*/ 8566120 w 8566120"/>
                <a:gd name="connsiteY2" fmla="*/ 4368787 h 4368787"/>
                <a:gd name="connsiteX3" fmla="*/ 0 w 8566120"/>
                <a:gd name="connsiteY3" fmla="*/ 4368787 h 4368787"/>
                <a:gd name="connsiteX4" fmla="*/ 0 w 8566120"/>
                <a:gd name="connsiteY4" fmla="*/ 2629608 h 436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6120" h="4368787">
                  <a:moveTo>
                    <a:pt x="0" y="2629608"/>
                  </a:moveTo>
                  <a:lnTo>
                    <a:pt x="3235567" y="0"/>
                  </a:lnTo>
                  <a:lnTo>
                    <a:pt x="8566120" y="4368787"/>
                  </a:lnTo>
                  <a:lnTo>
                    <a:pt x="0" y="4368787"/>
                  </a:lnTo>
                  <a:lnTo>
                    <a:pt x="0" y="262960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0"/>
              <a:ext cx="9144000" cy="6858000"/>
            </a:xfrm>
            <a:custGeom>
              <a:avLst/>
              <a:gdLst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0 w 9144000"/>
                <a:gd name="connsiteY3" fmla="*/ 6858000 h 6858000"/>
                <a:gd name="connsiteX4" fmla="*/ 0 w 9144000"/>
                <a:gd name="connsiteY4" fmla="*/ 0 h 6858000"/>
                <a:gd name="connsiteX0" fmla="*/ 0 w 9144000"/>
                <a:gd name="connsiteY0" fmla="*/ 0 h 6858000"/>
                <a:gd name="connsiteX1" fmla="*/ 9144000 w 9144000"/>
                <a:gd name="connsiteY1" fmla="*/ 0 h 6858000"/>
                <a:gd name="connsiteX2" fmla="*/ 9144000 w 9144000"/>
                <a:gd name="connsiteY2" fmla="*/ 6858000 h 6858000"/>
                <a:gd name="connsiteX3" fmla="*/ 8460911 w 9144000"/>
                <a:gd name="connsiteY3" fmla="*/ 6858000 h 6858000"/>
                <a:gd name="connsiteX4" fmla="*/ 0 w 914400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8460911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3900" y="1470346"/>
            <a:ext cx="4974340" cy="2037734"/>
          </a:xfrm>
        </p:spPr>
        <p:txBody>
          <a:bodyPr>
            <a:normAutofit/>
          </a:bodyPr>
          <a:lstStyle>
            <a:lvl1pPr algn="l">
              <a:defRPr sz="3200" spc="-2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ViON Logo RGB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5" y="2304286"/>
            <a:ext cx="2060010" cy="667514"/>
          </a:xfrm>
          <a:prstGeom prst="rect">
            <a:avLst/>
          </a:prstGeom>
        </p:spPr>
      </p:pic>
      <p:pic>
        <p:nvPicPr>
          <p:cNvPr id="7" name="Picture 6" descr="YaData_Consulting_Small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3200400"/>
            <a:ext cx="1168400" cy="428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5159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5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5159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15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5159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84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159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2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0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5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8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097280"/>
          </a:xfrm>
        </p:spPr>
        <p:txBody>
          <a:bodyPr wrap="square" tIns="0" bIns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6720"/>
            <a:ext cx="7772400" cy="1097280"/>
          </a:xfrm>
        </p:spPr>
        <p:txBody>
          <a:bodyPr wrap="square" tIns="0" bIns="0" anchor="t" anchorCtr="0">
            <a:normAutofit/>
          </a:bodyPr>
          <a:lstStyle>
            <a:lvl1pPr marL="0" indent="0" algn="r">
              <a:lnSpc>
                <a:spcPts val="3200"/>
              </a:lnSpc>
              <a:spcBef>
                <a:spcPts val="0"/>
              </a:spcBef>
              <a:buNone/>
              <a:defRPr sz="2800" b="1" i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pSp>
        <p:nvGrpSpPr>
          <p:cNvPr id="7" name="Group 8"/>
          <p:cNvGrpSpPr/>
          <p:nvPr userDrawn="1"/>
        </p:nvGrpSpPr>
        <p:grpSpPr>
          <a:xfrm>
            <a:off x="457200" y="3996790"/>
            <a:ext cx="8229600" cy="68385"/>
            <a:chOff x="365760" y="3429000"/>
            <a:chExt cx="8412480" cy="6838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65760" y="3429000"/>
              <a:ext cx="841248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5760" y="3497385"/>
              <a:ext cx="8412480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3" name="Picture 12" descr="G6 Logo 2010_2in3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6160" y="579120"/>
            <a:ext cx="2011680" cy="20116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652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106549"/>
          </a:xfrm>
        </p:spPr>
        <p:txBody>
          <a:bodyPr>
            <a:normAutofit/>
          </a:bodyPr>
          <a:lstStyle>
            <a:lvl1pPr algn="ctr">
              <a:defRPr sz="4000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4950"/>
            <a:ext cx="6400800" cy="1075340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spc="-2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ViON Logo RGB x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90" y="5810110"/>
            <a:ext cx="1689820" cy="38438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286000" y="2117217"/>
            <a:ext cx="4572000" cy="0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3774645"/>
            <a:ext cx="4572000" cy="0"/>
          </a:xfrm>
          <a:prstGeom prst="line">
            <a:avLst/>
          </a:prstGeom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YaData_Consulting_Small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6353590"/>
            <a:ext cx="1168400" cy="42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98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2080"/>
          </a:xfrm>
        </p:spPr>
        <p:txBody>
          <a:bodyPr/>
          <a:lstStyle>
            <a:lvl1pPr marL="339725" indent="-339725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SzPct val="10000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282575" lvl="0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Click to edit Master text styles</a:t>
            </a:r>
          </a:p>
          <a:p>
            <a:pPr marL="282575" lvl="1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Second level</a:t>
            </a:r>
          </a:p>
          <a:p>
            <a:pPr marL="282575" lvl="2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Third level</a:t>
            </a:r>
          </a:p>
          <a:p>
            <a:pPr marL="282575" lvl="3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Fourth level</a:t>
            </a:r>
          </a:p>
          <a:p>
            <a:pPr marL="282575" lvl="4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026920"/>
            <a:ext cx="8229600" cy="1219200"/>
          </a:xfrm>
        </p:spPr>
        <p:txBody>
          <a:bodyPr tIns="0" bIns="0" anchor="b">
            <a:noAutofit/>
          </a:bodyPr>
          <a:lstStyle>
            <a:lvl1pPr>
              <a:lnSpc>
                <a:spcPts val="4000"/>
              </a:lnSpc>
              <a:defRPr sz="4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3246120"/>
            <a:ext cx="8229600" cy="1554480"/>
          </a:xfrm>
        </p:spPr>
        <p:txBody>
          <a:bodyPr tIns="91440" bIns="91440" anchor="t" anchorCtr="0">
            <a:noAutofit/>
          </a:bodyPr>
          <a:lstStyle>
            <a:lvl1pPr marL="0" indent="0" algn="ctr">
              <a:lnSpc>
                <a:spcPts val="2800"/>
              </a:lnSpc>
              <a:buNone/>
              <a:defRPr sz="2800" b="1" i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9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31920" cy="5212080"/>
          </a:xfrm>
        </p:spPr>
        <p:txBody>
          <a:bodyPr/>
          <a:lstStyle>
            <a:lvl1pPr marL="282575" indent="-274638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066800"/>
            <a:ext cx="3931920" cy="5212080"/>
          </a:xfrm>
        </p:spPr>
        <p:txBody>
          <a:bodyPr/>
          <a:lstStyle>
            <a:lvl1pPr marL="282575" indent="-28257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58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31920" cy="64008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61160"/>
            <a:ext cx="3931920" cy="4663440"/>
          </a:xfrm>
        </p:spPr>
        <p:txBody>
          <a:bodyPr/>
          <a:lstStyle>
            <a:lvl1pPr marL="282575" indent="-282575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914400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61160"/>
            <a:ext cx="3931920" cy="4663440"/>
          </a:xfrm>
        </p:spPr>
        <p:txBody>
          <a:bodyPr/>
          <a:lstStyle>
            <a:lvl1pPr marL="282575" indent="-282575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61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81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83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1"/>
            <a:ext cx="5486400" cy="39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8338"/>
            <a:ext cx="5486400" cy="640080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06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097280"/>
          </a:xfrm>
        </p:spPr>
        <p:txBody>
          <a:bodyPr wrap="square" tIns="0" bIns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8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36720"/>
            <a:ext cx="7772400" cy="1097280"/>
          </a:xfrm>
        </p:spPr>
        <p:txBody>
          <a:bodyPr wrap="square" tIns="0" bIns="0" anchor="t" anchorCtr="0">
            <a:normAutofit/>
          </a:bodyPr>
          <a:lstStyle>
            <a:lvl1pPr marL="0" indent="0" algn="r">
              <a:lnSpc>
                <a:spcPts val="3200"/>
              </a:lnSpc>
              <a:spcBef>
                <a:spcPts val="0"/>
              </a:spcBef>
              <a:buNone/>
              <a:defRPr sz="2800" b="1" i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grpSp>
        <p:nvGrpSpPr>
          <p:cNvPr id="7" name="Group 8"/>
          <p:cNvGrpSpPr/>
          <p:nvPr userDrawn="1"/>
        </p:nvGrpSpPr>
        <p:grpSpPr>
          <a:xfrm>
            <a:off x="457200" y="3996790"/>
            <a:ext cx="8229600" cy="68385"/>
            <a:chOff x="365760" y="3429000"/>
            <a:chExt cx="8412480" cy="6838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65760" y="3429000"/>
              <a:ext cx="8412480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65760" y="3497385"/>
              <a:ext cx="8412480" cy="0"/>
            </a:xfrm>
            <a:prstGeom prst="line">
              <a:avLst/>
            </a:prstGeom>
            <a:noFill/>
            <a:ln w="28575">
              <a:solidFill>
                <a:schemeClr val="accent4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3" name="Picture 12" descr="G6 Logo 2010_2in30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6160" y="579120"/>
            <a:ext cx="2011680" cy="20116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0690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2080"/>
          </a:xfrm>
        </p:spPr>
        <p:txBody>
          <a:bodyPr/>
          <a:lstStyle>
            <a:lvl1pPr marL="339725" indent="-339725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SzPct val="10000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282575" lvl="0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Click to edit Master text styles</a:t>
            </a:r>
          </a:p>
          <a:p>
            <a:pPr marL="282575" lvl="1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Second level</a:t>
            </a:r>
          </a:p>
          <a:p>
            <a:pPr marL="282575" lvl="2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Third level</a:t>
            </a:r>
          </a:p>
          <a:p>
            <a:pPr marL="282575" lvl="3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Fourth level</a:t>
            </a:r>
          </a:p>
          <a:p>
            <a:pPr marL="282575" lvl="4" indent="-282575" algn="l" defTabSz="914400" rtl="0" eaLnBrk="1" fontAlgn="base" latinLnBrk="0" hangingPunct="1">
              <a:spcBef>
                <a:spcPts val="4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tabLst/>
            </a:pPr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61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026920"/>
            <a:ext cx="8229600" cy="1219200"/>
          </a:xfrm>
        </p:spPr>
        <p:txBody>
          <a:bodyPr tIns="0" bIns="0" anchor="b">
            <a:noAutofit/>
          </a:bodyPr>
          <a:lstStyle>
            <a:lvl1pPr>
              <a:lnSpc>
                <a:spcPts val="4000"/>
              </a:lnSpc>
              <a:defRPr sz="4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3246120"/>
            <a:ext cx="8229600" cy="1554480"/>
          </a:xfrm>
        </p:spPr>
        <p:txBody>
          <a:bodyPr tIns="91440" bIns="91440" anchor="t" anchorCtr="0">
            <a:noAutofit/>
          </a:bodyPr>
          <a:lstStyle>
            <a:lvl1pPr marL="0" indent="0" algn="ctr">
              <a:lnSpc>
                <a:spcPts val="2800"/>
              </a:lnSpc>
              <a:buNone/>
              <a:defRPr sz="2800" b="1" i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FB6D-81BE-469C-A90E-6BA6C4841B45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09865" y="6434695"/>
            <a:ext cx="543135" cy="274320"/>
          </a:xfrm>
        </p:spPr>
        <p:txBody>
          <a:bodyPr/>
          <a:lstStyle/>
          <a:p>
            <a:fld id="{E06DA0A6-F3FC-4FF8-8962-9B0A1C919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iON Logo RGB x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91" y="6470235"/>
            <a:ext cx="1369709" cy="3115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6384022"/>
            <a:ext cx="6649530" cy="0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YaData_Consulting_Small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6400800"/>
            <a:ext cx="1168400" cy="428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931920" cy="5212080"/>
          </a:xfrm>
        </p:spPr>
        <p:txBody>
          <a:bodyPr/>
          <a:lstStyle>
            <a:lvl1pPr marL="282575" indent="-274638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066800"/>
            <a:ext cx="3931920" cy="5212080"/>
          </a:xfrm>
        </p:spPr>
        <p:txBody>
          <a:bodyPr/>
          <a:lstStyle>
            <a:lvl1pPr marL="282575" indent="-28257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58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3931920" cy="64008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61160"/>
            <a:ext cx="3931920" cy="4663440"/>
          </a:xfrm>
        </p:spPr>
        <p:txBody>
          <a:bodyPr/>
          <a:lstStyle>
            <a:lvl1pPr marL="282575" indent="-282575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914400"/>
            <a:ext cx="393192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61160"/>
            <a:ext cx="3931920" cy="4663440"/>
          </a:xfrm>
        </p:spPr>
        <p:txBody>
          <a:bodyPr/>
          <a:lstStyle>
            <a:lvl1pPr marL="282575" indent="-282575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5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84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4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1"/>
            <a:ext cx="5486400" cy="3965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748338"/>
            <a:ext cx="5486400" cy="640080"/>
          </a:xfrm>
        </p:spPr>
        <p:txBody>
          <a:bodyPr/>
          <a:lstStyle>
            <a:lvl1pPr marL="0" indent="0" algn="l">
              <a:buNone/>
              <a:defRPr sz="1400" i="1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A23C-6EAB-4A74-8196-ADA406339907}" type="slidenum">
              <a:rPr>
                <a:solidFill>
                  <a:srgbClr val="808080"/>
                </a:solidFill>
              </a:rPr>
              <a:pPr/>
              <a:t>‹#›</a:t>
            </a:fld>
            <a:endParaRPr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30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4" y="1510989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81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UNCLASSIFIED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61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  <a:prstGeom prst="rect">
            <a:avLst/>
          </a:prstGeom>
        </p:spPr>
        <p:txBody>
          <a:bodyPr/>
          <a:lstStyle>
            <a:lvl1pPr algn="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UNCLASSIFIED</a:t>
            </a:r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Army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795" cy="838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102" y="0"/>
            <a:ext cx="1775898" cy="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343400" y="4343400"/>
            <a:ext cx="42672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03681"/>
      </p:ext>
    </p:extLst>
  </p:cSld>
  <p:clrMapOvr>
    <a:masterClrMapping/>
  </p:clrMapOvr>
  <p:transition>
    <p:wipe dir="r"/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32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29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629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3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68" y="1355129"/>
            <a:ext cx="403860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640" y="1355129"/>
            <a:ext cx="4038600" cy="47548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EA25-668C-45DE-BD63-7DCB4405AA0B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33665" y="6434695"/>
            <a:ext cx="543135" cy="274320"/>
          </a:xfrm>
        </p:spPr>
        <p:txBody>
          <a:bodyPr/>
          <a:lstStyle/>
          <a:p>
            <a:fld id="{E06DA0A6-F3FC-4FF8-8962-9B0A1C919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ViON Logo RGB x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91" y="6232565"/>
            <a:ext cx="1369709" cy="31156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6384022"/>
            <a:ext cx="6649530" cy="0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YaData_Consulting_Small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6429790"/>
            <a:ext cx="1168400" cy="428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73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629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87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04" y="1510989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47800" y="274638"/>
            <a:ext cx="67818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  <a:p>
            <a:pPr algn="ctr"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UNCLASSIFIED – FOUO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http://images.wikia.com/stargate/images/c/c1/Air_Force_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4" y="33453"/>
            <a:ext cx="923164" cy="8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346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7772400" cy="1470025"/>
          </a:xfrm>
        </p:spPr>
        <p:txBody>
          <a:bodyPr/>
          <a:lstStyle>
            <a:lvl1pPr algn="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Decisional Briefing</a:t>
            </a:r>
          </a:p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UNCLASSIFIED - FOUO</a:t>
            </a:r>
            <a:endParaRPr lang="en-US" sz="10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Army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3795" cy="8382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102" y="0"/>
            <a:ext cx="1775898" cy="49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343400" y="4343400"/>
            <a:ext cx="42672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 descr="http://images.wikia.com/stargate/images/c/c1/Air_Force_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4" y="33453"/>
            <a:ext cx="923164" cy="82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3077"/>
      </p:ext>
    </p:extLst>
  </p:cSld>
  <p:clrMapOvr>
    <a:masterClrMapping/>
  </p:clrMapOvr>
  <p:transition>
    <p:wipe dir="r"/>
  </p:transition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24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868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39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762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64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7F6D3-618C-4EEC-B64B-629C5AFEB7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8CE6-213D-48A9-9FD6-FF052AA127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5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44D0-7CFE-46F0-A905-D3E0E53FCD93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90865" y="6434695"/>
            <a:ext cx="543135" cy="274320"/>
          </a:xfrm>
        </p:spPr>
        <p:txBody>
          <a:bodyPr/>
          <a:lstStyle/>
          <a:p>
            <a:fld id="{E06DA0A6-F3FC-4FF8-8962-9B0A1C91931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ViON Logo RGB x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091" y="6232565"/>
            <a:ext cx="1369709" cy="3115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57200" y="6384022"/>
            <a:ext cx="6649530" cy="0"/>
          </a:xfrm>
          <a:prstGeom prst="line">
            <a:avLst/>
          </a:prstGeom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YaData_Consulting_Small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6429790"/>
            <a:ext cx="1168400" cy="428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Footer Placeholder 6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UNCLASSIFIED – FOUO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10600" y="6705600"/>
            <a:ext cx="381000" cy="15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71EE50-412F-459D-9364-7AA16F2F6A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667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10600" y="6705600"/>
            <a:ext cx="381000" cy="15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71EE50-412F-459D-9364-7AA16F2F6A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92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0066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prstClr val="white"/>
                </a:solidFill>
              </a:rPr>
              <a:t>UNCLASSIFIED/ FOR OFFICAL USE ONLY</a:t>
            </a:r>
            <a:endParaRPr lang="en-US" sz="800" b="1" dirty="0">
              <a:solidFill>
                <a:prstClr val="white"/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610600" y="6705600"/>
            <a:ext cx="381000" cy="152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C71EE50-412F-459D-9364-7AA16F2F6A6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59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O (Content - Singl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6200" y="990600"/>
            <a:ext cx="8991600" cy="5562600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80000"/>
              </a:lnSpc>
              <a:spcBef>
                <a:spcPts val="1200"/>
              </a:spcBef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5760" indent="-182880">
              <a:lnSpc>
                <a:spcPct val="80000"/>
              </a:lnSpc>
              <a:spcBef>
                <a:spcPts val="300"/>
              </a:spcBef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48640" indent="-182880">
              <a:lnSpc>
                <a:spcPct val="80000"/>
              </a:lnSpc>
              <a:spcBef>
                <a:spcPts val="300"/>
              </a:spcBef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31520" indent="-182880">
              <a:lnSpc>
                <a:spcPct val="80000"/>
              </a:lnSpc>
              <a:spcBef>
                <a:spcPts val="300"/>
              </a:spcBef>
              <a:defRPr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914400" indent="-18288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772400" cy="533400"/>
          </a:xfrm>
          <a:prstGeom prst="rect">
            <a:avLst/>
          </a:prstGeom>
        </p:spPr>
        <p:txBody>
          <a:bodyPr lIns="0" tIns="0" rIns="0" bIns="0" anchor="b" anchorCtr="1"/>
          <a:lstStyle>
            <a:lvl1pPr algn="ctr" defTabSz="914400" rtl="0" eaLnBrk="1" latinLnBrk="0" hangingPunct="1">
              <a:lnSpc>
                <a:spcPts val="28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934200" y="6675120"/>
            <a:ext cx="2133600" cy="182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6319CD-757A-4A75-89DF-7AC94FF89A32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675120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700" b="1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>
                <a:solidFill>
                  <a:prstClr val="white"/>
                </a:solidFill>
              </a:rPr>
              <a:t>21 NOV 2012 -- 1000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6" name="Footer Placeholder 6"/>
          <p:cNvSpPr txBox="1">
            <a:spLocks/>
          </p:cNvSpPr>
          <p:nvPr userDrawn="1"/>
        </p:nvSpPr>
        <p:spPr>
          <a:xfrm>
            <a:off x="32766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UNCLASSIFIED – FOUO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6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/>
          <p:nvPr/>
        </p:nvGrpSpPr>
        <p:grpSpPr>
          <a:xfrm>
            <a:off x="0" y="0"/>
            <a:ext cx="9144000" cy="5387655"/>
            <a:chOff x="0" y="0"/>
            <a:chExt cx="9144000" cy="538765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5280980"/>
            </a:xfrm>
            <a:prstGeom prst="rect">
              <a:avLst/>
            </a:prstGeom>
            <a:solidFill>
              <a:srgbClr val="0093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280980"/>
              <a:ext cx="9144000" cy="1066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3106"/>
            <a:ext cx="7772400" cy="1881844"/>
          </a:xfrm>
        </p:spPr>
        <p:txBody>
          <a:bodyPr anchor="b">
            <a:normAutofit/>
          </a:bodyPr>
          <a:lstStyle>
            <a:lvl1pPr algn="ctr">
              <a:defRPr sz="6000" spc="-1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0165"/>
            <a:ext cx="6400800" cy="2035465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1600" spc="-2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ViON Logo RGB.a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995" y="5757076"/>
            <a:ext cx="2060010" cy="6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6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D7AC-6BDB-124B-9642-05E75E476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3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15938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ViON Logo 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49" y="93836"/>
            <a:ext cx="1474751" cy="3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126170"/>
            <a:ext cx="841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55129"/>
            <a:ext cx="841248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3470" y="6443515"/>
            <a:ext cx="16184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E4B6-0705-4840-BAFD-763F37316ADD}" type="datetime1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7145" y="6443515"/>
            <a:ext cx="44165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268" y="6434695"/>
            <a:ext cx="54313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A0A6-F3FC-4FF8-8962-9B0A1C919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spc="-8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8288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795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775CA-C824-8D4B-885E-BB2C7A7B7C01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FD7AC-6BDB-124B-9642-05E75E4768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YaData_Consulting_Small_Logo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1" y="88901"/>
            <a:ext cx="1168400" cy="428210"/>
          </a:xfrm>
          <a:prstGeom prst="rect">
            <a:avLst/>
          </a:prstGeom>
        </p:spPr>
      </p:pic>
      <p:pic>
        <p:nvPicPr>
          <p:cNvPr id="8" name="Picture 7" descr="ViON Logo CMYK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249" y="93836"/>
            <a:ext cx="1474751" cy="33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1086"/>
            <a:ext cx="3657600" cy="228600"/>
          </a:xfrm>
          <a:prstGeom prst="rect">
            <a:avLst/>
          </a:prstGeom>
        </p:spPr>
        <p:txBody>
          <a:bodyPr anchor="b" anchorCtr="0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n-US" sz="1000" b="1" kern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11086"/>
            <a:ext cx="1828800" cy="228600"/>
          </a:xfrm>
          <a:prstGeom prst="rect">
            <a:avLst/>
          </a:prstGeom>
        </p:spPr>
        <p:txBody>
          <a:bodyPr vert="horz" lIns="182880" tIns="45720" rIns="182880" bIns="45720" rtlCol="0" anchor="b" anchorCtr="0"/>
          <a:lstStyle>
            <a:lvl1pPr algn="l"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611086"/>
            <a:ext cx="1828800" cy="228600"/>
          </a:xfrm>
          <a:prstGeom prst="rect">
            <a:avLst/>
          </a:prstGeom>
        </p:spPr>
        <p:txBody>
          <a:bodyPr vert="horz" lIns="182880" tIns="45720" rIns="182880" bIns="45720" rtlCol="0" anchor="b" anchorCtr="0"/>
          <a:lstStyle>
            <a:lvl1pPr algn="r"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2A23C-6EAB-4A74-8196-ADA406339907}" type="slidenum">
              <a:rPr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2880" rIns="0" bIns="91440" numCol="1" anchor="ctr" anchorCtr="1" compatLnSpc="1">
            <a:prstTxWarp prst="textNoShape">
              <a:avLst/>
            </a:prstTxWarp>
            <a:norm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8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hdr="0" ftr="0" dt="0"/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lang="en-US" sz="3600" b="1" kern="1200" smtClean="0">
          <a:solidFill>
            <a:schemeClr val="tx1"/>
          </a:solidFill>
          <a:effectLst>
            <a:outerShdw blurRad="25400" dist="25400" dir="2400000" algn="tl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fontAlgn="base" latinLnBrk="0" hangingPunct="1">
        <a:spcBef>
          <a:spcPts val="400"/>
        </a:spcBef>
        <a:spcAft>
          <a:spcPct val="0"/>
        </a:spcAft>
        <a:buClrTx/>
        <a:buSzPct val="110000"/>
        <a:buFont typeface="Wingdings" pitchFamily="2" charset="2"/>
        <a:buChar char="§"/>
        <a:tabLst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fontAlgn="base" latinLnBrk="0" hangingPunct="1">
        <a:spcBef>
          <a:spcPts val="200"/>
        </a:spcBef>
        <a:spcAft>
          <a:spcPct val="0"/>
        </a:spcAft>
        <a:buClrTx/>
        <a:buSzPct val="100000"/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Calibri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2088" indent="-206375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5425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Calibri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11086"/>
            <a:ext cx="3657600" cy="228600"/>
          </a:xfrm>
          <a:prstGeom prst="rect">
            <a:avLst/>
          </a:prstGeom>
        </p:spPr>
        <p:txBody>
          <a:bodyPr anchor="b" anchorCtr="0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lang="en-US" sz="1000" b="1" kern="0" smtClean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dirty="0">
                <a:solidFill>
                  <a:srgbClr val="808080"/>
                </a:solidFill>
              </a:rPr>
              <a:t>HTTP://CIOG6.ARMY.MIL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11086"/>
            <a:ext cx="1828800" cy="228600"/>
          </a:xfrm>
          <a:prstGeom prst="rect">
            <a:avLst/>
          </a:prstGeom>
        </p:spPr>
        <p:txBody>
          <a:bodyPr vert="horz" lIns="182880" tIns="45720" rIns="182880" bIns="45720" rtlCol="0" anchor="b" anchorCtr="0"/>
          <a:lstStyle>
            <a:lvl1pPr algn="l"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rgbClr val="808080"/>
                </a:solidFill>
              </a:rPr>
              <a:t>YYYY-MM-DDTHH:MM:SSZ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611086"/>
            <a:ext cx="1828800" cy="228600"/>
          </a:xfrm>
          <a:prstGeom prst="rect">
            <a:avLst/>
          </a:prstGeom>
        </p:spPr>
        <p:txBody>
          <a:bodyPr vert="horz" lIns="182880" tIns="45720" rIns="182880" bIns="45720" rtlCol="0" anchor="b" anchorCtr="0"/>
          <a:lstStyle>
            <a:lvl1pPr algn="r">
              <a:def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62A23C-6EAB-4A74-8196-ADA406339907}" type="slidenum">
              <a:rPr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dirty="0">
              <a:solidFill>
                <a:srgbClr val="808080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68680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82880" rIns="0" bIns="91440" numCol="1" anchor="ctr" anchorCtr="1" compatLnSpc="1">
            <a:prstTxWarp prst="textNoShape">
              <a:avLst/>
            </a:prstTxWarp>
            <a:norm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6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lvl1pPr algn="ctr" defTabSz="914400" rtl="0" eaLnBrk="1" latinLnBrk="0" hangingPunct="1">
        <a:lnSpc>
          <a:spcPct val="75000"/>
        </a:lnSpc>
        <a:spcBef>
          <a:spcPct val="0"/>
        </a:spcBef>
        <a:buNone/>
        <a:defRPr lang="en-US" sz="3600" b="1" kern="1200" smtClean="0">
          <a:solidFill>
            <a:schemeClr val="tx1"/>
          </a:solidFill>
          <a:effectLst>
            <a:outerShdw blurRad="25400" dist="25400" dir="2400000" algn="tl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fontAlgn="base" latinLnBrk="0" hangingPunct="1">
        <a:spcBef>
          <a:spcPts val="400"/>
        </a:spcBef>
        <a:spcAft>
          <a:spcPct val="0"/>
        </a:spcAft>
        <a:buClrTx/>
        <a:buSzPct val="110000"/>
        <a:buFont typeface="Wingdings" pitchFamily="2" charset="2"/>
        <a:buChar char="§"/>
        <a:tabLst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31775" algn="l" defTabSz="914400" rtl="0" eaLnBrk="1" fontAlgn="base" latinLnBrk="0" hangingPunct="1">
        <a:spcBef>
          <a:spcPts val="200"/>
        </a:spcBef>
        <a:spcAft>
          <a:spcPct val="0"/>
        </a:spcAft>
        <a:buClrTx/>
        <a:buSzPct val="100000"/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Calibri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462088" indent="-206375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Arial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5425" algn="l" defTabSz="914400" rtl="0" eaLnBrk="1" fontAlgn="base" latinLnBrk="0" hangingPunct="1">
        <a:spcBef>
          <a:spcPts val="200"/>
        </a:spcBef>
        <a:spcAft>
          <a:spcPct val="0"/>
        </a:spcAft>
        <a:buClrTx/>
        <a:buFont typeface="Calibri" pitchFamily="34" charset="0"/>
        <a:buChar char="–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19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ED92D-5976-4F93-ABC3-1E77C5325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7" r:id="rId10"/>
    <p:sldLayoutId id="2147483739" r:id="rId11"/>
    <p:sldLayoutId id="2147483740" r:id="rId12"/>
    <p:sldLayoutId id="214748374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5730240" cy="2037734"/>
          </a:xfrm>
        </p:spPr>
        <p:txBody>
          <a:bodyPr/>
          <a:lstStyle/>
          <a:p>
            <a:pPr algn="ctr"/>
            <a:r>
              <a:rPr lang="en-US" dirty="0" smtClean="0"/>
              <a:t>Cyber Basics and Big Data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658866" y="763858"/>
            <a:ext cx="7877614" cy="4658066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949A-9934-4E33-94CF-C062301E98B9}" type="slidenum">
              <a:rPr lang="en-US" smtClean="0">
                <a:solidFill>
                  <a:srgbClr val="80808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26448" y="1946275"/>
            <a:ext cx="3733800" cy="3505200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Semantic Extraction</a:t>
            </a:r>
          </a:p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Sentiment Analysis</a:t>
            </a:r>
          </a:p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Entity Extraction</a:t>
            </a:r>
          </a:p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Link Analysis</a:t>
            </a:r>
          </a:p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Temporal Analysis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Geospatial </a:t>
            </a:r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Analysis</a:t>
            </a:r>
          </a:p>
          <a:p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Time Event Matrices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Predictive </a:t>
            </a:r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Pattern Analysis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Video</a:t>
            </a:r>
            <a:r>
              <a:rPr lang="en-US" sz="1700" dirty="0">
                <a:solidFill>
                  <a:schemeClr val="bg1">
                    <a:lumMod val="85000"/>
                  </a:schemeClr>
                </a:solidFill>
              </a:rPr>
              <a:t>/Imagery Analytics</a:t>
            </a:r>
          </a:p>
          <a:p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89056" y="1914428"/>
            <a:ext cx="3733800" cy="3505200"/>
          </a:xfrm>
        </p:spPr>
        <p:txBody>
          <a:bodyPr>
            <a:normAutofit/>
          </a:bodyPr>
          <a:lstStyle/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Machine Created - logs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Email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Video – Predator Surveillance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Audio – Phone recordings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Sensor - Weather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Social Media - Twitter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Databases – Structured Text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Reports – Semi-Structured Text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Documents – Unstructured Text</a:t>
            </a:r>
          </a:p>
          <a:p>
            <a:r>
              <a:rPr lang="en-US" sz="1700" dirty="0" smtClean="0">
                <a:solidFill>
                  <a:schemeClr val="bg1">
                    <a:lumMod val="85000"/>
                  </a:schemeClr>
                </a:solidFill>
              </a:rPr>
              <a:t>Graphs – Graph </a:t>
            </a:r>
            <a:r>
              <a:rPr lang="en-US" sz="1700" dirty="0" err="1" smtClean="0">
                <a:solidFill>
                  <a:schemeClr val="bg1">
                    <a:lumMod val="85000"/>
                  </a:schemeClr>
                </a:solidFill>
              </a:rPr>
              <a:t>Dbs</a:t>
            </a:r>
            <a:endParaRPr lang="en-US" sz="17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495376" y="2150486"/>
            <a:ext cx="1677087" cy="2336495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61186" y="2436361"/>
            <a:ext cx="3318792" cy="26191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86719" y="2732186"/>
            <a:ext cx="1105132" cy="2094120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57118" y="3246021"/>
            <a:ext cx="1434733" cy="921025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00975" y="3556261"/>
            <a:ext cx="2190876" cy="261765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30576" y="2102843"/>
            <a:ext cx="1872319" cy="1744268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009166" y="3478702"/>
            <a:ext cx="1172991" cy="659259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299990" y="3158766"/>
            <a:ext cx="891861" cy="1308825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329073" y="2800052"/>
            <a:ext cx="853084" cy="1997169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176062" y="4186436"/>
            <a:ext cx="2015789" cy="1046361"/>
          </a:xfrm>
          <a:prstGeom prst="line">
            <a:avLst/>
          </a:prstGeom>
          <a:ln w="1397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771979" y="900891"/>
            <a:ext cx="1305330" cy="808726"/>
            <a:chOff x="3490785" y="1569891"/>
            <a:chExt cx="2186826" cy="234898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490785" y="2812244"/>
              <a:ext cx="2186826" cy="1106635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Data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9" name="Picture 18" descr="Data-Archive_Clear.tif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202" y="1569891"/>
              <a:ext cx="1421128" cy="142112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636581" y="930233"/>
            <a:ext cx="1240957" cy="818461"/>
            <a:chOff x="3050718" y="1116358"/>
            <a:chExt cx="2058074" cy="1594498"/>
          </a:xfrm>
        </p:grpSpPr>
        <p:sp>
          <p:nvSpPr>
            <p:cNvPr id="22" name="Rectangle 21"/>
            <p:cNvSpPr/>
            <p:nvPr/>
          </p:nvSpPr>
          <p:spPr bwMode="auto">
            <a:xfrm>
              <a:off x="3050718" y="2120858"/>
              <a:ext cx="2058074" cy="589998"/>
            </a:xfrm>
            <a:prstGeom prst="rect">
              <a:avLst/>
            </a:prstGeom>
            <a:solidFill>
              <a:schemeClr val="accent4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smtClean="0">
                  <a:solidFill>
                    <a:schemeClr val="bg1">
                      <a:lumMod val="8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Analytics</a:t>
              </a:r>
              <a:endParaRPr lang="en-US" sz="1600" b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423987" y="1116358"/>
              <a:ext cx="1213426" cy="993989"/>
              <a:chOff x="3516203" y="1128791"/>
              <a:chExt cx="931058" cy="777558"/>
            </a:xfrm>
          </p:grpSpPr>
          <p:sp>
            <p:nvSpPr>
              <p:cNvPr id="23" name="Freeform 27"/>
              <p:cNvSpPr>
                <a:spLocks noEditPoints="1"/>
              </p:cNvSpPr>
              <p:nvPr/>
            </p:nvSpPr>
            <p:spPr bwMode="auto">
              <a:xfrm>
                <a:off x="3722257" y="1128791"/>
                <a:ext cx="725004" cy="777558"/>
              </a:xfrm>
              <a:custGeom>
                <a:avLst/>
                <a:gdLst>
                  <a:gd name="T0" fmla="*/ 2147483647 w 53"/>
                  <a:gd name="T1" fmla="*/ 0 h 65"/>
                  <a:gd name="T2" fmla="*/ 2147483647 w 53"/>
                  <a:gd name="T3" fmla="*/ 0 h 65"/>
                  <a:gd name="T4" fmla="*/ 0 w 53"/>
                  <a:gd name="T5" fmla="*/ 2147483647 h 65"/>
                  <a:gd name="T6" fmla="*/ 0 w 53"/>
                  <a:gd name="T7" fmla="*/ 2147483647 h 65"/>
                  <a:gd name="T8" fmla="*/ 2147483647 w 53"/>
                  <a:gd name="T9" fmla="*/ 2147483647 h 65"/>
                  <a:gd name="T10" fmla="*/ 2147483647 w 53"/>
                  <a:gd name="T11" fmla="*/ 2147483647 h 65"/>
                  <a:gd name="T12" fmla="*/ 2147483647 w 53"/>
                  <a:gd name="T13" fmla="*/ 2147483647 h 65"/>
                  <a:gd name="T14" fmla="*/ 2147483647 w 53"/>
                  <a:gd name="T15" fmla="*/ 2147483647 h 65"/>
                  <a:gd name="T16" fmla="*/ 2147483647 w 53"/>
                  <a:gd name="T17" fmla="*/ 2147483647 h 65"/>
                  <a:gd name="T18" fmla="*/ 2147483647 w 53"/>
                  <a:gd name="T19" fmla="*/ 2147483647 h 65"/>
                  <a:gd name="T20" fmla="*/ 2147483647 w 53"/>
                  <a:gd name="T21" fmla="*/ 2147483647 h 65"/>
                  <a:gd name="T22" fmla="*/ 2147483647 w 53"/>
                  <a:gd name="T23" fmla="*/ 2147483647 h 65"/>
                  <a:gd name="T24" fmla="*/ 2147483647 w 53"/>
                  <a:gd name="T25" fmla="*/ 2147483647 h 65"/>
                  <a:gd name="T26" fmla="*/ 2147483647 w 53"/>
                  <a:gd name="T27" fmla="*/ 2147483647 h 65"/>
                  <a:gd name="T28" fmla="*/ 2147483647 w 53"/>
                  <a:gd name="T29" fmla="*/ 2147483647 h 65"/>
                  <a:gd name="T30" fmla="*/ 2147483647 w 53"/>
                  <a:gd name="T31" fmla="*/ 2147483647 h 65"/>
                  <a:gd name="T32" fmla="*/ 2147483647 w 53"/>
                  <a:gd name="T33" fmla="*/ 2147483647 h 65"/>
                  <a:gd name="T34" fmla="*/ 2147483647 w 53"/>
                  <a:gd name="T35" fmla="*/ 2147483647 h 65"/>
                  <a:gd name="T36" fmla="*/ 2147483647 w 53"/>
                  <a:gd name="T37" fmla="*/ 2147483647 h 65"/>
                  <a:gd name="T38" fmla="*/ 2147483647 w 53"/>
                  <a:gd name="T39" fmla="*/ 2147483647 h 65"/>
                  <a:gd name="T40" fmla="*/ 2147483647 w 53"/>
                  <a:gd name="T41" fmla="*/ 2147483647 h 65"/>
                  <a:gd name="T42" fmla="*/ 2147483647 w 53"/>
                  <a:gd name="T43" fmla="*/ 2147483647 h 65"/>
                  <a:gd name="T44" fmla="*/ 2147483647 w 53"/>
                  <a:gd name="T45" fmla="*/ 2147483647 h 65"/>
                  <a:gd name="T46" fmla="*/ 2147483647 w 53"/>
                  <a:gd name="T47" fmla="*/ 2147483647 h 65"/>
                  <a:gd name="T48" fmla="*/ 2147483647 w 53"/>
                  <a:gd name="T49" fmla="*/ 0 h 65"/>
                  <a:gd name="T50" fmla="*/ 2147483647 w 53"/>
                  <a:gd name="T51" fmla="*/ 2147483647 h 65"/>
                  <a:gd name="T52" fmla="*/ 2147483647 w 53"/>
                  <a:gd name="T53" fmla="*/ 2147483647 h 65"/>
                  <a:gd name="T54" fmla="*/ 2147483647 w 53"/>
                  <a:gd name="T55" fmla="*/ 2147483647 h 65"/>
                  <a:gd name="T56" fmla="*/ 2147483647 w 53"/>
                  <a:gd name="T57" fmla="*/ 2147483647 h 65"/>
                  <a:gd name="T58" fmla="*/ 2147483647 w 53"/>
                  <a:gd name="T59" fmla="*/ 2147483647 h 65"/>
                  <a:gd name="T60" fmla="*/ 2147483647 w 53"/>
                  <a:gd name="T61" fmla="*/ 2147483647 h 65"/>
                  <a:gd name="T62" fmla="*/ 2147483647 w 53"/>
                  <a:gd name="T63" fmla="*/ 2147483647 h 65"/>
                  <a:gd name="T64" fmla="*/ 2147483647 w 53"/>
                  <a:gd name="T65" fmla="*/ 2147483647 h 65"/>
                  <a:gd name="T66" fmla="*/ 2147483647 w 53"/>
                  <a:gd name="T67" fmla="*/ 2147483647 h 65"/>
                  <a:gd name="T68" fmla="*/ 2147483647 w 53"/>
                  <a:gd name="T69" fmla="*/ 2147483647 h 65"/>
                  <a:gd name="T70" fmla="*/ 2147483647 w 53"/>
                  <a:gd name="T71" fmla="*/ 2147483647 h 65"/>
                  <a:gd name="T72" fmla="*/ 2147483647 w 53"/>
                  <a:gd name="T73" fmla="*/ 2147483647 h 65"/>
                  <a:gd name="T74" fmla="*/ 2147483647 w 53"/>
                  <a:gd name="T75" fmla="*/ 2147483647 h 65"/>
                  <a:gd name="T76" fmla="*/ 2147483647 w 53"/>
                  <a:gd name="T77" fmla="*/ 2147483647 h 65"/>
                  <a:gd name="T78" fmla="*/ 2147483647 w 53"/>
                  <a:gd name="T79" fmla="*/ 2147483647 h 65"/>
                  <a:gd name="T80" fmla="*/ 2147483647 w 53"/>
                  <a:gd name="T81" fmla="*/ 2147483647 h 65"/>
                  <a:gd name="T82" fmla="*/ 2147483647 w 53"/>
                  <a:gd name="T83" fmla="*/ 2147483647 h 65"/>
                  <a:gd name="T84" fmla="*/ 2147483647 w 53"/>
                  <a:gd name="T85" fmla="*/ 2147483647 h 65"/>
                  <a:gd name="T86" fmla="*/ 2147483647 w 53"/>
                  <a:gd name="T87" fmla="*/ 2147483647 h 65"/>
                  <a:gd name="T88" fmla="*/ 2147483647 w 53"/>
                  <a:gd name="T89" fmla="*/ 2147483647 h 65"/>
                  <a:gd name="T90" fmla="*/ 2147483647 w 53"/>
                  <a:gd name="T91" fmla="*/ 2147483647 h 65"/>
                  <a:gd name="T92" fmla="*/ 2147483647 w 53"/>
                  <a:gd name="T93" fmla="*/ 2147483647 h 65"/>
                  <a:gd name="T94" fmla="*/ 2147483647 w 53"/>
                  <a:gd name="T95" fmla="*/ 2147483647 h 65"/>
                  <a:gd name="T96" fmla="*/ 2147483647 w 53"/>
                  <a:gd name="T97" fmla="*/ 2147483647 h 65"/>
                  <a:gd name="T98" fmla="*/ 2147483647 w 53"/>
                  <a:gd name="T99" fmla="*/ 2147483647 h 65"/>
                  <a:gd name="T100" fmla="*/ 2147483647 w 53"/>
                  <a:gd name="T101" fmla="*/ 2147483647 h 65"/>
                  <a:gd name="T102" fmla="*/ 2147483647 w 53"/>
                  <a:gd name="T103" fmla="*/ 2147483647 h 65"/>
                  <a:gd name="T104" fmla="*/ 2147483647 w 53"/>
                  <a:gd name="T105" fmla="*/ 2147483647 h 65"/>
                  <a:gd name="T106" fmla="*/ 2147483647 w 53"/>
                  <a:gd name="T107" fmla="*/ 2147483647 h 65"/>
                  <a:gd name="T108" fmla="*/ 2147483647 w 53"/>
                  <a:gd name="T109" fmla="*/ 2147483647 h 65"/>
                  <a:gd name="T110" fmla="*/ 2147483647 w 53"/>
                  <a:gd name="T111" fmla="*/ 2147483647 h 65"/>
                  <a:gd name="T112" fmla="*/ 2147483647 w 53"/>
                  <a:gd name="T113" fmla="*/ 2147483647 h 65"/>
                  <a:gd name="T114" fmla="*/ 2147483647 w 53"/>
                  <a:gd name="T115" fmla="*/ 2147483647 h 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3"/>
                  <a:gd name="T175" fmla="*/ 0 h 65"/>
                  <a:gd name="T176" fmla="*/ 53 w 53"/>
                  <a:gd name="T177" fmla="*/ 65 h 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3" h="65">
                    <a:moveTo>
                      <a:pt x="3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" y="22"/>
                      <a:pt x="2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6" y="22"/>
                      <a:pt x="8" y="23"/>
                      <a:pt x="10" y="25"/>
                    </a:cubicBezTo>
                    <a:cubicBezTo>
                      <a:pt x="11" y="27"/>
                      <a:pt x="11" y="29"/>
                      <a:pt x="11" y="30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5"/>
                      <a:pt x="9" y="36"/>
                      <a:pt x="8" y="38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10" y="44"/>
                      <a:pt x="11" y="47"/>
                      <a:pt x="11" y="50"/>
                    </a:cubicBezTo>
                    <a:cubicBezTo>
                      <a:pt x="11" y="52"/>
                      <a:pt x="11" y="53"/>
                      <a:pt x="10" y="55"/>
                    </a:cubicBezTo>
                    <a:cubicBezTo>
                      <a:pt x="8" y="57"/>
                      <a:pt x="6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1" y="58"/>
                    </a:cubicBezTo>
                    <a:cubicBezTo>
                      <a:pt x="2" y="62"/>
                      <a:pt x="6" y="65"/>
                      <a:pt x="10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9" y="65"/>
                      <a:pt x="53" y="60"/>
                      <a:pt x="53" y="55"/>
                    </a:cubicBezTo>
                    <a:cubicBezTo>
                      <a:pt x="53" y="21"/>
                      <a:pt x="53" y="21"/>
                      <a:pt x="53" y="21"/>
                    </a:cubicBezTo>
                    <a:lnTo>
                      <a:pt x="33" y="0"/>
                    </a:lnTo>
                    <a:close/>
                    <a:moveTo>
                      <a:pt x="42" y="47"/>
                    </a:moveTo>
                    <a:cubicBezTo>
                      <a:pt x="35" y="52"/>
                      <a:pt x="35" y="52"/>
                      <a:pt x="35" y="52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7" y="58"/>
                      <a:pt x="25" y="58"/>
                      <a:pt x="24" y="58"/>
                    </a:cubicBezTo>
                    <a:cubicBezTo>
                      <a:pt x="21" y="58"/>
                      <a:pt x="18" y="57"/>
                      <a:pt x="17" y="55"/>
                    </a:cubicBezTo>
                    <a:cubicBezTo>
                      <a:pt x="15" y="53"/>
                      <a:pt x="15" y="52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7"/>
                      <a:pt x="16" y="44"/>
                      <a:pt x="18" y="43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6" y="36"/>
                      <a:pt x="15" y="33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9"/>
                      <a:pt x="15" y="27"/>
                      <a:pt x="17" y="25"/>
                    </a:cubicBezTo>
                    <a:cubicBezTo>
                      <a:pt x="18" y="23"/>
                      <a:pt x="21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7" y="22"/>
                      <a:pt x="29" y="24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4" y="35"/>
                      <a:pt x="45" y="37"/>
                      <a:pt x="45" y="40"/>
                    </a:cubicBezTo>
                    <a:cubicBezTo>
                      <a:pt x="45" y="43"/>
                      <a:pt x="44" y="45"/>
                      <a:pt x="42" y="47"/>
                    </a:cubicBezTo>
                    <a:close/>
                    <a:moveTo>
                      <a:pt x="40" y="25"/>
                    </a:moveTo>
                    <a:cubicBezTo>
                      <a:pt x="34" y="25"/>
                      <a:pt x="30" y="20"/>
                      <a:pt x="30" y="13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6"/>
                      <a:pt x="38" y="21"/>
                      <a:pt x="43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52" y="25"/>
                      <a:pt x="52" y="25"/>
                      <a:pt x="52" y="25"/>
                    </a:cubicBezTo>
                    <a:lnTo>
                      <a:pt x="4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>
                <a:off x="3516203" y="1440145"/>
                <a:ext cx="301450" cy="334416"/>
              </a:xfrm>
              <a:custGeom>
                <a:avLst/>
                <a:gdLst>
                  <a:gd name="T0" fmla="*/ 2147483647 w 22"/>
                  <a:gd name="T1" fmla="*/ 2147483647 h 28"/>
                  <a:gd name="T2" fmla="*/ 2147483647 w 22"/>
                  <a:gd name="T3" fmla="*/ 2147483647 h 28"/>
                  <a:gd name="T4" fmla="*/ 2147483647 w 22"/>
                  <a:gd name="T5" fmla="*/ 2147483647 h 28"/>
                  <a:gd name="T6" fmla="*/ 2147483647 w 22"/>
                  <a:gd name="T7" fmla="*/ 2147483647 h 28"/>
                  <a:gd name="T8" fmla="*/ 2147483647 w 22"/>
                  <a:gd name="T9" fmla="*/ 2147483647 h 28"/>
                  <a:gd name="T10" fmla="*/ 2147483647 w 22"/>
                  <a:gd name="T11" fmla="*/ 2147483647 h 28"/>
                  <a:gd name="T12" fmla="*/ 2147483647 w 22"/>
                  <a:gd name="T13" fmla="*/ 2147483647 h 28"/>
                  <a:gd name="T14" fmla="*/ 2147483647 w 22"/>
                  <a:gd name="T15" fmla="*/ 0 h 28"/>
                  <a:gd name="T16" fmla="*/ 2147483647 w 22"/>
                  <a:gd name="T17" fmla="*/ 2147483647 h 28"/>
                  <a:gd name="T18" fmla="*/ 2147483647 w 22"/>
                  <a:gd name="T19" fmla="*/ 2147483647 h 28"/>
                  <a:gd name="T20" fmla="*/ 2147483647 w 22"/>
                  <a:gd name="T21" fmla="*/ 2147483647 h 28"/>
                  <a:gd name="T22" fmla="*/ 0 w 22"/>
                  <a:gd name="T23" fmla="*/ 2147483647 h 28"/>
                  <a:gd name="T24" fmla="*/ 2147483647 w 22"/>
                  <a:gd name="T25" fmla="*/ 2147483647 h 28"/>
                  <a:gd name="T26" fmla="*/ 2147483647 w 22"/>
                  <a:gd name="T27" fmla="*/ 2147483647 h 28"/>
                  <a:gd name="T28" fmla="*/ 2147483647 w 22"/>
                  <a:gd name="T29" fmla="*/ 2147483647 h 28"/>
                  <a:gd name="T30" fmla="*/ 2147483647 w 22"/>
                  <a:gd name="T31" fmla="*/ 2147483647 h 28"/>
                  <a:gd name="T32" fmla="*/ 2147483647 w 22"/>
                  <a:gd name="T33" fmla="*/ 2147483647 h 28"/>
                  <a:gd name="T34" fmla="*/ 2147483647 w 22"/>
                  <a:gd name="T35" fmla="*/ 2147483647 h 28"/>
                  <a:gd name="T36" fmla="*/ 2147483647 w 22"/>
                  <a:gd name="T37" fmla="*/ 2147483647 h 28"/>
                  <a:gd name="T38" fmla="*/ 2147483647 w 22"/>
                  <a:gd name="T39" fmla="*/ 2147483647 h 2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28"/>
                  <a:gd name="T62" fmla="*/ 22 w 22"/>
                  <a:gd name="T63" fmla="*/ 28 h 2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28">
                    <a:moveTo>
                      <a:pt x="20" y="20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2" y="6"/>
                      <a:pt x="22" y="5"/>
                    </a:cubicBezTo>
                    <a:cubicBezTo>
                      <a:pt x="22" y="4"/>
                      <a:pt x="22" y="3"/>
                      <a:pt x="21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7" y="0"/>
                      <a:pt x="16" y="1"/>
                      <a:pt x="15" y="1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5"/>
                      <a:pt x="1" y="17"/>
                      <a:pt x="2" y="17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6" y="28"/>
                      <a:pt x="17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20" y="27"/>
                      <a:pt x="21" y="26"/>
                    </a:cubicBezTo>
                    <a:cubicBezTo>
                      <a:pt x="22" y="25"/>
                      <a:pt x="22" y="25"/>
                      <a:pt x="22" y="24"/>
                    </a:cubicBezTo>
                    <a:cubicBezTo>
                      <a:pt x="22" y="22"/>
                      <a:pt x="21" y="21"/>
                      <a:pt x="2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 29"/>
              <p:cNvSpPr>
                <a:spLocks/>
              </p:cNvSpPr>
              <p:nvPr/>
            </p:nvSpPr>
            <p:spPr bwMode="auto">
              <a:xfrm>
                <a:off x="3981732" y="1440145"/>
                <a:ext cx="301450" cy="334416"/>
              </a:xfrm>
              <a:custGeom>
                <a:avLst/>
                <a:gdLst>
                  <a:gd name="T0" fmla="*/ 2147483647 w 22"/>
                  <a:gd name="T1" fmla="*/ 2147483647 h 28"/>
                  <a:gd name="T2" fmla="*/ 2147483647 w 22"/>
                  <a:gd name="T3" fmla="*/ 2147483647 h 28"/>
                  <a:gd name="T4" fmla="*/ 2147483647 w 22"/>
                  <a:gd name="T5" fmla="*/ 2147483647 h 28"/>
                  <a:gd name="T6" fmla="*/ 2147483647 w 22"/>
                  <a:gd name="T7" fmla="*/ 0 h 28"/>
                  <a:gd name="T8" fmla="*/ 2147483647 w 22"/>
                  <a:gd name="T9" fmla="*/ 2147483647 h 28"/>
                  <a:gd name="T10" fmla="*/ 0 w 22"/>
                  <a:gd name="T11" fmla="*/ 2147483647 h 28"/>
                  <a:gd name="T12" fmla="*/ 2147483647 w 22"/>
                  <a:gd name="T13" fmla="*/ 2147483647 h 28"/>
                  <a:gd name="T14" fmla="*/ 2147483647 w 22"/>
                  <a:gd name="T15" fmla="*/ 2147483647 h 28"/>
                  <a:gd name="T16" fmla="*/ 2147483647 w 22"/>
                  <a:gd name="T17" fmla="*/ 2147483647 h 28"/>
                  <a:gd name="T18" fmla="*/ 2147483647 w 22"/>
                  <a:gd name="T19" fmla="*/ 2147483647 h 28"/>
                  <a:gd name="T20" fmla="*/ 2147483647 w 22"/>
                  <a:gd name="T21" fmla="*/ 2147483647 h 28"/>
                  <a:gd name="T22" fmla="*/ 0 w 22"/>
                  <a:gd name="T23" fmla="*/ 2147483647 h 28"/>
                  <a:gd name="T24" fmla="*/ 2147483647 w 22"/>
                  <a:gd name="T25" fmla="*/ 2147483647 h 28"/>
                  <a:gd name="T26" fmla="*/ 2147483647 w 22"/>
                  <a:gd name="T27" fmla="*/ 2147483647 h 28"/>
                  <a:gd name="T28" fmla="*/ 2147483647 w 22"/>
                  <a:gd name="T29" fmla="*/ 2147483647 h 28"/>
                  <a:gd name="T30" fmla="*/ 2147483647 w 22"/>
                  <a:gd name="T31" fmla="*/ 2147483647 h 28"/>
                  <a:gd name="T32" fmla="*/ 2147483647 w 22"/>
                  <a:gd name="T33" fmla="*/ 2147483647 h 28"/>
                  <a:gd name="T34" fmla="*/ 2147483647 w 22"/>
                  <a:gd name="T35" fmla="*/ 2147483647 h 28"/>
                  <a:gd name="T36" fmla="*/ 2147483647 w 22"/>
                  <a:gd name="T37" fmla="*/ 2147483647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"/>
                  <a:gd name="T58" fmla="*/ 0 h 28"/>
                  <a:gd name="T59" fmla="*/ 22 w 22"/>
                  <a:gd name="T60" fmla="*/ 28 h 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" h="28">
                    <a:moveTo>
                      <a:pt x="20" y="11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2"/>
                      <a:pt x="0" y="24"/>
                    </a:cubicBezTo>
                    <a:cubicBezTo>
                      <a:pt x="0" y="25"/>
                      <a:pt x="1" y="25"/>
                      <a:pt x="1" y="26"/>
                    </a:cubicBezTo>
                    <a:cubicBezTo>
                      <a:pt x="2" y="27"/>
                      <a:pt x="3" y="28"/>
                      <a:pt x="5" y="28"/>
                    </a:cubicBezTo>
                    <a:cubicBezTo>
                      <a:pt x="5" y="28"/>
                      <a:pt x="6" y="28"/>
                      <a:pt x="7" y="27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7"/>
                      <a:pt x="22" y="15"/>
                      <a:pt x="22" y="14"/>
                    </a:cubicBezTo>
                    <a:cubicBezTo>
                      <a:pt x="22" y="13"/>
                      <a:pt x="21" y="12"/>
                      <a:pt x="2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>
            <a:off x="781813" y="1748522"/>
            <a:ext cx="7601878" cy="31972"/>
          </a:xfrm>
          <a:prstGeom prst="line">
            <a:avLst/>
          </a:prstGeom>
          <a:ln w="2349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0077" y="5568466"/>
            <a:ext cx="849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40000"/>
                </a:solidFill>
              </a:rPr>
              <a:t>A new </a:t>
            </a:r>
            <a:r>
              <a:rPr lang="en-US" sz="2400" b="1" dirty="0">
                <a:solidFill>
                  <a:srgbClr val="C40000"/>
                </a:solidFill>
              </a:rPr>
              <a:t>world of analytical possibilities is opened.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619" y="-8463"/>
            <a:ext cx="8412480" cy="772321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Data and </a:t>
            </a:r>
            <a:r>
              <a:rPr lang="en-US" sz="2800" dirty="0" smtClean="0"/>
              <a:t>Complexity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8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-152400"/>
            <a:ext cx="84124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Big Data Is Not New………So why the Hype now?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296FC-A2C3-4AA5-A425-646C8F03E9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96" y="3006969"/>
            <a:ext cx="3689956" cy="279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196" y="798186"/>
            <a:ext cx="3691298" cy="2123658"/>
          </a:xfrm>
          <a:prstGeom prst="rect">
            <a:avLst/>
          </a:prstGeom>
          <a:solidFill>
            <a:srgbClr val="7F7F7F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1976</a:t>
            </a:r>
            <a:r>
              <a:rPr lang="en-US" sz="1200" dirty="0" smtClean="0">
                <a:solidFill>
                  <a:srgbClr val="000000"/>
                </a:solidFill>
              </a:rPr>
              <a:t> – </a:t>
            </a:r>
            <a:r>
              <a:rPr lang="en-US" sz="1200" dirty="0">
                <a:solidFill>
                  <a:srgbClr val="000000"/>
                </a:solidFill>
              </a:rPr>
              <a:t>physical disk formats: hard-sectored </a:t>
            </a:r>
            <a:r>
              <a:rPr lang="en-US" sz="1200" b="1" dirty="0" smtClean="0">
                <a:solidFill>
                  <a:srgbClr val="C40000"/>
                </a:solidFill>
              </a:rPr>
              <a:t>90</a:t>
            </a:r>
            <a:r>
              <a:rPr lang="en-US" sz="1200" b="1" dirty="0">
                <a:solidFill>
                  <a:srgbClr val="C40000"/>
                </a:solidFill>
              </a:rPr>
              <a:t> </a:t>
            </a:r>
            <a:r>
              <a:rPr lang="en-US" sz="1200" b="1" dirty="0" smtClean="0">
                <a:solidFill>
                  <a:srgbClr val="C40000"/>
                </a:solidFill>
              </a:rPr>
              <a:t>KB </a:t>
            </a:r>
            <a:r>
              <a:rPr lang="en-US" sz="1200" dirty="0">
                <a:solidFill>
                  <a:srgbClr val="000000"/>
                </a:solidFill>
              </a:rPr>
              <a:t>and soft-sectored </a:t>
            </a:r>
            <a:r>
              <a:rPr lang="en-US" sz="1200" b="1" dirty="0" smtClean="0">
                <a:solidFill>
                  <a:srgbClr val="C40000"/>
                </a:solidFill>
              </a:rPr>
              <a:t>110</a:t>
            </a:r>
            <a:r>
              <a:rPr lang="en-US" sz="1200" b="1" dirty="0">
                <a:solidFill>
                  <a:srgbClr val="C40000"/>
                </a:solidFill>
              </a:rPr>
              <a:t> </a:t>
            </a:r>
            <a:r>
              <a:rPr lang="en-US" sz="1200" b="1" dirty="0" smtClean="0">
                <a:solidFill>
                  <a:srgbClr val="C40000"/>
                </a:solidFill>
              </a:rPr>
              <a:t>KB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1983</a:t>
            </a:r>
            <a:r>
              <a:rPr lang="en-US" sz="1200" dirty="0" smtClean="0">
                <a:solidFill>
                  <a:srgbClr val="000000"/>
                </a:solidFill>
              </a:rPr>
              <a:t> - single</a:t>
            </a:r>
            <a:r>
              <a:rPr lang="en-US" sz="1200" dirty="0">
                <a:solidFill>
                  <a:srgbClr val="000000"/>
                </a:solidFill>
              </a:rPr>
              <a:t>-sided </a:t>
            </a:r>
            <a:r>
              <a:rPr lang="en-US" sz="1200" dirty="0" smtClean="0">
                <a:solidFill>
                  <a:srgbClr val="000000"/>
                </a:solidFill>
              </a:rPr>
              <a:t>media</a:t>
            </a:r>
            <a:r>
              <a:rPr lang="en-US" sz="1200" dirty="0">
                <a:solidFill>
                  <a:srgbClr val="000000"/>
                </a:solidFill>
              </a:rPr>
              <a:t>, with formatted capacities of </a:t>
            </a:r>
            <a:r>
              <a:rPr lang="en-US" sz="1200" b="1" dirty="0">
                <a:solidFill>
                  <a:srgbClr val="C40000"/>
                </a:solidFill>
              </a:rPr>
              <a:t>360 </a:t>
            </a:r>
            <a:r>
              <a:rPr lang="en-US" sz="1200" b="1" dirty="0" smtClean="0">
                <a:solidFill>
                  <a:srgbClr val="C40000"/>
                </a:solidFill>
              </a:rPr>
              <a:t>KB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1984</a:t>
            </a:r>
            <a:r>
              <a:rPr lang="en-US" sz="1200" dirty="0" smtClean="0">
                <a:solidFill>
                  <a:srgbClr val="000000"/>
                </a:solidFill>
              </a:rPr>
              <a:t> – double</a:t>
            </a:r>
            <a:r>
              <a:rPr lang="en-US" sz="1200" dirty="0">
                <a:solidFill>
                  <a:srgbClr val="000000"/>
                </a:solidFill>
              </a:rPr>
              <a:t>-sided media, with formatted capacities of </a:t>
            </a:r>
            <a:r>
              <a:rPr lang="en-US" sz="1200" b="1" dirty="0" smtClean="0">
                <a:solidFill>
                  <a:srgbClr val="C40000"/>
                </a:solidFill>
              </a:rPr>
              <a:t>720 </a:t>
            </a:r>
            <a:r>
              <a:rPr lang="en-US" sz="1200" b="1" dirty="0">
                <a:solidFill>
                  <a:srgbClr val="C40000"/>
                </a:solidFill>
              </a:rPr>
              <a:t>KB</a:t>
            </a:r>
            <a:endParaRPr lang="en-US" sz="1200" b="1" dirty="0" smtClean="0">
              <a:solidFill>
                <a:srgbClr val="C4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b="1" dirty="0" smtClean="0">
                <a:solidFill>
                  <a:srgbClr val="000000"/>
                </a:solidFill>
              </a:rPr>
              <a:t>1986</a:t>
            </a:r>
            <a:r>
              <a:rPr lang="en-US" sz="1200" dirty="0" smtClean="0">
                <a:solidFill>
                  <a:srgbClr val="000000"/>
                </a:solidFill>
              </a:rPr>
              <a:t> -  What </a:t>
            </a:r>
            <a:r>
              <a:rPr lang="en-US" sz="1200" dirty="0">
                <a:solidFill>
                  <a:srgbClr val="000000"/>
                </a:solidFill>
              </a:rPr>
              <a:t>became the most common format, the double-sided, high-density (HD) </a:t>
            </a:r>
            <a:r>
              <a:rPr lang="en-US" sz="1200" b="1" dirty="0">
                <a:solidFill>
                  <a:srgbClr val="C40000"/>
                </a:solidFill>
              </a:rPr>
              <a:t>1.44 MB</a:t>
            </a:r>
            <a:r>
              <a:rPr lang="en-US" sz="1200" dirty="0">
                <a:solidFill>
                  <a:srgbClr val="000000"/>
                </a:solidFill>
              </a:rPr>
              <a:t> disk </a:t>
            </a:r>
            <a:r>
              <a:rPr lang="en-US" sz="1200" dirty="0" smtClean="0">
                <a:solidFill>
                  <a:srgbClr val="000000"/>
                </a:solidFill>
              </a:rPr>
              <a:t>drive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0791" y="3810000"/>
            <a:ext cx="3691298" cy="2246769"/>
          </a:xfrm>
          <a:prstGeom prst="rect">
            <a:avLst/>
          </a:prstGeom>
          <a:solidFill>
            <a:srgbClr val="7F7F7F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Unprecedented ability to store Data</a:t>
            </a:r>
            <a:endParaRPr lang="en-US" sz="1400" b="1" dirty="0" smtClean="0">
              <a:solidFill>
                <a:srgbClr val="C4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Unprecedented amounts and types of data</a:t>
            </a:r>
            <a:endParaRPr lang="en-US" sz="1400" b="1" dirty="0" smtClean="0">
              <a:solidFill>
                <a:srgbClr val="C40000"/>
              </a:solidFill>
            </a:endParaRP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Unprecedented Computing Power</a:t>
            </a:r>
            <a:endParaRPr lang="en-US" sz="1400" dirty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Unprecedented Ability to reach data and information from anywhere in the world in Near Real Time</a:t>
            </a:r>
            <a:endParaRPr lang="en-US" sz="1400" b="1" dirty="0" smtClean="0">
              <a:solidFill>
                <a:srgbClr val="C40000"/>
              </a:solidFill>
            </a:endParaRPr>
          </a:p>
        </p:txBody>
      </p:sp>
      <p:pic>
        <p:nvPicPr>
          <p:cNvPr id="7" name="Picture 6" descr="Big Data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494" y="788823"/>
            <a:ext cx="3137892" cy="284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92" y="2456884"/>
            <a:ext cx="1608256" cy="1477671"/>
          </a:xfrm>
          <a:prstGeom prst="rect">
            <a:avLst/>
          </a:prstGeom>
        </p:spPr>
      </p:pic>
      <p:sp>
        <p:nvSpPr>
          <p:cNvPr id="56" name="Isosceles Triangle 55"/>
          <p:cNvSpPr/>
          <p:nvPr/>
        </p:nvSpPr>
        <p:spPr>
          <a:xfrm rot="5400000">
            <a:off x="533939" y="2981147"/>
            <a:ext cx="3987065" cy="368439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5227" y="1171523"/>
            <a:ext cx="2047862" cy="3987066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0941" y="1171523"/>
            <a:ext cx="2047862" cy="3987066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32141" y="1191213"/>
            <a:ext cx="2047862" cy="3987066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03897" y="1171523"/>
            <a:ext cx="2047862" cy="3987066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5227" y="5316103"/>
            <a:ext cx="8536665" cy="39378"/>
          </a:xfrm>
          <a:prstGeom prst="line">
            <a:avLst/>
          </a:prstGeom>
          <a:ln w="57150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5072" y="5404699"/>
            <a:ext cx="85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Arial"/>
                <a:cs typeface="Arial"/>
              </a:rPr>
              <a:t>Milliseconds</a:t>
            </a:r>
            <a:endParaRPr lang="en-US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418" y="2155980"/>
            <a:ext cx="2032306" cy="2032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95504" y="2699002"/>
            <a:ext cx="116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/>
                <a:cs typeface="Arial"/>
              </a:rPr>
              <a:t>Actionable Intelligence</a:t>
            </a:r>
            <a:endParaRPr lang="en-US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" name="Elbow Connector 10"/>
          <p:cNvCxnSpPr/>
          <p:nvPr/>
        </p:nvCxnSpPr>
        <p:spPr>
          <a:xfrm>
            <a:off x="305227" y="2511690"/>
            <a:ext cx="2008474" cy="269435"/>
          </a:xfrm>
          <a:prstGeom prst="bentConnector3">
            <a:avLst>
              <a:gd name="adj1" fmla="val 50000"/>
            </a:avLst>
          </a:prstGeom>
          <a:ln w="57150">
            <a:headEnd type="oval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305227" y="3591362"/>
            <a:ext cx="2008474" cy="255318"/>
          </a:xfrm>
          <a:prstGeom prst="bentConnector3">
            <a:avLst>
              <a:gd name="adj1" fmla="val 50000"/>
            </a:avLst>
          </a:prstGeom>
          <a:ln w="57150">
            <a:headEnd type="oval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2" idx="1"/>
          </p:cNvCxnSpPr>
          <p:nvPr/>
        </p:nvCxnSpPr>
        <p:spPr>
          <a:xfrm>
            <a:off x="305227" y="3165056"/>
            <a:ext cx="2008474" cy="30664"/>
          </a:xfrm>
          <a:prstGeom prst="line">
            <a:avLst/>
          </a:prstGeom>
          <a:ln w="57150">
            <a:headEnd type="oval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6932" y="2091890"/>
            <a:ext cx="119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Forensic Big Data Repositories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932" y="2756230"/>
            <a:ext cx="119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Real-Time Network Sensors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932" y="3426880"/>
            <a:ext cx="119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Domain Expertise</a:t>
            </a:r>
          </a:p>
          <a:p>
            <a:pPr algn="ctr"/>
            <a:r>
              <a:rPr lang="en-US" sz="1000" dirty="0" smtClean="0">
                <a:solidFill>
                  <a:schemeClr val="accent1"/>
                </a:solidFill>
                <a:latin typeface="Arial"/>
                <a:cs typeface="Arial"/>
              </a:rPr>
              <a:t>Threat Vectors</a:t>
            </a:r>
            <a:endParaRPr lang="en-US" sz="1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4615" y="1352926"/>
            <a:ext cx="200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Arial"/>
                <a:cs typeface="Arial"/>
              </a:rPr>
              <a:t>Data</a:t>
            </a:r>
            <a:endParaRPr lang="en-US" sz="1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05489" y="1351437"/>
            <a:ext cx="200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Arial"/>
                <a:cs typeface="Arial"/>
              </a:rPr>
              <a:t>Derived Information</a:t>
            </a:r>
            <a:endParaRPr lang="en-US" sz="1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32141" y="1264321"/>
            <a:ext cx="2008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F81BD"/>
                </a:solidFill>
                <a:latin typeface="Arial"/>
                <a:cs typeface="Arial"/>
              </a:rPr>
              <a:t>Knowledge – Data in Motion</a:t>
            </a:r>
            <a:endParaRPr lang="en-US" sz="1400" b="1" dirty="0">
              <a:solidFill>
                <a:srgbClr val="4F81BD"/>
              </a:solidFill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3418" y="1352926"/>
            <a:ext cx="200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  <a:latin typeface="Arial"/>
                <a:cs typeface="Arial"/>
              </a:rPr>
              <a:t>Intelligence</a:t>
            </a:r>
            <a:endParaRPr lang="en-US" sz="1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43285" y="4605649"/>
            <a:ext cx="2008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  <a:latin typeface="Arial"/>
                <a:cs typeface="Arial"/>
              </a:rPr>
              <a:t>Near Real-Time Forensics</a:t>
            </a:r>
            <a:endParaRPr lang="en-US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22742" y="2293790"/>
            <a:ext cx="1604819" cy="1988609"/>
          </a:xfrm>
          <a:prstGeom prst="roundRect">
            <a:avLst/>
          </a:prstGeom>
          <a:solidFill>
            <a:schemeClr val="bg1">
              <a:alpha val="10000"/>
            </a:schemeClr>
          </a:solidFill>
          <a:ln w="666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109808" y="2751589"/>
            <a:ext cx="157528" cy="15288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09808" y="3157349"/>
            <a:ext cx="157528" cy="15288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09808" y="3575629"/>
            <a:ext cx="157528" cy="152880"/>
          </a:xfrm>
          <a:prstGeom prst="ellipse">
            <a:avLst/>
          </a:prstGeom>
          <a:gradFill>
            <a:gsLst>
              <a:gs pos="0">
                <a:srgbClr val="008000"/>
              </a:gs>
              <a:gs pos="100000">
                <a:schemeClr val="bg1">
                  <a:lumMod val="9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5415018" y="2834990"/>
            <a:ext cx="866403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415018" y="3243360"/>
            <a:ext cx="866403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415018" y="3650098"/>
            <a:ext cx="866403" cy="0"/>
          </a:xfrm>
          <a:prstGeom prst="line">
            <a:avLst/>
          </a:prstGeom>
          <a:ln w="5715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71529" y="4402965"/>
            <a:ext cx="200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177800">
              <a:buFont typeface="Arial"/>
              <a:buChar char="•"/>
            </a:pPr>
            <a:r>
              <a:rPr lang="en-US" sz="1200" dirty="0" smtClean="0">
                <a:solidFill>
                  <a:schemeClr val="accent1"/>
                </a:solidFill>
                <a:latin typeface="Arial"/>
                <a:cs typeface="Arial"/>
              </a:rPr>
              <a:t>Decision Maker</a:t>
            </a:r>
          </a:p>
          <a:p>
            <a:pPr marL="344488" indent="-177800">
              <a:buFont typeface="Arial"/>
              <a:buChar char="•"/>
            </a:pPr>
            <a:r>
              <a:rPr lang="en-US" sz="1200" dirty="0" smtClean="0">
                <a:solidFill>
                  <a:schemeClr val="accent1"/>
                </a:solidFill>
                <a:latin typeface="Arial"/>
                <a:cs typeface="Arial"/>
              </a:rPr>
              <a:t>Automate Screening Results in Display</a:t>
            </a:r>
            <a:endParaRPr lang="en-US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57" name="Isosceles Triangle 56"/>
          <p:cNvSpPr/>
          <p:nvPr/>
        </p:nvSpPr>
        <p:spPr>
          <a:xfrm rot="5400000">
            <a:off x="2658298" y="2990681"/>
            <a:ext cx="3987065" cy="368439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5400000">
            <a:off x="4871359" y="2977059"/>
            <a:ext cx="3987065" cy="368439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691211" y="1920730"/>
            <a:ext cx="2008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  <a:latin typeface="Arial"/>
                <a:cs typeface="Arial"/>
              </a:rPr>
              <a:t>Analyst Interface</a:t>
            </a:r>
            <a:endParaRPr lang="en-US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57748" y="5710492"/>
            <a:ext cx="190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Bring computing power to correlate vast amounts of data and create derived information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82493" y="5796170"/>
            <a:ext cx="19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Intuitive, comprehensive, analyst and decision maker interface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3418" y="5816081"/>
            <a:ext cx="19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Instantaneous time to value from data to actionable intelligence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03838" y="5742354"/>
            <a:ext cx="1909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Ingest volume, velocity variety and veracity of data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39257" y="209926"/>
            <a:ext cx="841248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-8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Data to Knowledge to Intelligence – the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81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-152400"/>
            <a:ext cx="84124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Basics to Next Generation – Risk Management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A0A6-F3FC-4FF8-8962-9B0A1C91931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513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07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26170"/>
            <a:ext cx="8412480" cy="940630"/>
          </a:xfrm>
        </p:spPr>
        <p:txBody>
          <a:bodyPr/>
          <a:lstStyle/>
          <a:p>
            <a:r>
              <a:rPr lang="en-US" dirty="0" smtClean="0"/>
              <a:t>The Cyber Basics Simplified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A0A6-F3FC-4FF8-8962-9B0A1C91931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628" y="1066800"/>
            <a:ext cx="834074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Cyber Readiness – all about establishing trust to manage risk of uncertain world</a:t>
            </a:r>
          </a:p>
          <a:p>
            <a:r>
              <a:rPr lang="en-US" dirty="0"/>
              <a:t>	</a:t>
            </a:r>
            <a:r>
              <a:rPr lang="en-US" dirty="0" smtClean="0"/>
              <a:t>Now Virtual Trust, no longer face-to-face</a:t>
            </a:r>
          </a:p>
          <a:p>
            <a:endParaRPr lang="en-US" dirty="0"/>
          </a:p>
          <a:p>
            <a:r>
              <a:rPr lang="en-US" dirty="0" smtClean="0"/>
              <a:t>How do we establish trust ‘virtually’?  </a:t>
            </a:r>
          </a:p>
          <a:p>
            <a:r>
              <a:rPr lang="en-US" dirty="0"/>
              <a:t>	</a:t>
            </a:r>
            <a:r>
              <a:rPr lang="en-US" u="sng" dirty="0" smtClean="0"/>
              <a:t>First step is Identity Management </a:t>
            </a:r>
          </a:p>
          <a:p>
            <a:r>
              <a:rPr lang="en-US" dirty="0"/>
              <a:t>	</a:t>
            </a:r>
            <a:r>
              <a:rPr lang="en-US" dirty="0" smtClean="0"/>
              <a:t>CAC cards, PIV Certificates, Trusted data base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Second Step is Authentication</a:t>
            </a:r>
          </a:p>
          <a:p>
            <a:r>
              <a:rPr lang="en-US" dirty="0"/>
              <a:t>	</a:t>
            </a:r>
            <a:r>
              <a:rPr lang="en-US" dirty="0" smtClean="0"/>
              <a:t>Two Factor, SSL, username and password, biometrics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Third step is Access control </a:t>
            </a:r>
          </a:p>
          <a:p>
            <a:r>
              <a:rPr lang="en-US" dirty="0"/>
              <a:t>	</a:t>
            </a:r>
            <a:r>
              <a:rPr lang="en-US" dirty="0" smtClean="0"/>
              <a:t>Rules Based Access Control tied to identity management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Last step is verification and analytics of the business process </a:t>
            </a:r>
          </a:p>
          <a:p>
            <a:r>
              <a:rPr lang="en-US" dirty="0"/>
              <a:t>	</a:t>
            </a:r>
            <a:r>
              <a:rPr lang="en-US" dirty="0" smtClean="0"/>
              <a:t>Audit and trace of all of the above steps</a:t>
            </a:r>
          </a:p>
          <a:p>
            <a:r>
              <a:rPr lang="en-US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5433376"/>
            <a:ext cx="670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Time matters to the above process for the person at the keyboard, mouse, mobile device, etc.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593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 descr="Big-Data-Landscape - 2-0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9" r="-25"/>
          <a:stretch/>
        </p:blipFill>
        <p:spPr bwMode="auto">
          <a:xfrm>
            <a:off x="1805" y="1"/>
            <a:ext cx="9143999" cy="68580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4833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 bwMode="auto">
            <a:xfrm>
              <a:off x="0" y="4809506"/>
              <a:ext cx="9144000" cy="204849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6788" y="5131375"/>
              <a:ext cx="7587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Time to value matters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</a:rPr>
                <a:t>Just because you 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can</a:t>
              </a:r>
              <a:r>
                <a:rPr lang="en-US" sz="2800" dirty="0" smtClean="0">
                  <a:solidFill>
                    <a:schemeClr val="bg1"/>
                  </a:solidFill>
                </a:rPr>
                <a:t> build a solution from scratch doesn’t mean you </a:t>
              </a:r>
              <a:r>
                <a:rPr lang="en-US" sz="2800" i="1" dirty="0" smtClean="0">
                  <a:solidFill>
                    <a:schemeClr val="bg1"/>
                  </a:solidFill>
                </a:rPr>
                <a:t>should!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0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N 4x3 Template 2014 r2">
  <a:themeElements>
    <a:clrScheme name="ViON 2014 r2">
      <a:dk1>
        <a:srgbClr val="000000"/>
      </a:dk1>
      <a:lt1>
        <a:sysClr val="window" lastClr="FFFFFF"/>
      </a:lt1>
      <a:dk2>
        <a:srgbClr val="0093B2"/>
      </a:dk2>
      <a:lt2>
        <a:srgbClr val="F8F8F8"/>
      </a:lt2>
      <a:accent1>
        <a:srgbClr val="76232F"/>
      </a:accent1>
      <a:accent2>
        <a:srgbClr val="0093B2"/>
      </a:accent2>
      <a:accent3>
        <a:srgbClr val="B1B3B3"/>
      </a:accent3>
      <a:accent4>
        <a:srgbClr val="3E3935"/>
      </a:accent4>
      <a:accent5>
        <a:srgbClr val="808080"/>
      </a:accent5>
      <a:accent6>
        <a:srgbClr val="4D4D4D"/>
      </a:accent6>
      <a:hlink>
        <a:srgbClr val="0093B2"/>
      </a:hlink>
      <a:folHlink>
        <a:srgbClr val="0093B2"/>
      </a:folHlink>
    </a:clrScheme>
    <a:fontScheme name="ViON 2014 r2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3 BRAND 201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6428"/>
      </a:accent1>
      <a:accent2>
        <a:srgbClr val="708639"/>
      </a:accent2>
      <a:accent3>
        <a:srgbClr val="502E14"/>
      </a:accent3>
      <a:accent4>
        <a:srgbClr val="FF6400"/>
      </a:accent4>
      <a:accent5>
        <a:srgbClr val="FFCB05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ln w="12700">
          <a:solidFill>
            <a:schemeClr val="accent4"/>
          </a:solidFill>
        </a:ln>
        <a:effectLst/>
      </a:spPr>
      <a:bodyPr wrap="square" lIns="45720" tIns="45720" rIns="45720" bIns="45720" rtlCol="0" anchor="t" anchorCtr="0">
        <a:spAutoFit/>
      </a:bodyPr>
      <a:lstStyle>
        <a:defPPr>
          <a:defRPr sz="10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4.xml><?xml version="1.0" encoding="utf-8"?>
<a:theme xmlns:a="http://schemas.openxmlformats.org/drawingml/2006/main" name="4_K3 BRAND 2013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6428"/>
      </a:accent1>
      <a:accent2>
        <a:srgbClr val="708639"/>
      </a:accent2>
      <a:accent3>
        <a:srgbClr val="502E14"/>
      </a:accent3>
      <a:accent4>
        <a:srgbClr val="FF6400"/>
      </a:accent4>
      <a:accent5>
        <a:srgbClr val="FFCB05"/>
      </a:accent5>
      <a:accent6>
        <a:srgbClr val="80808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  <a:ln w="12700">
          <a:solidFill>
            <a:schemeClr val="accent4"/>
          </a:solidFill>
        </a:ln>
        <a:effectLst/>
      </a:spPr>
      <a:bodyPr wrap="square" lIns="45720" tIns="45720" rIns="45720" bIns="45720" rtlCol="0" anchor="t" anchorCtr="0">
        <a:spAutoFit/>
      </a:bodyPr>
      <a:lstStyle>
        <a:defPPr>
          <a:defRPr sz="10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</a:theme>
</file>

<file path=ppt/theme/theme5.xml><?xml version="1.0" encoding="utf-8"?>
<a:theme xmlns:a="http://schemas.openxmlformats.org/drawingml/2006/main" name="PEO-EIS Deci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EO-EIS Decisio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ViON 4x3 Template 2014 r2</Template>
  <TotalTime>923</TotalTime>
  <Words>281</Words>
  <Application>Microsoft Office PowerPoint</Application>
  <PresentationFormat>On-screen Show (4:3)</PresentationFormat>
  <Paragraphs>87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ViON 4x3 Template 2014 r2</vt:lpstr>
      <vt:lpstr>Office Theme</vt:lpstr>
      <vt:lpstr>3_K3 BRAND 2013</vt:lpstr>
      <vt:lpstr>4_K3 BRAND 2013</vt:lpstr>
      <vt:lpstr>PEO-EIS Decisional</vt:lpstr>
      <vt:lpstr>1_PEO-EIS Decisional</vt:lpstr>
      <vt:lpstr>Cyber Basics and Big Data </vt:lpstr>
      <vt:lpstr>Data and Complexity</vt:lpstr>
      <vt:lpstr>Big Data Is Not New………So why the Hype now?</vt:lpstr>
      <vt:lpstr>PowerPoint Presentation</vt:lpstr>
      <vt:lpstr>The Basics to Next Generation – Risk Management</vt:lpstr>
      <vt:lpstr>The Cyber Basics Simplified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david.kushner@vion.com</dc:creator>
  <cp:lastModifiedBy>David Kushner</cp:lastModifiedBy>
  <cp:revision>41</cp:revision>
  <dcterms:created xsi:type="dcterms:W3CDTF">2014-07-09T13:37:29Z</dcterms:created>
  <dcterms:modified xsi:type="dcterms:W3CDTF">2015-07-27T14:30:17Z</dcterms:modified>
</cp:coreProperties>
</file>