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6" r:id="rId2"/>
    <p:sldId id="277" r:id="rId3"/>
    <p:sldId id="270" r:id="rId4"/>
    <p:sldId id="258" r:id="rId5"/>
    <p:sldId id="266" r:id="rId6"/>
    <p:sldId id="260" r:id="rId7"/>
    <p:sldId id="261" r:id="rId8"/>
    <p:sldId id="262" r:id="rId9"/>
    <p:sldId id="263" r:id="rId10"/>
    <p:sldId id="264" r:id="rId11"/>
    <p:sldId id="265" r:id="rId12"/>
    <p:sldId id="267" r:id="rId13"/>
    <p:sldId id="27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5" d="100"/>
          <a:sy n="95" d="100"/>
        </p:scale>
        <p:origin x="-1992"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D4FDC9-1B6A-4827-90D0-9DDCCD28A695}" type="datetimeFigureOut">
              <a:rPr lang="en-US" smtClean="0"/>
              <a:t>7/29/15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DCA4AA-512A-49B4-9E77-20330430697E}" type="slidenum">
              <a:rPr lang="en-US" smtClean="0"/>
              <a:t>‹#›</a:t>
            </a:fld>
            <a:endParaRPr lang="en-US"/>
          </a:p>
        </p:txBody>
      </p:sp>
    </p:spTree>
    <p:extLst>
      <p:ext uri="{BB962C8B-B14F-4D97-AF65-F5344CB8AC3E}">
        <p14:creationId xmlns:p14="http://schemas.microsoft.com/office/powerpoint/2010/main" val="1747418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OMB Memo 13-13 released last year, requires federal agencies to develop and release data that can be used by other government agencies,  industry, academia, and the public.</a:t>
            </a:r>
          </a:p>
          <a:p>
            <a:pPr eaLnBrk="1" hangingPunct="1">
              <a:spcBef>
                <a:spcPct val="0"/>
              </a:spcBef>
            </a:pPr>
            <a:endParaRPr lang="en-US" altLang="en-US" smtClean="0"/>
          </a:p>
          <a:p>
            <a:pPr eaLnBrk="1" hangingPunct="1">
              <a:spcBef>
                <a:spcPct val="0"/>
              </a:spcBef>
            </a:pPr>
            <a:r>
              <a:rPr lang="en-US" altLang="en-US" smtClean="0"/>
              <a:t>It also requires Agencies to develop and maintain and enterprise data inventory that can be Expanded, Enriched and is Open.</a:t>
            </a:r>
          </a:p>
          <a:p>
            <a:pPr eaLnBrk="1" hangingPunct="1">
              <a:spcBef>
                <a:spcPct val="0"/>
              </a:spcBef>
            </a:pPr>
            <a:endParaRPr lang="en-US" altLang="en-US" smtClean="0"/>
          </a:p>
          <a:p>
            <a:pPr eaLnBrk="1" hangingPunct="1">
              <a:spcBef>
                <a:spcPct val="0"/>
              </a:spcBef>
            </a:pPr>
            <a:r>
              <a:rPr lang="en-US" altLang="en-US" smtClean="0"/>
              <a:t>It requires Agencies to make their data machine readable and using open formats and data standards for new information development and collection.   It requires Agencies to use open licenses and establishes processes that will identify information that can not be release for various reasons.  (privacy, legal, security)</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4D01071-7440-4951-AB31-2A3C977F24F2}" type="slidenum">
              <a:rPr lang="en-US" altLang="en-US">
                <a:solidFill>
                  <a:prstClr val="black"/>
                </a:solidFill>
              </a:rPr>
              <a:pPr>
                <a:spcBef>
                  <a:spcPct val="0"/>
                </a:spcBef>
              </a:pPr>
              <a:t>1</a:t>
            </a:fld>
            <a:endParaRPr lang="en-US" altLang="en-US">
              <a:solidFill>
                <a:prstClr val="black"/>
              </a:solidFill>
            </a:endParaRPr>
          </a:p>
        </p:txBody>
      </p:sp>
    </p:spTree>
    <p:extLst>
      <p:ext uri="{BB962C8B-B14F-4D97-AF65-F5344CB8AC3E}">
        <p14:creationId xmlns:p14="http://schemas.microsoft.com/office/powerpoint/2010/main" val="1643002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OMB Memo 13-13 released last year, requires federal agencies to develop and release data that can be used by other government agencies,  industry, academia, and the public.</a:t>
            </a:r>
          </a:p>
          <a:p>
            <a:pPr eaLnBrk="1" hangingPunct="1">
              <a:spcBef>
                <a:spcPct val="0"/>
              </a:spcBef>
            </a:pPr>
            <a:endParaRPr lang="en-US" altLang="en-US" smtClean="0"/>
          </a:p>
          <a:p>
            <a:pPr eaLnBrk="1" hangingPunct="1">
              <a:spcBef>
                <a:spcPct val="0"/>
              </a:spcBef>
            </a:pPr>
            <a:r>
              <a:rPr lang="en-US" altLang="en-US" smtClean="0"/>
              <a:t>It also requires Agencies to develop and maintain and enterprise data inventory that can be Expanded, Enriched and is Open.</a:t>
            </a:r>
          </a:p>
          <a:p>
            <a:pPr eaLnBrk="1" hangingPunct="1">
              <a:spcBef>
                <a:spcPct val="0"/>
              </a:spcBef>
            </a:pPr>
            <a:endParaRPr lang="en-US" altLang="en-US" smtClean="0"/>
          </a:p>
          <a:p>
            <a:pPr eaLnBrk="1" hangingPunct="1">
              <a:spcBef>
                <a:spcPct val="0"/>
              </a:spcBef>
            </a:pPr>
            <a:r>
              <a:rPr lang="en-US" altLang="en-US" smtClean="0"/>
              <a:t>It requires Agencies to make their data machine readable and using open formats and data standards for new information development and collection.   It requires Agencies to use open licenses and establishes processes that will identify information that can not be release for various reasons.  (privacy, legal, security)</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4D01071-7440-4951-AB31-2A3C977F24F2}" type="slidenum">
              <a:rPr lang="en-US" altLang="en-US">
                <a:solidFill>
                  <a:prstClr val="black"/>
                </a:solidFill>
              </a:rPr>
              <a:pPr>
                <a:spcBef>
                  <a:spcPct val="0"/>
                </a:spcBef>
              </a:pPr>
              <a:t>2</a:t>
            </a:fld>
            <a:endParaRPr lang="en-US" altLang="en-US">
              <a:solidFill>
                <a:prstClr val="black"/>
              </a:solidFill>
            </a:endParaRPr>
          </a:p>
        </p:txBody>
      </p:sp>
    </p:spTree>
    <p:extLst>
      <p:ext uri="{BB962C8B-B14F-4D97-AF65-F5344CB8AC3E}">
        <p14:creationId xmlns:p14="http://schemas.microsoft.com/office/powerpoint/2010/main" val="1438877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OMB Memo 13-13 released last year, requires federal agencies to develop and release data that can be used by other government agencies,  industry, academia, and the public.</a:t>
            </a:r>
          </a:p>
          <a:p>
            <a:pPr eaLnBrk="1" hangingPunct="1">
              <a:spcBef>
                <a:spcPct val="0"/>
              </a:spcBef>
            </a:pPr>
            <a:endParaRPr lang="en-US" altLang="en-US" smtClean="0"/>
          </a:p>
          <a:p>
            <a:pPr eaLnBrk="1" hangingPunct="1">
              <a:spcBef>
                <a:spcPct val="0"/>
              </a:spcBef>
            </a:pPr>
            <a:r>
              <a:rPr lang="en-US" altLang="en-US" smtClean="0"/>
              <a:t>It also requires Agencies to develop and maintain and enterprise data inventory that can be Expanded, Enriched and is Open.</a:t>
            </a:r>
          </a:p>
          <a:p>
            <a:pPr eaLnBrk="1" hangingPunct="1">
              <a:spcBef>
                <a:spcPct val="0"/>
              </a:spcBef>
            </a:pPr>
            <a:endParaRPr lang="en-US" altLang="en-US" smtClean="0"/>
          </a:p>
          <a:p>
            <a:pPr eaLnBrk="1" hangingPunct="1">
              <a:spcBef>
                <a:spcPct val="0"/>
              </a:spcBef>
            </a:pPr>
            <a:r>
              <a:rPr lang="en-US" altLang="en-US" smtClean="0"/>
              <a:t>It requires Agencies to make their data machine readable and using open formats and data standards for new information development and collection.   It requires Agencies to use open licenses and establishes processes that will identify information that can not be release for various reasons.  (privacy, legal, security)</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A453122-DA44-42BE-BD0F-FAD0501D6AEC}" type="slidenum">
              <a:rPr lang="en-US" altLang="en-US">
                <a:solidFill>
                  <a:srgbClr val="000000"/>
                </a:solidFill>
              </a:rPr>
              <a:pPr>
                <a:spcBef>
                  <a:spcPct val="0"/>
                </a:spcBef>
              </a:pPr>
              <a:t>3</a:t>
            </a:fld>
            <a:endParaRPr lang="en-US" altLang="en-US">
              <a:solidFill>
                <a:srgbClr val="000000"/>
              </a:solidFill>
            </a:endParaRPr>
          </a:p>
        </p:txBody>
      </p:sp>
    </p:spTree>
    <p:extLst>
      <p:ext uri="{BB962C8B-B14F-4D97-AF65-F5344CB8AC3E}">
        <p14:creationId xmlns:p14="http://schemas.microsoft.com/office/powerpoint/2010/main" val="1837103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OMB Memo 13-13 released last year, requires federal agencies to develop and release data that can be used by other government agencies,  industry, academia, and the public.</a:t>
            </a:r>
          </a:p>
          <a:p>
            <a:pPr eaLnBrk="1" hangingPunct="1">
              <a:spcBef>
                <a:spcPct val="0"/>
              </a:spcBef>
            </a:pPr>
            <a:endParaRPr lang="en-US" altLang="en-US" smtClean="0"/>
          </a:p>
          <a:p>
            <a:pPr eaLnBrk="1" hangingPunct="1">
              <a:spcBef>
                <a:spcPct val="0"/>
              </a:spcBef>
            </a:pPr>
            <a:r>
              <a:rPr lang="en-US" altLang="en-US" smtClean="0"/>
              <a:t>It also requires Agencies to develop and maintain and enterprise data inventory that can be Expanded, Enriched and is Open.</a:t>
            </a:r>
          </a:p>
          <a:p>
            <a:pPr eaLnBrk="1" hangingPunct="1">
              <a:spcBef>
                <a:spcPct val="0"/>
              </a:spcBef>
            </a:pPr>
            <a:endParaRPr lang="en-US" altLang="en-US" smtClean="0"/>
          </a:p>
          <a:p>
            <a:pPr eaLnBrk="1" hangingPunct="1">
              <a:spcBef>
                <a:spcPct val="0"/>
              </a:spcBef>
            </a:pPr>
            <a:r>
              <a:rPr lang="en-US" altLang="en-US" smtClean="0"/>
              <a:t>It requires Agencies to make their data machine readable and using open formats and data standards for new information development and collection.   It requires Agencies to use open licenses and establishes processes that will identify information that can not be release for various reasons.  (privacy, legal, security)</a:t>
            </a:r>
          </a:p>
        </p:txBody>
      </p:sp>
      <p:sp>
        <p:nvSpPr>
          <p:cNvPr id="460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28935" indent="-280360">
              <a:spcBef>
                <a:spcPct val="30000"/>
              </a:spcBef>
              <a:defRPr sz="1200">
                <a:solidFill>
                  <a:schemeClr val="tx1"/>
                </a:solidFill>
                <a:latin typeface="Calibri" pitchFamily="34" charset="0"/>
              </a:defRPr>
            </a:lvl2pPr>
            <a:lvl3pPr marL="1121438" indent="-224288">
              <a:spcBef>
                <a:spcPct val="30000"/>
              </a:spcBef>
              <a:defRPr sz="1200">
                <a:solidFill>
                  <a:schemeClr val="tx1"/>
                </a:solidFill>
                <a:latin typeface="Calibri" pitchFamily="34" charset="0"/>
              </a:defRPr>
            </a:lvl3pPr>
            <a:lvl4pPr marL="1570015" indent="-224288">
              <a:spcBef>
                <a:spcPct val="30000"/>
              </a:spcBef>
              <a:defRPr sz="1200">
                <a:solidFill>
                  <a:schemeClr val="tx1"/>
                </a:solidFill>
                <a:latin typeface="Calibri" pitchFamily="34" charset="0"/>
              </a:defRPr>
            </a:lvl4pPr>
            <a:lvl5pPr marL="2018591" indent="-224288">
              <a:spcBef>
                <a:spcPct val="30000"/>
              </a:spcBef>
              <a:defRPr sz="1200">
                <a:solidFill>
                  <a:schemeClr val="tx1"/>
                </a:solidFill>
                <a:latin typeface="Calibri" pitchFamily="34" charset="0"/>
              </a:defRPr>
            </a:lvl5pPr>
            <a:lvl6pPr marL="2467166" indent="-224288" eaLnBrk="0" fontAlgn="base" hangingPunct="0">
              <a:spcBef>
                <a:spcPct val="30000"/>
              </a:spcBef>
              <a:spcAft>
                <a:spcPct val="0"/>
              </a:spcAft>
              <a:defRPr sz="1200">
                <a:solidFill>
                  <a:schemeClr val="tx1"/>
                </a:solidFill>
                <a:latin typeface="Calibri" pitchFamily="34" charset="0"/>
              </a:defRPr>
            </a:lvl6pPr>
            <a:lvl7pPr marL="2915743" indent="-224288" eaLnBrk="0" fontAlgn="base" hangingPunct="0">
              <a:spcBef>
                <a:spcPct val="30000"/>
              </a:spcBef>
              <a:spcAft>
                <a:spcPct val="0"/>
              </a:spcAft>
              <a:defRPr sz="1200">
                <a:solidFill>
                  <a:schemeClr val="tx1"/>
                </a:solidFill>
                <a:latin typeface="Calibri" pitchFamily="34" charset="0"/>
              </a:defRPr>
            </a:lvl7pPr>
            <a:lvl8pPr marL="3364317" indent="-224288" eaLnBrk="0" fontAlgn="base" hangingPunct="0">
              <a:spcBef>
                <a:spcPct val="30000"/>
              </a:spcBef>
              <a:spcAft>
                <a:spcPct val="0"/>
              </a:spcAft>
              <a:defRPr sz="1200">
                <a:solidFill>
                  <a:schemeClr val="tx1"/>
                </a:solidFill>
                <a:latin typeface="Calibri" pitchFamily="34" charset="0"/>
              </a:defRPr>
            </a:lvl8pPr>
            <a:lvl9pPr marL="3812893" indent="-224288" eaLnBrk="0" fontAlgn="base" hangingPunct="0">
              <a:spcBef>
                <a:spcPct val="30000"/>
              </a:spcBef>
              <a:spcAft>
                <a:spcPct val="0"/>
              </a:spcAft>
              <a:defRPr sz="1200">
                <a:solidFill>
                  <a:schemeClr val="tx1"/>
                </a:solidFill>
                <a:latin typeface="Calibri" pitchFamily="34" charset="0"/>
              </a:defRPr>
            </a:lvl9pPr>
          </a:lstStyle>
          <a:p>
            <a:pPr>
              <a:spcBef>
                <a:spcPct val="0"/>
              </a:spcBef>
              <a:defRPr/>
            </a:pPr>
            <a:fld id="{04BC264F-B262-4DE0-87C5-714EA51ADF8B}" type="slidenum">
              <a:rPr lang="en-US" altLang="en-US" smtClean="0">
                <a:solidFill>
                  <a:srgbClr val="000000"/>
                </a:solidFill>
              </a:rPr>
              <a:pPr>
                <a:spcBef>
                  <a:spcPct val="0"/>
                </a:spcBef>
                <a:defRPr/>
              </a:pPr>
              <a:t>4</a:t>
            </a:fld>
            <a:endParaRPr lang="en-US" altLang="en-US" smtClean="0">
              <a:solidFill>
                <a:srgbClr val="000000"/>
              </a:solidFill>
            </a:endParaRPr>
          </a:p>
        </p:txBody>
      </p:sp>
    </p:spTree>
    <p:extLst>
      <p:ext uri="{BB962C8B-B14F-4D97-AF65-F5344CB8AC3E}">
        <p14:creationId xmlns:p14="http://schemas.microsoft.com/office/powerpoint/2010/main" val="3673178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7441" indent="-227441">
              <a:buFontTx/>
              <a:buAutoNum type="arabicPeriod"/>
            </a:pPr>
            <a:endParaRPr lang="en-US"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29057" indent="-280406" eaLnBrk="0" hangingPunct="0">
              <a:spcBef>
                <a:spcPct val="30000"/>
              </a:spcBef>
              <a:defRPr sz="1200">
                <a:solidFill>
                  <a:schemeClr val="tx1"/>
                </a:solidFill>
                <a:latin typeface="Calibri" pitchFamily="34" charset="0"/>
              </a:defRPr>
            </a:lvl2pPr>
            <a:lvl3pPr marL="1121626" indent="-224325" eaLnBrk="0" hangingPunct="0">
              <a:spcBef>
                <a:spcPct val="30000"/>
              </a:spcBef>
              <a:defRPr sz="1200">
                <a:solidFill>
                  <a:schemeClr val="tx1"/>
                </a:solidFill>
                <a:latin typeface="Calibri" pitchFamily="34" charset="0"/>
              </a:defRPr>
            </a:lvl3pPr>
            <a:lvl4pPr marL="1570276" indent="-224325" eaLnBrk="0" hangingPunct="0">
              <a:spcBef>
                <a:spcPct val="30000"/>
              </a:spcBef>
              <a:defRPr sz="1200">
                <a:solidFill>
                  <a:schemeClr val="tx1"/>
                </a:solidFill>
                <a:latin typeface="Calibri" pitchFamily="34" charset="0"/>
              </a:defRPr>
            </a:lvl4pPr>
            <a:lvl5pPr marL="2018927" indent="-224325" eaLnBrk="0" hangingPunct="0">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73FFF3E-B04D-4785-9A6F-9E80DBF15891}" type="slidenum">
              <a:rPr lang="en-US" altLang="en-US" smtClean="0"/>
              <a:pPr eaLnBrk="1" hangingPunct="1">
                <a:spcBef>
                  <a:spcPct val="0"/>
                </a:spcBef>
              </a:pPr>
              <a:t>5</a:t>
            </a:fld>
            <a:endParaRPr lang="en-US" altLang="en-US" smtClean="0"/>
          </a:p>
        </p:txBody>
      </p:sp>
    </p:spTree>
    <p:extLst>
      <p:ext uri="{BB962C8B-B14F-4D97-AF65-F5344CB8AC3E}">
        <p14:creationId xmlns:p14="http://schemas.microsoft.com/office/powerpoint/2010/main" val="938456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29057" indent="-280406" eaLnBrk="0" hangingPunct="0">
              <a:spcBef>
                <a:spcPct val="30000"/>
              </a:spcBef>
              <a:defRPr sz="1200">
                <a:solidFill>
                  <a:schemeClr val="tx1"/>
                </a:solidFill>
                <a:latin typeface="Calibri" pitchFamily="34" charset="0"/>
              </a:defRPr>
            </a:lvl2pPr>
            <a:lvl3pPr marL="1121626" indent="-224325" eaLnBrk="0" hangingPunct="0">
              <a:spcBef>
                <a:spcPct val="30000"/>
              </a:spcBef>
              <a:defRPr sz="1200">
                <a:solidFill>
                  <a:schemeClr val="tx1"/>
                </a:solidFill>
                <a:latin typeface="Calibri" pitchFamily="34" charset="0"/>
              </a:defRPr>
            </a:lvl3pPr>
            <a:lvl4pPr marL="1570276" indent="-224325" eaLnBrk="0" hangingPunct="0">
              <a:spcBef>
                <a:spcPct val="30000"/>
              </a:spcBef>
              <a:defRPr sz="1200">
                <a:solidFill>
                  <a:schemeClr val="tx1"/>
                </a:solidFill>
                <a:latin typeface="Calibri" pitchFamily="34" charset="0"/>
              </a:defRPr>
            </a:lvl4pPr>
            <a:lvl5pPr marL="2018927" indent="-224325" eaLnBrk="0" hangingPunct="0">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2BB0D18-B96E-49C1-B6BC-393EA3C18EAB}" type="slidenum">
              <a:rPr lang="en-US" altLang="en-US" smtClean="0">
                <a:solidFill>
                  <a:srgbClr val="000000"/>
                </a:solidFill>
              </a:rPr>
              <a:pPr eaLnBrk="1" hangingPunct="1">
                <a:spcBef>
                  <a:spcPct val="0"/>
                </a:spcBef>
              </a:pPr>
              <a:t>6</a:t>
            </a:fld>
            <a:endParaRPr lang="en-US" altLang="en-US" smtClean="0">
              <a:solidFill>
                <a:srgbClr val="000000"/>
              </a:solidFill>
            </a:endParaRPr>
          </a:p>
        </p:txBody>
      </p:sp>
    </p:spTree>
    <p:extLst>
      <p:ext uri="{BB962C8B-B14F-4D97-AF65-F5344CB8AC3E}">
        <p14:creationId xmlns:p14="http://schemas.microsoft.com/office/powerpoint/2010/main" val="584958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12F08E-2955-4DC8-95A5-28C5A7A93222}" type="datetimeFigureOut">
              <a:rPr lang="en-US" smtClean="0"/>
              <a:t>7/29/15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E85975-EE70-40B9-B37C-103E81FE5588}" type="slidenum">
              <a:rPr lang="en-US" smtClean="0"/>
              <a:t>‹#›</a:t>
            </a:fld>
            <a:endParaRPr lang="en-US"/>
          </a:p>
        </p:txBody>
      </p:sp>
    </p:spTree>
    <p:extLst>
      <p:ext uri="{BB962C8B-B14F-4D97-AF65-F5344CB8AC3E}">
        <p14:creationId xmlns:p14="http://schemas.microsoft.com/office/powerpoint/2010/main" val="2673677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12F08E-2955-4DC8-95A5-28C5A7A93222}" type="datetimeFigureOut">
              <a:rPr lang="en-US" smtClean="0"/>
              <a:t>7/29/15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E85975-EE70-40B9-B37C-103E81FE5588}" type="slidenum">
              <a:rPr lang="en-US" smtClean="0"/>
              <a:t>‹#›</a:t>
            </a:fld>
            <a:endParaRPr lang="en-US"/>
          </a:p>
        </p:txBody>
      </p:sp>
    </p:spTree>
    <p:extLst>
      <p:ext uri="{BB962C8B-B14F-4D97-AF65-F5344CB8AC3E}">
        <p14:creationId xmlns:p14="http://schemas.microsoft.com/office/powerpoint/2010/main" val="1695220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12F08E-2955-4DC8-95A5-28C5A7A93222}" type="datetimeFigureOut">
              <a:rPr lang="en-US" smtClean="0"/>
              <a:t>7/29/15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E85975-EE70-40B9-B37C-103E81FE5588}" type="slidenum">
              <a:rPr lang="en-US" smtClean="0"/>
              <a:t>‹#›</a:t>
            </a:fld>
            <a:endParaRPr lang="en-US"/>
          </a:p>
        </p:txBody>
      </p:sp>
    </p:spTree>
    <p:extLst>
      <p:ext uri="{BB962C8B-B14F-4D97-AF65-F5344CB8AC3E}">
        <p14:creationId xmlns:p14="http://schemas.microsoft.com/office/powerpoint/2010/main" val="3064698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12F08E-2955-4DC8-95A5-28C5A7A93222}" type="datetimeFigureOut">
              <a:rPr lang="en-US" smtClean="0"/>
              <a:t>7/29/15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E85975-EE70-40B9-B37C-103E81FE5588}" type="slidenum">
              <a:rPr lang="en-US" smtClean="0"/>
              <a:t>‹#›</a:t>
            </a:fld>
            <a:endParaRPr lang="en-US"/>
          </a:p>
        </p:txBody>
      </p:sp>
    </p:spTree>
    <p:extLst>
      <p:ext uri="{BB962C8B-B14F-4D97-AF65-F5344CB8AC3E}">
        <p14:creationId xmlns:p14="http://schemas.microsoft.com/office/powerpoint/2010/main" val="3312400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12F08E-2955-4DC8-95A5-28C5A7A93222}" type="datetimeFigureOut">
              <a:rPr lang="en-US" smtClean="0"/>
              <a:t>7/29/15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E85975-EE70-40B9-B37C-103E81FE5588}" type="slidenum">
              <a:rPr lang="en-US" smtClean="0"/>
              <a:t>‹#›</a:t>
            </a:fld>
            <a:endParaRPr lang="en-US"/>
          </a:p>
        </p:txBody>
      </p:sp>
    </p:spTree>
    <p:extLst>
      <p:ext uri="{BB962C8B-B14F-4D97-AF65-F5344CB8AC3E}">
        <p14:creationId xmlns:p14="http://schemas.microsoft.com/office/powerpoint/2010/main" val="1054151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12F08E-2955-4DC8-95A5-28C5A7A93222}" type="datetimeFigureOut">
              <a:rPr lang="en-US" smtClean="0"/>
              <a:t>7/29/15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E85975-EE70-40B9-B37C-103E81FE5588}" type="slidenum">
              <a:rPr lang="en-US" smtClean="0"/>
              <a:t>‹#›</a:t>
            </a:fld>
            <a:endParaRPr lang="en-US"/>
          </a:p>
        </p:txBody>
      </p:sp>
    </p:spTree>
    <p:extLst>
      <p:ext uri="{BB962C8B-B14F-4D97-AF65-F5344CB8AC3E}">
        <p14:creationId xmlns:p14="http://schemas.microsoft.com/office/powerpoint/2010/main" val="3797941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12F08E-2955-4DC8-95A5-28C5A7A93222}" type="datetimeFigureOut">
              <a:rPr lang="en-US" smtClean="0"/>
              <a:t>7/29/15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E85975-EE70-40B9-B37C-103E81FE5588}" type="slidenum">
              <a:rPr lang="en-US" smtClean="0"/>
              <a:t>‹#›</a:t>
            </a:fld>
            <a:endParaRPr lang="en-US"/>
          </a:p>
        </p:txBody>
      </p:sp>
    </p:spTree>
    <p:extLst>
      <p:ext uri="{BB962C8B-B14F-4D97-AF65-F5344CB8AC3E}">
        <p14:creationId xmlns:p14="http://schemas.microsoft.com/office/powerpoint/2010/main" val="3030718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12F08E-2955-4DC8-95A5-28C5A7A93222}" type="datetimeFigureOut">
              <a:rPr lang="en-US" smtClean="0"/>
              <a:t>7/29/15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E85975-EE70-40B9-B37C-103E81FE5588}" type="slidenum">
              <a:rPr lang="en-US" smtClean="0"/>
              <a:t>‹#›</a:t>
            </a:fld>
            <a:endParaRPr lang="en-US"/>
          </a:p>
        </p:txBody>
      </p:sp>
    </p:spTree>
    <p:extLst>
      <p:ext uri="{BB962C8B-B14F-4D97-AF65-F5344CB8AC3E}">
        <p14:creationId xmlns:p14="http://schemas.microsoft.com/office/powerpoint/2010/main" val="2434553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12F08E-2955-4DC8-95A5-28C5A7A93222}" type="datetimeFigureOut">
              <a:rPr lang="en-US" smtClean="0"/>
              <a:t>7/29/15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E85975-EE70-40B9-B37C-103E81FE5588}" type="slidenum">
              <a:rPr lang="en-US" smtClean="0"/>
              <a:t>‹#›</a:t>
            </a:fld>
            <a:endParaRPr lang="en-US"/>
          </a:p>
        </p:txBody>
      </p:sp>
    </p:spTree>
    <p:extLst>
      <p:ext uri="{BB962C8B-B14F-4D97-AF65-F5344CB8AC3E}">
        <p14:creationId xmlns:p14="http://schemas.microsoft.com/office/powerpoint/2010/main" val="3319786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12F08E-2955-4DC8-95A5-28C5A7A93222}" type="datetimeFigureOut">
              <a:rPr lang="en-US" smtClean="0"/>
              <a:t>7/29/15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E85975-EE70-40B9-B37C-103E81FE5588}" type="slidenum">
              <a:rPr lang="en-US" smtClean="0"/>
              <a:t>‹#›</a:t>
            </a:fld>
            <a:endParaRPr lang="en-US"/>
          </a:p>
        </p:txBody>
      </p:sp>
    </p:spTree>
    <p:extLst>
      <p:ext uri="{BB962C8B-B14F-4D97-AF65-F5344CB8AC3E}">
        <p14:creationId xmlns:p14="http://schemas.microsoft.com/office/powerpoint/2010/main" val="3088352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12F08E-2955-4DC8-95A5-28C5A7A93222}" type="datetimeFigureOut">
              <a:rPr lang="en-US" smtClean="0"/>
              <a:t>7/29/15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E85975-EE70-40B9-B37C-103E81FE5588}" type="slidenum">
              <a:rPr lang="en-US" smtClean="0"/>
              <a:t>‹#›</a:t>
            </a:fld>
            <a:endParaRPr lang="en-US"/>
          </a:p>
        </p:txBody>
      </p:sp>
    </p:spTree>
    <p:extLst>
      <p:ext uri="{BB962C8B-B14F-4D97-AF65-F5344CB8AC3E}">
        <p14:creationId xmlns:p14="http://schemas.microsoft.com/office/powerpoint/2010/main" val="250380399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12F08E-2955-4DC8-95A5-28C5A7A93222}" type="datetimeFigureOut">
              <a:rPr lang="en-US" smtClean="0"/>
              <a:t>7/29/15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E85975-EE70-40B9-B37C-103E81FE5588}" type="slidenum">
              <a:rPr lang="en-US" smtClean="0"/>
              <a:t>‹#›</a:t>
            </a:fld>
            <a:endParaRPr lang="en-US"/>
          </a:p>
        </p:txBody>
      </p:sp>
    </p:spTree>
    <p:extLst>
      <p:ext uri="{BB962C8B-B14F-4D97-AF65-F5344CB8AC3E}">
        <p14:creationId xmlns:p14="http://schemas.microsoft.com/office/powerpoint/2010/main" val="1234657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1" Type="http://schemas.openxmlformats.org/officeDocument/2006/relationships/image" Target="../media/image40.jpeg"/><Relationship Id="rId12" Type="http://schemas.openxmlformats.org/officeDocument/2006/relationships/image" Target="../media/image41.jpeg"/><Relationship Id="rId13" Type="http://schemas.openxmlformats.org/officeDocument/2006/relationships/image" Target="../media/image42.jpeg"/><Relationship Id="rId14" Type="http://schemas.openxmlformats.org/officeDocument/2006/relationships/image" Target="../media/image43.jpeg"/><Relationship Id="rId1" Type="http://schemas.openxmlformats.org/officeDocument/2006/relationships/slideLayout" Target="../slideLayouts/slideLayout2.xml"/><Relationship Id="rId2" Type="http://schemas.openxmlformats.org/officeDocument/2006/relationships/image" Target="../media/image32.jpeg"/><Relationship Id="rId3" Type="http://schemas.openxmlformats.org/officeDocument/2006/relationships/image" Target="../media/image33.jpeg"/><Relationship Id="rId4" Type="http://schemas.openxmlformats.org/officeDocument/2006/relationships/image" Target="../media/image34.jpeg"/><Relationship Id="rId5" Type="http://schemas.openxmlformats.org/officeDocument/2006/relationships/image" Target="../media/image35.jpeg"/><Relationship Id="rId6" Type="http://schemas.openxmlformats.org/officeDocument/2006/relationships/image" Target="../media/image36.jpeg"/><Relationship Id="rId7" Type="http://schemas.openxmlformats.org/officeDocument/2006/relationships/image" Target="../media/image37.jpeg"/><Relationship Id="rId8" Type="http://schemas.openxmlformats.org/officeDocument/2006/relationships/image" Target="../media/image38.jpeg"/><Relationship Id="rId9" Type="http://schemas.openxmlformats.org/officeDocument/2006/relationships/image" Target="../media/image39.jpeg"/><Relationship Id="rId10"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g"/><Relationship Id="rId5" Type="http://schemas.openxmlformats.org/officeDocument/2006/relationships/image" Target="../media/image5.png"/><Relationship Id="rId6" Type="http://schemas.openxmlformats.org/officeDocument/2006/relationships/image" Target="../media/image6.jpe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8.jpeg"/><Relationship Id="rId6" Type="http://schemas.openxmlformats.org/officeDocument/2006/relationships/image" Target="../media/image9.jpe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jpeg"/><Relationship Id="rId7" Type="http://schemas.openxmlformats.org/officeDocument/2006/relationships/image" Target="../media/image16.jpeg"/><Relationship Id="rId8" Type="http://schemas.openxmlformats.org/officeDocument/2006/relationships/image" Target="../media/image17.jpeg"/><Relationship Id="rId9"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 Id="rId3" Type="http://schemas.openxmlformats.org/officeDocument/2006/relationships/image" Target="../media/image19.jpeg"/></Relationships>
</file>

<file path=ppt/slides/_rels/slide8.xml.rels><?xml version="1.0" encoding="UTF-8" standalone="yes"?>
<Relationships xmlns="http://schemas.openxmlformats.org/package/2006/relationships"><Relationship Id="rId11" Type="http://schemas.openxmlformats.org/officeDocument/2006/relationships/image" Target="../media/image29.png"/><Relationship Id="rId12"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image" Target="../media/image20.jpeg"/><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jpeg"/><Relationship Id="rId6" Type="http://schemas.openxmlformats.org/officeDocument/2006/relationships/image" Target="../media/image24.jpeg"/><Relationship Id="rId7" Type="http://schemas.openxmlformats.org/officeDocument/2006/relationships/image" Target="../media/image25.jpeg"/><Relationship Id="rId8" Type="http://schemas.openxmlformats.org/officeDocument/2006/relationships/image" Target="../media/image26.jpeg"/><Relationship Id="rId9" Type="http://schemas.openxmlformats.org/officeDocument/2006/relationships/image" Target="../media/image27.jpeg"/><Relationship Id="rId10"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0" y="0"/>
            <a:ext cx="9144000" cy="685800"/>
          </a:xfrm>
          <a:solidFill>
            <a:schemeClr val="bg1">
              <a:lumMod val="75000"/>
            </a:schemeClr>
          </a:solidFill>
        </p:spPr>
        <p:txBody>
          <a:bodyPr/>
          <a:lstStyle/>
          <a:p>
            <a:pPr eaLnBrk="1" hangingPunct="1">
              <a:defRPr/>
            </a:pPr>
            <a:r>
              <a:rPr lang="en-US" sz="2700" dirty="0" smtClean="0">
                <a:solidFill>
                  <a:schemeClr val="bg1">
                    <a:lumMod val="75000"/>
                  </a:schemeClr>
                </a:solidFill>
              </a:rPr>
              <a:t>.</a:t>
            </a:r>
          </a:p>
        </p:txBody>
      </p:sp>
      <p:sp>
        <p:nvSpPr>
          <p:cNvPr id="28675" name="Content Placeholder 2"/>
          <p:cNvSpPr>
            <a:spLocks noGrp="1"/>
          </p:cNvSpPr>
          <p:nvPr>
            <p:ph idx="1"/>
          </p:nvPr>
        </p:nvSpPr>
        <p:spPr>
          <a:xfrm>
            <a:off x="0" y="685800"/>
            <a:ext cx="9144000" cy="6172200"/>
          </a:xfrm>
          <a:solidFill>
            <a:schemeClr val="accent3">
              <a:lumMod val="20000"/>
              <a:lumOff val="80000"/>
            </a:schemeClr>
          </a:solidFill>
        </p:spPr>
        <p:txBody>
          <a:bodyPr>
            <a:normAutofit/>
          </a:bodyPr>
          <a:lstStyle/>
          <a:p>
            <a:pPr marL="0" indent="0" eaLnBrk="1" hangingPunct="1">
              <a:buNone/>
              <a:defRPr/>
            </a:pPr>
            <a:endParaRPr lang="en-US" altLang="en-US" sz="2000" dirty="0" smtClean="0">
              <a:latin typeface="Times New Roman" pitchFamily="18" charset="0"/>
              <a:cs typeface="Times New Roman" pitchFamily="18" charset="0"/>
            </a:endParaRPr>
          </a:p>
          <a:p>
            <a:pPr marL="0" indent="0" eaLnBrk="1" hangingPunct="1">
              <a:buNone/>
              <a:defRPr/>
            </a:pPr>
            <a:endParaRPr lang="en-US" altLang="en-US" sz="2000" dirty="0">
              <a:latin typeface="Times New Roman" pitchFamily="18" charset="0"/>
              <a:cs typeface="Times New Roman" pitchFamily="18" charset="0"/>
            </a:endParaRPr>
          </a:p>
          <a:p>
            <a:pPr marL="0" indent="0" eaLnBrk="1" hangingPunct="1">
              <a:buNone/>
              <a:defRPr/>
            </a:pPr>
            <a:endParaRPr lang="en-US" altLang="en-US" sz="2000" dirty="0" smtClean="0">
              <a:latin typeface="Times New Roman" pitchFamily="18" charset="0"/>
              <a:cs typeface="Times New Roman" pitchFamily="18" charset="0"/>
            </a:endParaRPr>
          </a:p>
          <a:p>
            <a:pPr marL="0" indent="0" algn="ctr" eaLnBrk="1" hangingPunct="1">
              <a:buNone/>
              <a:defRPr/>
            </a:pPr>
            <a:r>
              <a:rPr lang="en-US" altLang="en-US" sz="4400" dirty="0" smtClean="0">
                <a:latin typeface="Times New Roman" pitchFamily="18" charset="0"/>
                <a:cs typeface="Times New Roman" pitchFamily="18" charset="0"/>
              </a:rPr>
              <a:t>USDA and Data Analytics</a:t>
            </a:r>
          </a:p>
          <a:p>
            <a:pPr marL="0" indent="0" algn="ctr" eaLnBrk="1" hangingPunct="1">
              <a:buNone/>
              <a:defRPr/>
            </a:pPr>
            <a:endParaRPr lang="en-US" altLang="en-US" sz="4400" dirty="0">
              <a:latin typeface="Times New Roman" pitchFamily="18" charset="0"/>
              <a:cs typeface="Times New Roman" pitchFamily="18" charset="0"/>
            </a:endParaRPr>
          </a:p>
          <a:p>
            <a:pPr marL="0" indent="0" algn="ctr" eaLnBrk="1" hangingPunct="1">
              <a:buNone/>
              <a:defRPr/>
            </a:pPr>
            <a:r>
              <a:rPr lang="en-US" altLang="en-US" sz="4400" dirty="0" err="1" smtClean="0">
                <a:latin typeface="Times New Roman" pitchFamily="18" charset="0"/>
                <a:cs typeface="Times New Roman" pitchFamily="18" charset="0"/>
              </a:rPr>
              <a:t>GovLoop</a:t>
            </a:r>
            <a:endParaRPr lang="en-US" altLang="en-US" sz="4400" dirty="0" smtClean="0">
              <a:latin typeface="Times New Roman" pitchFamily="18" charset="0"/>
              <a:cs typeface="Times New Roman" pitchFamily="18" charset="0"/>
            </a:endParaRPr>
          </a:p>
          <a:p>
            <a:pPr marL="0" indent="0">
              <a:buNone/>
              <a:defRPr/>
            </a:pPr>
            <a:endParaRPr lang="en-US" sz="1100" dirty="0" smtClean="0">
              <a:cs typeface="Times New Roman" panose="02020603050405020304" pitchFamily="18" charset="0"/>
            </a:endParaRPr>
          </a:p>
          <a:p>
            <a:pPr marL="0" indent="0">
              <a:buNone/>
              <a:defRPr/>
            </a:pPr>
            <a:endParaRPr lang="en-US" sz="1100" dirty="0">
              <a:cs typeface="Times New Roman" panose="02020603050405020304" pitchFamily="18" charset="0"/>
            </a:endParaRPr>
          </a:p>
          <a:p>
            <a:pPr marL="0" indent="0">
              <a:buNone/>
              <a:defRPr/>
            </a:pPr>
            <a:endParaRPr lang="en-US" sz="1100" dirty="0" smtClean="0">
              <a:cs typeface="Times New Roman" panose="02020603050405020304" pitchFamily="18" charset="0"/>
            </a:endParaRPr>
          </a:p>
          <a:p>
            <a:pPr marL="0" indent="0">
              <a:buNone/>
              <a:defRPr/>
            </a:pPr>
            <a:endParaRPr lang="en-US" sz="1100" dirty="0" smtClean="0">
              <a:cs typeface="Times New Roman" panose="02020603050405020304" pitchFamily="18" charset="0"/>
            </a:endParaRPr>
          </a:p>
          <a:p>
            <a:pPr marL="0" indent="0">
              <a:buNone/>
              <a:defRPr/>
            </a:pPr>
            <a:endParaRPr lang="en-US" sz="1100" dirty="0">
              <a:cs typeface="Times New Roman" panose="02020603050405020304" pitchFamily="18" charset="0"/>
            </a:endParaRPr>
          </a:p>
          <a:p>
            <a:pPr marL="0" indent="0">
              <a:buNone/>
              <a:defRPr/>
            </a:pPr>
            <a:endParaRPr lang="en-US" sz="1100" dirty="0" smtClean="0">
              <a:cs typeface="Times New Roman" panose="02020603050405020304" pitchFamily="18" charset="0"/>
            </a:endParaRPr>
          </a:p>
          <a:p>
            <a:pPr marL="0" indent="0">
              <a:buNone/>
              <a:defRPr/>
            </a:pPr>
            <a:endParaRPr lang="en-US" sz="1100" dirty="0">
              <a:cs typeface="Times New Roman" panose="02020603050405020304" pitchFamily="18" charset="0"/>
            </a:endParaRPr>
          </a:p>
          <a:p>
            <a:pPr marL="0" indent="0">
              <a:buNone/>
              <a:defRPr/>
            </a:pPr>
            <a:endParaRPr lang="en-US" sz="1100" dirty="0">
              <a:cs typeface="Times New Roman" panose="02020603050405020304" pitchFamily="18" charset="0"/>
            </a:endParaRPr>
          </a:p>
          <a:p>
            <a:pPr marL="0" indent="0">
              <a:buNone/>
              <a:defRPr/>
            </a:pPr>
            <a:r>
              <a:rPr lang="en-US" sz="1300" i="1" dirty="0" smtClean="0">
                <a:cs typeface="Times New Roman" panose="02020603050405020304" pitchFamily="18" charset="0"/>
              </a:rPr>
              <a:t>Presented by</a:t>
            </a:r>
          </a:p>
          <a:p>
            <a:pPr marL="0" indent="0">
              <a:buNone/>
              <a:defRPr/>
            </a:pPr>
            <a:r>
              <a:rPr lang="en-US" sz="1300" i="1" dirty="0" smtClean="0">
                <a:cs typeface="Times New Roman" panose="02020603050405020304" pitchFamily="18" charset="0"/>
              </a:rPr>
              <a:t>Joyce </a:t>
            </a:r>
            <a:r>
              <a:rPr lang="en-US" sz="1300" i="1" dirty="0">
                <a:cs typeface="Times New Roman" panose="02020603050405020304" pitchFamily="18" charset="0"/>
              </a:rPr>
              <a:t>Hunter</a:t>
            </a:r>
          </a:p>
          <a:p>
            <a:pPr marL="0" indent="0">
              <a:buNone/>
              <a:defRPr/>
            </a:pPr>
            <a:r>
              <a:rPr lang="en-US" sz="1300" i="1" dirty="0">
                <a:cs typeface="Times New Roman" panose="02020603050405020304" pitchFamily="18" charset="0"/>
              </a:rPr>
              <a:t>USDA Deputy </a:t>
            </a:r>
            <a:r>
              <a:rPr lang="en-US" sz="1300" i="1" dirty="0" smtClean="0">
                <a:cs typeface="Times New Roman" panose="02020603050405020304" pitchFamily="18" charset="0"/>
              </a:rPr>
              <a:t>Chief Information Officer </a:t>
            </a:r>
            <a:r>
              <a:rPr lang="en-US" sz="1300" i="1" dirty="0">
                <a:cs typeface="Times New Roman" panose="02020603050405020304" pitchFamily="18" charset="0"/>
              </a:rPr>
              <a:t>for Policy and Planning</a:t>
            </a:r>
          </a:p>
          <a:p>
            <a:pPr marL="0" indent="0">
              <a:buNone/>
              <a:defRPr/>
            </a:pPr>
            <a:endParaRPr lang="en-US" sz="1300" dirty="0">
              <a:cs typeface="Times New Roman" panose="02020603050405020304" pitchFamily="18" charset="0"/>
            </a:endParaRPr>
          </a:p>
          <a:p>
            <a:pPr marL="0" indent="0" eaLnBrk="1" hangingPunct="1">
              <a:buFont typeface="Arial" charset="0"/>
              <a:buNone/>
              <a:defRPr/>
            </a:pPr>
            <a:endParaRPr lang="en-US" altLang="en-US" sz="2000" dirty="0" smtClean="0">
              <a:latin typeface="Times New Roman" pitchFamily="18" charset="0"/>
              <a:cs typeface="Times New Roman" pitchFamily="18" charset="0"/>
            </a:endParaRPr>
          </a:p>
        </p:txBody>
      </p:sp>
      <p:sp>
        <p:nvSpPr>
          <p:cNvPr id="2867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94B3193-BBA7-4CBA-BD84-428A5B654BD9}" type="slidenum">
              <a:rPr lang="en-US" altLang="en-US" sz="1200" smtClean="0">
                <a:solidFill>
                  <a:srgbClr val="898989"/>
                </a:solidFill>
              </a:rPr>
              <a:pPr>
                <a:spcBef>
                  <a:spcPct val="0"/>
                </a:spcBef>
                <a:buFontTx/>
                <a:buNone/>
              </a:pPr>
              <a:t>1</a:t>
            </a:fld>
            <a:endParaRPr lang="en-US" altLang="en-US" sz="1200" dirty="0">
              <a:solidFill>
                <a:srgbClr val="898989"/>
              </a:solidFill>
            </a:endParaRPr>
          </a:p>
        </p:txBody>
      </p:sp>
      <p:pic>
        <p:nvPicPr>
          <p:cNvPr id="28678" name="Picture 5" descr=" SigLockup Master PwPt.4c-whitebg.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886"/>
            <a:ext cx="2205446" cy="498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863422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title"/>
          </p:nvPr>
        </p:nvSpPr>
        <p:spPr>
          <a:xfrm>
            <a:off x="447675" y="223838"/>
            <a:ext cx="8229600" cy="1143000"/>
          </a:xfrm>
        </p:spPr>
        <p:txBody>
          <a:bodyPr lIns="0" tIns="0" rIns="0" bIns="0" rtlCol="0">
            <a:noAutofit/>
          </a:bodyPr>
          <a:lstStyle/>
          <a:p>
            <a:pPr marL="842010">
              <a:defRPr/>
            </a:pPr>
            <a:r>
              <a:rPr sz="2800" spc="-15" dirty="0" smtClean="0">
                <a:solidFill>
                  <a:srgbClr val="FFFFFF"/>
                </a:solidFill>
                <a:latin typeface="Franklin Gothic Demi Cond"/>
                <a:cs typeface="Franklin Gothic Demi Cond"/>
              </a:rPr>
              <a:t>Enabling</a:t>
            </a:r>
            <a:r>
              <a:rPr sz="2800" spc="10" dirty="0" smtClean="0">
                <a:solidFill>
                  <a:srgbClr val="FFFFFF"/>
                </a:solidFill>
                <a:latin typeface="Franklin Gothic Demi Cond"/>
                <a:cs typeface="Franklin Gothic Demi Cond"/>
              </a:rPr>
              <a:t> </a:t>
            </a:r>
            <a:r>
              <a:rPr sz="2800" spc="-15" dirty="0" smtClean="0">
                <a:solidFill>
                  <a:srgbClr val="FFFFFF"/>
                </a:solidFill>
                <a:latin typeface="Franklin Gothic Demi Cond"/>
                <a:cs typeface="Franklin Gothic Demi Cond"/>
              </a:rPr>
              <a:t>Fa</a:t>
            </a:r>
            <a:r>
              <a:rPr sz="2800" spc="-20" dirty="0" smtClean="0">
                <a:solidFill>
                  <a:srgbClr val="FFFFFF"/>
                </a:solidFill>
                <a:latin typeface="Franklin Gothic Demi Cond"/>
                <a:cs typeface="Franklin Gothic Demi Cond"/>
              </a:rPr>
              <a:t>r</a:t>
            </a:r>
            <a:r>
              <a:rPr sz="2800" spc="-15" dirty="0" smtClean="0">
                <a:solidFill>
                  <a:srgbClr val="FFFFFF"/>
                </a:solidFill>
                <a:latin typeface="Franklin Gothic Demi Cond"/>
                <a:cs typeface="Franklin Gothic Demi Cond"/>
              </a:rPr>
              <a:t>mers</a:t>
            </a:r>
            <a:r>
              <a:rPr sz="2800" spc="20" dirty="0" smtClean="0">
                <a:solidFill>
                  <a:srgbClr val="FFFFFF"/>
                </a:solidFill>
                <a:latin typeface="Franklin Gothic Demi Cond"/>
                <a:cs typeface="Franklin Gothic Demi Cond"/>
              </a:rPr>
              <a:t> </a:t>
            </a:r>
            <a:r>
              <a:rPr sz="2800" spc="-15" dirty="0" smtClean="0">
                <a:solidFill>
                  <a:srgbClr val="FFFFFF"/>
                </a:solidFill>
                <a:latin typeface="Franklin Gothic Demi Cond"/>
                <a:cs typeface="Franklin Gothic Demi Cond"/>
              </a:rPr>
              <a:t>to</a:t>
            </a:r>
            <a:r>
              <a:rPr sz="2800" spc="5" dirty="0" smtClean="0">
                <a:solidFill>
                  <a:srgbClr val="FFFFFF"/>
                </a:solidFill>
                <a:latin typeface="Franklin Gothic Demi Cond"/>
                <a:cs typeface="Franklin Gothic Demi Cond"/>
              </a:rPr>
              <a:t> </a:t>
            </a:r>
            <a:r>
              <a:rPr sz="2800" spc="-15" dirty="0" smtClean="0">
                <a:solidFill>
                  <a:srgbClr val="FFFFFF"/>
                </a:solidFill>
                <a:latin typeface="Franklin Gothic Demi Cond"/>
                <a:cs typeface="Franklin Gothic Demi Cond"/>
              </a:rPr>
              <a:t>Make</a:t>
            </a:r>
            <a:r>
              <a:rPr sz="2800" spc="10" dirty="0" smtClean="0">
                <a:solidFill>
                  <a:srgbClr val="FFFFFF"/>
                </a:solidFill>
                <a:latin typeface="Franklin Gothic Demi Cond"/>
                <a:cs typeface="Franklin Gothic Demi Cond"/>
              </a:rPr>
              <a:t> </a:t>
            </a:r>
            <a:r>
              <a:rPr sz="2800" spc="-15" dirty="0" smtClean="0">
                <a:solidFill>
                  <a:srgbClr val="FFFFFF"/>
                </a:solidFill>
                <a:latin typeface="Franklin Gothic Demi Cond"/>
                <a:cs typeface="Franklin Gothic Demi Cond"/>
              </a:rPr>
              <a:t>40</a:t>
            </a:r>
            <a:r>
              <a:rPr sz="2800" spc="20" dirty="0" smtClean="0">
                <a:solidFill>
                  <a:srgbClr val="FFFFFF"/>
                </a:solidFill>
                <a:latin typeface="Franklin Gothic Demi Cond"/>
                <a:cs typeface="Franklin Gothic Demi Cond"/>
              </a:rPr>
              <a:t> </a:t>
            </a:r>
            <a:r>
              <a:rPr sz="2800" spc="-10" dirty="0" smtClean="0">
                <a:solidFill>
                  <a:srgbClr val="FFFFFF"/>
                </a:solidFill>
                <a:latin typeface="Franklin Gothic Demi Cond"/>
                <a:cs typeface="Franklin Gothic Demi Cond"/>
              </a:rPr>
              <a:t>Critical</a:t>
            </a:r>
            <a:r>
              <a:rPr sz="2800" spc="-5" dirty="0" smtClean="0">
                <a:solidFill>
                  <a:srgbClr val="FFFFFF"/>
                </a:solidFill>
                <a:latin typeface="Franklin Gothic Demi Cond"/>
                <a:cs typeface="Franklin Gothic Demi Cond"/>
              </a:rPr>
              <a:t> </a:t>
            </a:r>
            <a:r>
              <a:rPr sz="2800" spc="-15" dirty="0" smtClean="0">
                <a:solidFill>
                  <a:srgbClr val="FFFFFF"/>
                </a:solidFill>
                <a:latin typeface="Franklin Gothic Demi Cond"/>
                <a:cs typeface="Franklin Gothic Demi Cond"/>
              </a:rPr>
              <a:t>Decisions</a:t>
            </a:r>
            <a:endParaRPr sz="2800">
              <a:latin typeface="Franklin Gothic Demi Cond"/>
              <a:cs typeface="Franklin Gothic Demi Cond"/>
            </a:endParaRPr>
          </a:p>
        </p:txBody>
      </p:sp>
      <p:sp>
        <p:nvSpPr>
          <p:cNvPr id="35843" name="object 8"/>
          <p:cNvSpPr>
            <a:spLocks/>
          </p:cNvSpPr>
          <p:nvPr/>
        </p:nvSpPr>
        <p:spPr bwMode="auto">
          <a:xfrm>
            <a:off x="7580313" y="1133475"/>
            <a:ext cx="1295400" cy="3187700"/>
          </a:xfrm>
          <a:custGeom>
            <a:avLst/>
            <a:gdLst>
              <a:gd name="T0" fmla="*/ 647700 w 1295400"/>
              <a:gd name="T1" fmla="*/ 0 h 3188335"/>
              <a:gd name="T2" fmla="*/ 647700 w 1295400"/>
              <a:gd name="T3" fmla="*/ 314717 h 3188335"/>
              <a:gd name="T4" fmla="*/ 0 w 1295400"/>
              <a:gd name="T5" fmla="*/ 314717 h 3188335"/>
              <a:gd name="T6" fmla="*/ 0 w 1295400"/>
              <a:gd name="T7" fmla="*/ 2858407 h 3188335"/>
              <a:gd name="T8" fmla="*/ 647700 w 1295400"/>
              <a:gd name="T9" fmla="*/ 2858407 h 3188335"/>
              <a:gd name="T10" fmla="*/ 647700 w 1295400"/>
              <a:gd name="T11" fmla="*/ 3173131 h 3188335"/>
              <a:gd name="T12" fmla="*/ 1295400 w 1295400"/>
              <a:gd name="T13" fmla="*/ 1586503 h 3188335"/>
              <a:gd name="T14" fmla="*/ 647700 w 1295400"/>
              <a:gd name="T15" fmla="*/ 0 h 31883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95400" h="3188335">
                <a:moveTo>
                  <a:pt x="647700" y="0"/>
                </a:moveTo>
                <a:lnTo>
                  <a:pt x="647700" y="316229"/>
                </a:lnTo>
                <a:lnTo>
                  <a:pt x="0" y="316229"/>
                </a:lnTo>
                <a:lnTo>
                  <a:pt x="0" y="2872105"/>
                </a:lnTo>
                <a:lnTo>
                  <a:pt x="647700" y="2872105"/>
                </a:lnTo>
                <a:lnTo>
                  <a:pt x="647700" y="3188335"/>
                </a:lnTo>
                <a:lnTo>
                  <a:pt x="1295400" y="1594103"/>
                </a:lnTo>
                <a:lnTo>
                  <a:pt x="647700" y="0"/>
                </a:lnTo>
                <a:close/>
              </a:path>
            </a:pathLst>
          </a:custGeom>
          <a:solidFill>
            <a:srgbClr val="BB6C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35844" name="object 9"/>
          <p:cNvSpPr>
            <a:spLocks/>
          </p:cNvSpPr>
          <p:nvPr/>
        </p:nvSpPr>
        <p:spPr bwMode="auto">
          <a:xfrm>
            <a:off x="7543800" y="1219200"/>
            <a:ext cx="1295400" cy="3187700"/>
          </a:xfrm>
          <a:custGeom>
            <a:avLst/>
            <a:gdLst>
              <a:gd name="T0" fmla="*/ 0 w 1295400"/>
              <a:gd name="T1" fmla="*/ 314717 h 3188335"/>
              <a:gd name="T2" fmla="*/ 647700 w 1295400"/>
              <a:gd name="T3" fmla="*/ 314717 h 3188335"/>
              <a:gd name="T4" fmla="*/ 647700 w 1295400"/>
              <a:gd name="T5" fmla="*/ 0 h 3188335"/>
              <a:gd name="T6" fmla="*/ 1295400 w 1295400"/>
              <a:gd name="T7" fmla="*/ 1586503 h 3188335"/>
              <a:gd name="T8" fmla="*/ 647700 w 1295400"/>
              <a:gd name="T9" fmla="*/ 3173131 h 3188335"/>
              <a:gd name="T10" fmla="*/ 647700 w 1295400"/>
              <a:gd name="T11" fmla="*/ 2858407 h 3188335"/>
              <a:gd name="T12" fmla="*/ 0 w 1295400"/>
              <a:gd name="T13" fmla="*/ 2858407 h 3188335"/>
              <a:gd name="T14" fmla="*/ 0 w 1295400"/>
              <a:gd name="T15" fmla="*/ 314717 h 31883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95400" h="3188335">
                <a:moveTo>
                  <a:pt x="0" y="316229"/>
                </a:moveTo>
                <a:lnTo>
                  <a:pt x="647700" y="316229"/>
                </a:lnTo>
                <a:lnTo>
                  <a:pt x="647700" y="0"/>
                </a:lnTo>
                <a:lnTo>
                  <a:pt x="1295400" y="1594103"/>
                </a:lnTo>
                <a:lnTo>
                  <a:pt x="647700" y="3188335"/>
                </a:lnTo>
                <a:lnTo>
                  <a:pt x="647700" y="2872105"/>
                </a:lnTo>
                <a:lnTo>
                  <a:pt x="0" y="2872105"/>
                </a:lnTo>
                <a:lnTo>
                  <a:pt x="0" y="316229"/>
                </a:lnTo>
                <a:close/>
              </a:path>
            </a:pathLst>
          </a:custGeom>
          <a:noFill/>
          <a:ln w="1905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1" name="object 11"/>
          <p:cNvSpPr txBox="1"/>
          <p:nvPr/>
        </p:nvSpPr>
        <p:spPr>
          <a:xfrm>
            <a:off x="355600" y="919163"/>
            <a:ext cx="2667000" cy="374650"/>
          </a:xfrm>
          <a:prstGeom prst="rect">
            <a:avLst/>
          </a:prstGeom>
        </p:spPr>
        <p:txBody>
          <a:bodyPr lIns="0" tIns="0" rIns="0" bIns="0"/>
          <a:lstStyle/>
          <a:p>
            <a:pPr marL="12700">
              <a:defRPr/>
            </a:pPr>
            <a:r>
              <a:rPr sz="2400" b="1" spc="-10" dirty="0">
                <a:solidFill>
                  <a:srgbClr val="161616"/>
                </a:solidFill>
                <a:latin typeface="Arial Narrow"/>
                <a:cs typeface="Arial Narrow"/>
              </a:rPr>
              <a:t>Crit</a:t>
            </a:r>
            <a:r>
              <a:rPr sz="2400" b="1" dirty="0">
                <a:solidFill>
                  <a:srgbClr val="161616"/>
                </a:solidFill>
                <a:latin typeface="Arial Narrow"/>
                <a:cs typeface="Arial Narrow"/>
              </a:rPr>
              <a:t>ical</a:t>
            </a:r>
            <a:r>
              <a:rPr sz="2400" b="1" spc="-5" dirty="0">
                <a:solidFill>
                  <a:srgbClr val="161616"/>
                </a:solidFill>
                <a:latin typeface="Arial Narrow"/>
                <a:cs typeface="Arial Narrow"/>
              </a:rPr>
              <a:t> </a:t>
            </a:r>
            <a:r>
              <a:rPr sz="2400" b="1" spc="-15" dirty="0">
                <a:solidFill>
                  <a:srgbClr val="161616"/>
                </a:solidFill>
                <a:latin typeface="Arial Narrow"/>
                <a:cs typeface="Arial Narrow"/>
              </a:rPr>
              <a:t>Decision</a:t>
            </a:r>
            <a:r>
              <a:rPr sz="2400" b="1" spc="20" dirty="0">
                <a:solidFill>
                  <a:srgbClr val="161616"/>
                </a:solidFill>
                <a:latin typeface="Arial Narrow"/>
                <a:cs typeface="Arial Narrow"/>
              </a:rPr>
              <a:t> </a:t>
            </a:r>
            <a:r>
              <a:rPr sz="2400" b="1" spc="-15" dirty="0">
                <a:solidFill>
                  <a:srgbClr val="161616"/>
                </a:solidFill>
                <a:latin typeface="Arial Narrow"/>
                <a:cs typeface="Arial Narrow"/>
              </a:rPr>
              <a:t>S</a:t>
            </a:r>
            <a:r>
              <a:rPr sz="2400" b="1" spc="-25" dirty="0">
                <a:solidFill>
                  <a:srgbClr val="161616"/>
                </a:solidFill>
                <a:latin typeface="Arial Narrow"/>
                <a:cs typeface="Arial Narrow"/>
              </a:rPr>
              <a:t>e</a:t>
            </a:r>
            <a:r>
              <a:rPr sz="2400" b="1" spc="-10" dirty="0">
                <a:solidFill>
                  <a:srgbClr val="161616"/>
                </a:solidFill>
                <a:latin typeface="Arial Narrow"/>
                <a:cs typeface="Arial Narrow"/>
              </a:rPr>
              <a:t>ts:</a:t>
            </a:r>
            <a:endParaRPr sz="2400" dirty="0">
              <a:latin typeface="Arial Narrow"/>
              <a:cs typeface="Arial Narrow"/>
            </a:endParaRPr>
          </a:p>
        </p:txBody>
      </p:sp>
      <p:sp>
        <p:nvSpPr>
          <p:cNvPr id="35846" name="object 12"/>
          <p:cNvSpPr>
            <a:spLocks/>
          </p:cNvSpPr>
          <p:nvPr/>
        </p:nvSpPr>
        <p:spPr bwMode="auto">
          <a:xfrm>
            <a:off x="304800" y="4559300"/>
            <a:ext cx="1781175" cy="1989138"/>
          </a:xfrm>
          <a:custGeom>
            <a:avLst/>
            <a:gdLst>
              <a:gd name="T0" fmla="*/ 894954 w 1780794"/>
              <a:gd name="T1" fmla="*/ 0 h 1989366"/>
              <a:gd name="T2" fmla="*/ 0 w 1780794"/>
              <a:gd name="T3" fmla="*/ 635406 h 1989366"/>
              <a:gd name="T4" fmla="*/ 0 w 1780794"/>
              <a:gd name="T5" fmla="*/ 1983898 h 1989366"/>
              <a:gd name="T6" fmla="*/ 1789960 w 1780794"/>
              <a:gd name="T7" fmla="*/ 1983898 h 1989366"/>
              <a:gd name="T8" fmla="*/ 1789960 w 1780794"/>
              <a:gd name="T9" fmla="*/ 635406 h 1989366"/>
              <a:gd name="T10" fmla="*/ 894954 w 1780794"/>
              <a:gd name="T11" fmla="*/ 0 h 19893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80794" h="1989366">
                <a:moveTo>
                  <a:pt x="890371" y="0"/>
                </a:moveTo>
                <a:lnTo>
                  <a:pt x="0" y="637158"/>
                </a:lnTo>
                <a:lnTo>
                  <a:pt x="0" y="1989366"/>
                </a:lnTo>
                <a:lnTo>
                  <a:pt x="1780794" y="1989366"/>
                </a:lnTo>
                <a:lnTo>
                  <a:pt x="1780794" y="637158"/>
                </a:lnTo>
                <a:lnTo>
                  <a:pt x="890371" y="0"/>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35847" name="object 13"/>
          <p:cNvSpPr>
            <a:spLocks/>
          </p:cNvSpPr>
          <p:nvPr/>
        </p:nvSpPr>
        <p:spPr bwMode="auto">
          <a:xfrm>
            <a:off x="304800" y="4559300"/>
            <a:ext cx="1781175" cy="1989138"/>
          </a:xfrm>
          <a:custGeom>
            <a:avLst/>
            <a:gdLst>
              <a:gd name="T0" fmla="*/ 0 w 1780794"/>
              <a:gd name="T1" fmla="*/ 1983898 h 1989366"/>
              <a:gd name="T2" fmla="*/ 0 w 1780794"/>
              <a:gd name="T3" fmla="*/ 635406 h 1989366"/>
              <a:gd name="T4" fmla="*/ 894954 w 1780794"/>
              <a:gd name="T5" fmla="*/ 0 h 1989366"/>
              <a:gd name="T6" fmla="*/ 1789960 w 1780794"/>
              <a:gd name="T7" fmla="*/ 635406 h 1989366"/>
              <a:gd name="T8" fmla="*/ 1789960 w 1780794"/>
              <a:gd name="T9" fmla="*/ 1983898 h 1989366"/>
              <a:gd name="T10" fmla="*/ 0 w 1780794"/>
              <a:gd name="T11" fmla="*/ 1983898 h 19893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80794" h="1989366">
                <a:moveTo>
                  <a:pt x="0" y="1989366"/>
                </a:moveTo>
                <a:lnTo>
                  <a:pt x="0" y="637158"/>
                </a:lnTo>
                <a:lnTo>
                  <a:pt x="890371" y="0"/>
                </a:lnTo>
                <a:lnTo>
                  <a:pt x="1780794" y="637158"/>
                </a:lnTo>
                <a:lnTo>
                  <a:pt x="1780794" y="1989366"/>
                </a:lnTo>
                <a:lnTo>
                  <a:pt x="0" y="1989366"/>
                </a:lnTo>
                <a:close/>
              </a:path>
            </a:pathLst>
          </a:custGeom>
          <a:noFill/>
          <a:ln w="9525">
            <a:solidFill>
              <a:srgbClr val="33669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5848" name="object 14"/>
          <p:cNvSpPr txBox="1">
            <a:spLocks noChangeArrowheads="1"/>
          </p:cNvSpPr>
          <p:nvPr/>
        </p:nvSpPr>
        <p:spPr bwMode="auto">
          <a:xfrm>
            <a:off x="338138" y="4965700"/>
            <a:ext cx="1566862"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460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b="1">
                <a:solidFill>
                  <a:srgbClr val="FFC579"/>
                </a:solidFill>
                <a:latin typeface="Arial Narrow" pitchFamily="34" charset="0"/>
              </a:rPr>
              <a:t>Seed</a:t>
            </a:r>
            <a:endParaRPr lang="en-US" altLang="en-US" sz="1800">
              <a:latin typeface="Arial Narrow" pitchFamily="34" charset="0"/>
            </a:endParaRPr>
          </a:p>
          <a:p>
            <a:pPr algn="ctr" eaLnBrk="1" hangingPunct="1">
              <a:spcBef>
                <a:spcPct val="0"/>
              </a:spcBef>
              <a:buFontTx/>
              <a:buNone/>
            </a:pPr>
            <a:r>
              <a:rPr lang="en-US" altLang="en-US" sz="1800" b="1">
                <a:solidFill>
                  <a:srgbClr val="FFC579"/>
                </a:solidFill>
                <a:latin typeface="Arial Narrow" pitchFamily="34" charset="0"/>
              </a:rPr>
              <a:t>Factors</a:t>
            </a:r>
            <a:endParaRPr lang="en-US" altLang="en-US" sz="1800">
              <a:latin typeface="Arial Narrow" pitchFamily="34" charset="0"/>
            </a:endParaRPr>
          </a:p>
          <a:p>
            <a:pPr algn="just" eaLnBrk="1" hangingPunct="1">
              <a:lnSpc>
                <a:spcPts val="1725"/>
              </a:lnSpc>
              <a:spcBef>
                <a:spcPts val="175"/>
              </a:spcBef>
              <a:buClr>
                <a:srgbClr val="FFFFFF"/>
              </a:buClr>
            </a:pPr>
            <a:r>
              <a:rPr lang="en-US" altLang="en-US" sz="1800">
                <a:solidFill>
                  <a:srgbClr val="FFFFFF"/>
                </a:solidFill>
                <a:latin typeface="Arial Narrow" pitchFamily="34" charset="0"/>
              </a:rPr>
              <a:t> Seed is lynchpin decision – key to establishing yield potential</a:t>
            </a:r>
            <a:endParaRPr lang="en-US" altLang="en-US" sz="1800">
              <a:latin typeface="Arial Narrow" pitchFamily="34" charset="0"/>
            </a:endParaRPr>
          </a:p>
        </p:txBody>
      </p:sp>
      <p:sp>
        <p:nvSpPr>
          <p:cNvPr id="35849" name="object 15"/>
          <p:cNvSpPr>
            <a:spLocks/>
          </p:cNvSpPr>
          <p:nvPr/>
        </p:nvSpPr>
        <p:spPr bwMode="auto">
          <a:xfrm>
            <a:off x="2209800" y="4559300"/>
            <a:ext cx="1781175" cy="1989138"/>
          </a:xfrm>
          <a:custGeom>
            <a:avLst/>
            <a:gdLst>
              <a:gd name="T0" fmla="*/ 894981 w 1780794"/>
              <a:gd name="T1" fmla="*/ 0 h 1989366"/>
              <a:gd name="T2" fmla="*/ 0 w 1780794"/>
              <a:gd name="T3" fmla="*/ 607284 h 1989366"/>
              <a:gd name="T4" fmla="*/ 0 w 1780794"/>
              <a:gd name="T5" fmla="*/ 1983898 h 1989366"/>
              <a:gd name="T6" fmla="*/ 1789960 w 1780794"/>
              <a:gd name="T7" fmla="*/ 1983898 h 1989366"/>
              <a:gd name="T8" fmla="*/ 1789960 w 1780794"/>
              <a:gd name="T9" fmla="*/ 607284 h 1989366"/>
              <a:gd name="T10" fmla="*/ 894981 w 1780794"/>
              <a:gd name="T11" fmla="*/ 0 h 19893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80794" h="1989366">
                <a:moveTo>
                  <a:pt x="890397" y="0"/>
                </a:moveTo>
                <a:lnTo>
                  <a:pt x="0" y="608964"/>
                </a:lnTo>
                <a:lnTo>
                  <a:pt x="0" y="1989366"/>
                </a:lnTo>
                <a:lnTo>
                  <a:pt x="1780794" y="1989366"/>
                </a:lnTo>
                <a:lnTo>
                  <a:pt x="1780794" y="608964"/>
                </a:lnTo>
                <a:lnTo>
                  <a:pt x="890397" y="0"/>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35850" name="object 16"/>
          <p:cNvSpPr>
            <a:spLocks/>
          </p:cNvSpPr>
          <p:nvPr/>
        </p:nvSpPr>
        <p:spPr bwMode="auto">
          <a:xfrm>
            <a:off x="2209800" y="4559300"/>
            <a:ext cx="1781175" cy="1989138"/>
          </a:xfrm>
          <a:custGeom>
            <a:avLst/>
            <a:gdLst>
              <a:gd name="T0" fmla="*/ 0 w 1780794"/>
              <a:gd name="T1" fmla="*/ 1983898 h 1989366"/>
              <a:gd name="T2" fmla="*/ 0 w 1780794"/>
              <a:gd name="T3" fmla="*/ 607284 h 1989366"/>
              <a:gd name="T4" fmla="*/ 894981 w 1780794"/>
              <a:gd name="T5" fmla="*/ 0 h 1989366"/>
              <a:gd name="T6" fmla="*/ 1789960 w 1780794"/>
              <a:gd name="T7" fmla="*/ 607284 h 1989366"/>
              <a:gd name="T8" fmla="*/ 1789960 w 1780794"/>
              <a:gd name="T9" fmla="*/ 1983898 h 1989366"/>
              <a:gd name="T10" fmla="*/ 0 w 1780794"/>
              <a:gd name="T11" fmla="*/ 1983898 h 19893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80794" h="1989366">
                <a:moveTo>
                  <a:pt x="0" y="1989366"/>
                </a:moveTo>
                <a:lnTo>
                  <a:pt x="0" y="608964"/>
                </a:lnTo>
                <a:lnTo>
                  <a:pt x="890397" y="0"/>
                </a:lnTo>
                <a:lnTo>
                  <a:pt x="1780794" y="608964"/>
                </a:lnTo>
                <a:lnTo>
                  <a:pt x="1780794" y="1989366"/>
                </a:lnTo>
                <a:lnTo>
                  <a:pt x="0" y="1989366"/>
                </a:lnTo>
                <a:close/>
              </a:path>
            </a:pathLst>
          </a:custGeom>
          <a:noFill/>
          <a:ln w="9524">
            <a:solidFill>
              <a:srgbClr val="33669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5851" name="object 17"/>
          <p:cNvSpPr txBox="1">
            <a:spLocks noChangeArrowheads="1"/>
          </p:cNvSpPr>
          <p:nvPr/>
        </p:nvSpPr>
        <p:spPr bwMode="auto">
          <a:xfrm>
            <a:off x="2243138" y="4951413"/>
            <a:ext cx="165735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517525" indent="-30163"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a:solidFill>
                  <a:srgbClr val="FFC579"/>
                </a:solidFill>
                <a:latin typeface="Arial Narrow" pitchFamily="34" charset="0"/>
              </a:rPr>
              <a:t>Planting Factors</a:t>
            </a:r>
            <a:endParaRPr lang="en-US" altLang="en-US" sz="1800">
              <a:latin typeface="Arial Narrow" pitchFamily="34" charset="0"/>
            </a:endParaRPr>
          </a:p>
          <a:p>
            <a:pPr eaLnBrk="1" hangingPunct="1">
              <a:lnSpc>
                <a:spcPts val="1725"/>
              </a:lnSpc>
              <a:spcBef>
                <a:spcPts val="175"/>
              </a:spcBef>
              <a:buClr>
                <a:srgbClr val="FFFFFF"/>
              </a:buClr>
            </a:pPr>
            <a:r>
              <a:rPr lang="en-US" altLang="en-US" sz="1800">
                <a:solidFill>
                  <a:srgbClr val="FFFFFF"/>
                </a:solidFill>
                <a:latin typeface="Arial Narrow" pitchFamily="34" charset="0"/>
              </a:rPr>
              <a:t>Focus on best field configuration, preparation and planting elements</a:t>
            </a:r>
            <a:endParaRPr lang="en-US" altLang="en-US" sz="1800">
              <a:latin typeface="Arial Narrow" pitchFamily="34" charset="0"/>
            </a:endParaRPr>
          </a:p>
        </p:txBody>
      </p:sp>
      <p:sp>
        <p:nvSpPr>
          <p:cNvPr id="35852" name="object 18"/>
          <p:cNvSpPr>
            <a:spLocks/>
          </p:cNvSpPr>
          <p:nvPr/>
        </p:nvSpPr>
        <p:spPr bwMode="auto">
          <a:xfrm>
            <a:off x="4114800" y="4559300"/>
            <a:ext cx="1781175" cy="1989138"/>
          </a:xfrm>
          <a:custGeom>
            <a:avLst/>
            <a:gdLst>
              <a:gd name="T0" fmla="*/ 894981 w 1780794"/>
              <a:gd name="T1" fmla="*/ 0 h 1989366"/>
              <a:gd name="T2" fmla="*/ 0 w 1780794"/>
              <a:gd name="T3" fmla="*/ 593235 h 1989366"/>
              <a:gd name="T4" fmla="*/ 0 w 1780794"/>
              <a:gd name="T5" fmla="*/ 1983898 h 1989366"/>
              <a:gd name="T6" fmla="*/ 1789960 w 1780794"/>
              <a:gd name="T7" fmla="*/ 1983898 h 1989366"/>
              <a:gd name="T8" fmla="*/ 1789960 w 1780794"/>
              <a:gd name="T9" fmla="*/ 593235 h 1989366"/>
              <a:gd name="T10" fmla="*/ 894981 w 1780794"/>
              <a:gd name="T11" fmla="*/ 0 h 19893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80794" h="1989366">
                <a:moveTo>
                  <a:pt x="890397" y="0"/>
                </a:moveTo>
                <a:lnTo>
                  <a:pt x="0" y="594867"/>
                </a:lnTo>
                <a:lnTo>
                  <a:pt x="0" y="1989366"/>
                </a:lnTo>
                <a:lnTo>
                  <a:pt x="1780794" y="1989366"/>
                </a:lnTo>
                <a:lnTo>
                  <a:pt x="1780794" y="594867"/>
                </a:lnTo>
                <a:lnTo>
                  <a:pt x="890397" y="0"/>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35853" name="object 19"/>
          <p:cNvSpPr>
            <a:spLocks/>
          </p:cNvSpPr>
          <p:nvPr/>
        </p:nvSpPr>
        <p:spPr bwMode="auto">
          <a:xfrm>
            <a:off x="4114800" y="4559300"/>
            <a:ext cx="1781175" cy="1989138"/>
          </a:xfrm>
          <a:custGeom>
            <a:avLst/>
            <a:gdLst>
              <a:gd name="T0" fmla="*/ 0 w 1780794"/>
              <a:gd name="T1" fmla="*/ 1983898 h 1989366"/>
              <a:gd name="T2" fmla="*/ 0 w 1780794"/>
              <a:gd name="T3" fmla="*/ 593235 h 1989366"/>
              <a:gd name="T4" fmla="*/ 894981 w 1780794"/>
              <a:gd name="T5" fmla="*/ 0 h 1989366"/>
              <a:gd name="T6" fmla="*/ 1789960 w 1780794"/>
              <a:gd name="T7" fmla="*/ 593235 h 1989366"/>
              <a:gd name="T8" fmla="*/ 1789960 w 1780794"/>
              <a:gd name="T9" fmla="*/ 1983898 h 1989366"/>
              <a:gd name="T10" fmla="*/ 0 w 1780794"/>
              <a:gd name="T11" fmla="*/ 1983898 h 19893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80794" h="1989366">
                <a:moveTo>
                  <a:pt x="0" y="1989366"/>
                </a:moveTo>
                <a:lnTo>
                  <a:pt x="0" y="594867"/>
                </a:lnTo>
                <a:lnTo>
                  <a:pt x="890397" y="0"/>
                </a:lnTo>
                <a:lnTo>
                  <a:pt x="1780794" y="594867"/>
                </a:lnTo>
                <a:lnTo>
                  <a:pt x="1780794" y="1989366"/>
                </a:lnTo>
                <a:lnTo>
                  <a:pt x="0" y="1989366"/>
                </a:lnTo>
                <a:close/>
              </a:path>
            </a:pathLst>
          </a:custGeom>
          <a:noFill/>
          <a:ln w="9524">
            <a:solidFill>
              <a:srgbClr val="33669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5854" name="object 20"/>
          <p:cNvSpPr txBox="1">
            <a:spLocks noChangeArrowheads="1"/>
          </p:cNvSpPr>
          <p:nvPr/>
        </p:nvSpPr>
        <p:spPr bwMode="auto">
          <a:xfrm>
            <a:off x="4148138" y="4943475"/>
            <a:ext cx="1747837"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517525" indent="-223838"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a:solidFill>
                  <a:srgbClr val="FFC579"/>
                </a:solidFill>
                <a:latin typeface="Arial Narrow" pitchFamily="34" charset="0"/>
              </a:rPr>
              <a:t>Pest-Control Factors</a:t>
            </a:r>
            <a:endParaRPr lang="en-US" altLang="en-US" sz="1800">
              <a:latin typeface="Arial Narrow" pitchFamily="34" charset="0"/>
            </a:endParaRPr>
          </a:p>
          <a:p>
            <a:pPr eaLnBrk="1" hangingPunct="1">
              <a:lnSpc>
                <a:spcPct val="80000"/>
              </a:lnSpc>
              <a:spcBef>
                <a:spcPts val="188"/>
              </a:spcBef>
              <a:buClr>
                <a:srgbClr val="FFFFFF"/>
              </a:buClr>
            </a:pPr>
            <a:r>
              <a:rPr lang="en-US" altLang="en-US" sz="1800">
                <a:solidFill>
                  <a:srgbClr val="FFFFFF"/>
                </a:solidFill>
                <a:latin typeface="Arial Narrow" pitchFamily="34" charset="0"/>
              </a:rPr>
              <a:t>Focus on insect, weed, and disease control regimes</a:t>
            </a:r>
            <a:endParaRPr lang="en-US" altLang="en-US" sz="1800">
              <a:latin typeface="Arial Narrow" pitchFamily="34" charset="0"/>
            </a:endParaRPr>
          </a:p>
        </p:txBody>
      </p:sp>
      <p:sp>
        <p:nvSpPr>
          <p:cNvPr id="35855" name="object 21"/>
          <p:cNvSpPr>
            <a:spLocks/>
          </p:cNvSpPr>
          <p:nvPr/>
        </p:nvSpPr>
        <p:spPr bwMode="auto">
          <a:xfrm>
            <a:off x="6019800" y="4559300"/>
            <a:ext cx="1781175" cy="1989138"/>
          </a:xfrm>
          <a:custGeom>
            <a:avLst/>
            <a:gdLst>
              <a:gd name="T0" fmla="*/ 894981 w 1780794"/>
              <a:gd name="T1" fmla="*/ 0 h 1989366"/>
              <a:gd name="T2" fmla="*/ 0 w 1780794"/>
              <a:gd name="T3" fmla="*/ 621357 h 1989366"/>
              <a:gd name="T4" fmla="*/ 0 w 1780794"/>
              <a:gd name="T5" fmla="*/ 1983898 h 1989366"/>
              <a:gd name="T6" fmla="*/ 1789960 w 1780794"/>
              <a:gd name="T7" fmla="*/ 1983898 h 1989366"/>
              <a:gd name="T8" fmla="*/ 1789960 w 1780794"/>
              <a:gd name="T9" fmla="*/ 621357 h 1989366"/>
              <a:gd name="T10" fmla="*/ 894981 w 1780794"/>
              <a:gd name="T11" fmla="*/ 0 h 19893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80794" h="1989366">
                <a:moveTo>
                  <a:pt x="890397" y="0"/>
                </a:moveTo>
                <a:lnTo>
                  <a:pt x="0" y="623061"/>
                </a:lnTo>
                <a:lnTo>
                  <a:pt x="0" y="1989366"/>
                </a:lnTo>
                <a:lnTo>
                  <a:pt x="1780794" y="1989366"/>
                </a:lnTo>
                <a:lnTo>
                  <a:pt x="1780794" y="623061"/>
                </a:lnTo>
                <a:lnTo>
                  <a:pt x="890397" y="0"/>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35856" name="object 22"/>
          <p:cNvSpPr>
            <a:spLocks/>
          </p:cNvSpPr>
          <p:nvPr/>
        </p:nvSpPr>
        <p:spPr bwMode="auto">
          <a:xfrm>
            <a:off x="6019800" y="4559300"/>
            <a:ext cx="1781175" cy="1989138"/>
          </a:xfrm>
          <a:custGeom>
            <a:avLst/>
            <a:gdLst>
              <a:gd name="T0" fmla="*/ 0 w 1780794"/>
              <a:gd name="T1" fmla="*/ 1983898 h 1989366"/>
              <a:gd name="T2" fmla="*/ 0 w 1780794"/>
              <a:gd name="T3" fmla="*/ 621357 h 1989366"/>
              <a:gd name="T4" fmla="*/ 894981 w 1780794"/>
              <a:gd name="T5" fmla="*/ 0 h 1989366"/>
              <a:gd name="T6" fmla="*/ 1789960 w 1780794"/>
              <a:gd name="T7" fmla="*/ 621357 h 1989366"/>
              <a:gd name="T8" fmla="*/ 1789960 w 1780794"/>
              <a:gd name="T9" fmla="*/ 1983898 h 1989366"/>
              <a:gd name="T10" fmla="*/ 0 w 1780794"/>
              <a:gd name="T11" fmla="*/ 1983898 h 19893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80794" h="1989366">
                <a:moveTo>
                  <a:pt x="0" y="1989366"/>
                </a:moveTo>
                <a:lnTo>
                  <a:pt x="0" y="623061"/>
                </a:lnTo>
                <a:lnTo>
                  <a:pt x="890397" y="0"/>
                </a:lnTo>
                <a:lnTo>
                  <a:pt x="1780794" y="623061"/>
                </a:lnTo>
                <a:lnTo>
                  <a:pt x="1780794" y="1989366"/>
                </a:lnTo>
                <a:lnTo>
                  <a:pt x="0" y="1989366"/>
                </a:lnTo>
                <a:close/>
              </a:path>
            </a:pathLst>
          </a:custGeom>
          <a:noFill/>
          <a:ln w="9524">
            <a:solidFill>
              <a:srgbClr val="33669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5857" name="object 23"/>
          <p:cNvSpPr txBox="1">
            <a:spLocks noChangeArrowheads="1"/>
          </p:cNvSpPr>
          <p:nvPr/>
        </p:nvSpPr>
        <p:spPr bwMode="auto">
          <a:xfrm>
            <a:off x="6053138" y="4957763"/>
            <a:ext cx="168910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14338" indent="-4763"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a:solidFill>
                  <a:srgbClr val="FFC579"/>
                </a:solidFill>
                <a:latin typeface="Arial Narrow" pitchFamily="34" charset="0"/>
              </a:rPr>
              <a:t>In-Season Decisions</a:t>
            </a:r>
            <a:endParaRPr lang="en-US" altLang="en-US" sz="1800">
              <a:latin typeface="Arial Narrow" pitchFamily="34" charset="0"/>
            </a:endParaRPr>
          </a:p>
          <a:p>
            <a:pPr eaLnBrk="1" hangingPunct="1">
              <a:lnSpc>
                <a:spcPct val="80000"/>
              </a:lnSpc>
              <a:spcBef>
                <a:spcPts val="200"/>
              </a:spcBef>
              <a:buClr>
                <a:srgbClr val="FFFFFF"/>
              </a:buClr>
            </a:pPr>
            <a:r>
              <a:rPr lang="en-US" altLang="en-US" sz="1800">
                <a:solidFill>
                  <a:srgbClr val="FFFFFF"/>
                </a:solidFill>
                <a:latin typeface="Arial Narrow" pitchFamily="34" charset="0"/>
              </a:rPr>
              <a:t>Diseases, nutrient, etc. approaches based on in-field environment</a:t>
            </a:r>
            <a:endParaRPr lang="en-US" altLang="en-US" sz="1800">
              <a:latin typeface="Arial Narrow" pitchFamily="34" charset="0"/>
            </a:endParaRPr>
          </a:p>
        </p:txBody>
      </p:sp>
      <p:sp>
        <p:nvSpPr>
          <p:cNvPr id="35858" name="object 24"/>
          <p:cNvSpPr>
            <a:spLocks/>
          </p:cNvSpPr>
          <p:nvPr/>
        </p:nvSpPr>
        <p:spPr bwMode="auto">
          <a:xfrm>
            <a:off x="304800" y="4165600"/>
            <a:ext cx="7242175" cy="0"/>
          </a:xfrm>
          <a:custGeom>
            <a:avLst/>
            <a:gdLst>
              <a:gd name="T0" fmla="*/ 0 w 7242175"/>
              <a:gd name="T1" fmla="*/ 7242175 w 7242175"/>
              <a:gd name="T2" fmla="*/ 0 60000 65536"/>
              <a:gd name="T3" fmla="*/ 0 60000 65536"/>
            </a:gdLst>
            <a:ahLst/>
            <a:cxnLst>
              <a:cxn ang="T2">
                <a:pos x="T0" y="0"/>
              </a:cxn>
              <a:cxn ang="T3">
                <a:pos x="T1" y="0"/>
              </a:cxn>
            </a:cxnLst>
            <a:rect l="0" t="0" r="r" b="b"/>
            <a:pathLst>
              <a:path w="7242175">
                <a:moveTo>
                  <a:pt x="0" y="0"/>
                </a:moveTo>
                <a:lnTo>
                  <a:pt x="7242175" y="0"/>
                </a:lnTo>
              </a:path>
            </a:pathLst>
          </a:custGeom>
          <a:noFill/>
          <a:ln w="9525">
            <a:solidFill>
              <a:srgbClr val="BB6C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5859" name="object 25"/>
          <p:cNvSpPr txBox="1">
            <a:spLocks noChangeArrowheads="1"/>
          </p:cNvSpPr>
          <p:nvPr/>
        </p:nvSpPr>
        <p:spPr bwMode="auto">
          <a:xfrm>
            <a:off x="7627938" y="2273300"/>
            <a:ext cx="98266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b="1">
                <a:solidFill>
                  <a:srgbClr val="FFFFFF"/>
                </a:solidFill>
                <a:latin typeface="Arial Narrow" pitchFamily="34" charset="0"/>
              </a:rPr>
              <a:t>Goal: Maximize Net Return Per Acre</a:t>
            </a:r>
            <a:endParaRPr lang="en-US" altLang="en-US" sz="1800">
              <a:latin typeface="Arial Narrow" pitchFamily="34" charset="0"/>
            </a:endParaRPr>
          </a:p>
        </p:txBody>
      </p:sp>
      <p:sp>
        <p:nvSpPr>
          <p:cNvPr id="26" name="object 26"/>
          <p:cNvSpPr txBox="1"/>
          <p:nvPr/>
        </p:nvSpPr>
        <p:spPr>
          <a:xfrm>
            <a:off x="384175" y="4149725"/>
            <a:ext cx="2271713" cy="373063"/>
          </a:xfrm>
          <a:prstGeom prst="rect">
            <a:avLst/>
          </a:prstGeom>
        </p:spPr>
        <p:txBody>
          <a:bodyPr lIns="0" tIns="0" rIns="0" bIns="0"/>
          <a:lstStyle/>
          <a:p>
            <a:pPr marL="12700">
              <a:defRPr/>
            </a:pPr>
            <a:r>
              <a:rPr sz="2400" b="1" dirty="0">
                <a:solidFill>
                  <a:srgbClr val="161616"/>
                </a:solidFill>
                <a:latin typeface="Arial Narrow"/>
                <a:cs typeface="Arial Narrow"/>
              </a:rPr>
              <a:t>Pr</a:t>
            </a:r>
            <a:r>
              <a:rPr sz="2400" b="1" spc="-10" dirty="0">
                <a:solidFill>
                  <a:srgbClr val="161616"/>
                </a:solidFill>
                <a:latin typeface="Arial Narrow"/>
                <a:cs typeface="Arial Narrow"/>
              </a:rPr>
              <a:t>o</a:t>
            </a:r>
            <a:r>
              <a:rPr sz="2400" b="1" dirty="0">
                <a:solidFill>
                  <a:srgbClr val="161616"/>
                </a:solidFill>
                <a:latin typeface="Arial Narrow"/>
                <a:cs typeface="Arial Narrow"/>
              </a:rPr>
              <a:t>du</a:t>
            </a:r>
            <a:r>
              <a:rPr sz="2400" b="1" spc="-10" dirty="0">
                <a:solidFill>
                  <a:srgbClr val="161616"/>
                </a:solidFill>
                <a:latin typeface="Arial Narrow"/>
                <a:cs typeface="Arial Narrow"/>
              </a:rPr>
              <a:t>c</a:t>
            </a:r>
            <a:r>
              <a:rPr sz="2400" b="1" dirty="0">
                <a:solidFill>
                  <a:srgbClr val="161616"/>
                </a:solidFill>
                <a:latin typeface="Arial Narrow"/>
                <a:cs typeface="Arial Narrow"/>
              </a:rPr>
              <a:t>tivity </a:t>
            </a:r>
            <a:r>
              <a:rPr sz="2400" b="1" spc="-145" dirty="0">
                <a:solidFill>
                  <a:srgbClr val="161616"/>
                </a:solidFill>
                <a:latin typeface="Arial Narrow"/>
                <a:cs typeface="Arial Narrow"/>
              </a:rPr>
              <a:t>T</a:t>
            </a:r>
            <a:r>
              <a:rPr sz="2400" b="1" dirty="0">
                <a:solidFill>
                  <a:srgbClr val="161616"/>
                </a:solidFill>
                <a:latin typeface="Arial Narrow"/>
                <a:cs typeface="Arial Narrow"/>
              </a:rPr>
              <a:t>ools:</a:t>
            </a:r>
            <a:endParaRPr sz="2400">
              <a:latin typeface="Arial Narrow"/>
              <a:cs typeface="Arial Narrow"/>
            </a:endParaRPr>
          </a:p>
        </p:txBody>
      </p:sp>
      <p:graphicFrame>
        <p:nvGraphicFramePr>
          <p:cNvPr id="10" name="object 10"/>
          <p:cNvGraphicFramePr>
            <a:graphicFrameLocks noGrp="1"/>
          </p:cNvGraphicFramePr>
          <p:nvPr/>
        </p:nvGraphicFramePr>
        <p:xfrm>
          <a:off x="284163" y="1336675"/>
          <a:ext cx="7232650" cy="2851150"/>
        </p:xfrm>
        <a:graphic>
          <a:graphicData uri="http://schemas.openxmlformats.org/drawingml/2006/table">
            <a:tbl>
              <a:tblPr/>
              <a:tblGrid>
                <a:gridCol w="1444625"/>
                <a:gridCol w="1447800"/>
                <a:gridCol w="1447800"/>
                <a:gridCol w="1447800"/>
                <a:gridCol w="1444625"/>
              </a:tblGrid>
              <a:tr h="2851150">
                <a:tc>
                  <a:txBody>
                    <a:bodyPr/>
                    <a:lstStyle>
                      <a:lvl1pPr marL="508000" indent="-192088"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508000" marR="0" lvl="0" indent="-192088"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Narrow" pitchFamily="34" charset="0"/>
                          <a:cs typeface="Arial" pitchFamily="34" charset="0"/>
                        </a:rPr>
                        <a:t>Planning Data</a:t>
                      </a:r>
                      <a:endParaRPr kumimoji="0" lang="en-US" altLang="en-US" sz="1800" b="0" i="0" u="none" strike="noStrike" cap="none" normalizeH="0" baseline="0" dirty="0" smtClean="0">
                        <a:ln>
                          <a:noFill/>
                        </a:ln>
                        <a:solidFill>
                          <a:schemeClr val="tx1"/>
                        </a:solidFill>
                        <a:effectLst/>
                        <a:latin typeface="Arial Narrow" pitchFamily="34" charset="0"/>
                        <a:cs typeface="Arial" pitchFamily="34" charset="0"/>
                      </a:endParaRPr>
                    </a:p>
                    <a:p>
                      <a:pPr marL="508000" marR="0" lvl="0" indent="-192088" algn="just" defTabSz="914400" rtl="0" eaLnBrk="1" fontAlgn="base" latinLnBrk="0" hangingPunct="1">
                        <a:lnSpc>
                          <a:spcPts val="1725"/>
                        </a:lnSpc>
                        <a:spcBef>
                          <a:spcPts val="175"/>
                        </a:spcBef>
                        <a:spcAft>
                          <a:spcPct val="0"/>
                        </a:spcAft>
                        <a:buClrTx/>
                        <a:buSzTx/>
                        <a:buFont typeface="Arial" pitchFamily="34" charset="0"/>
                        <a:buChar char="•"/>
                        <a:tabLst/>
                      </a:pPr>
                      <a:r>
                        <a:rPr kumimoji="0" lang="en-US" altLang="en-US" sz="1800" b="0" i="0" u="none" strike="noStrike" cap="none" normalizeH="0" baseline="0" dirty="0" smtClean="0">
                          <a:ln>
                            <a:noFill/>
                          </a:ln>
                          <a:solidFill>
                            <a:schemeClr val="tx1"/>
                          </a:solidFill>
                          <a:effectLst/>
                          <a:latin typeface="Arial Narrow" pitchFamily="34" charset="0"/>
                          <a:cs typeface="Arial" pitchFamily="34" charset="0"/>
                        </a:rPr>
                        <a:t>Seed Selection</a:t>
                      </a:r>
                    </a:p>
                    <a:p>
                      <a:pPr marL="508000" marR="0" lvl="0" indent="-192088" algn="just" defTabSz="914400" rtl="0" eaLnBrk="1" fontAlgn="base" latinLnBrk="0" hangingPunct="1">
                        <a:lnSpc>
                          <a:spcPct val="80000"/>
                        </a:lnSpc>
                        <a:spcBef>
                          <a:spcPts val="213"/>
                        </a:spcBef>
                        <a:spcAft>
                          <a:spcPct val="0"/>
                        </a:spcAft>
                        <a:buClrTx/>
                        <a:buSzTx/>
                        <a:buFont typeface="Arial" pitchFamily="34" charset="0"/>
                        <a:buChar char="•"/>
                        <a:tabLst/>
                      </a:pPr>
                      <a:r>
                        <a:rPr kumimoji="0" lang="en-US" altLang="en-US" sz="1800" b="0" i="0" u="none" strike="noStrike" cap="none" normalizeH="0" baseline="0" dirty="0" smtClean="0">
                          <a:ln>
                            <a:noFill/>
                          </a:ln>
                          <a:solidFill>
                            <a:schemeClr val="tx1"/>
                          </a:solidFill>
                          <a:effectLst/>
                          <a:latin typeface="Arial Narrow" pitchFamily="34" charset="0"/>
                          <a:cs typeface="Arial" pitchFamily="34" charset="0"/>
                        </a:rPr>
                        <a:t>Weed- Control Program</a:t>
                      </a:r>
                    </a:p>
                    <a:p>
                      <a:pPr marL="508000" marR="0" lvl="0" indent="-192088" algn="just" defTabSz="914400" rtl="0" eaLnBrk="1" fontAlgn="base" latinLnBrk="0" hangingPunct="1">
                        <a:lnSpc>
                          <a:spcPct val="80000"/>
                        </a:lnSpc>
                        <a:spcBef>
                          <a:spcPts val="200"/>
                        </a:spcBef>
                        <a:spcAft>
                          <a:spcPct val="0"/>
                        </a:spcAft>
                        <a:buClrTx/>
                        <a:buSzTx/>
                        <a:buFont typeface="Arial" pitchFamily="34" charset="0"/>
                        <a:buChar char="•"/>
                        <a:tabLst/>
                      </a:pPr>
                      <a:r>
                        <a:rPr kumimoji="0" lang="en-US" altLang="en-US" sz="1800" b="0" i="0" u="none" strike="noStrike" cap="none" normalizeH="0" baseline="0" dirty="0" smtClean="0">
                          <a:ln>
                            <a:noFill/>
                          </a:ln>
                          <a:solidFill>
                            <a:schemeClr val="tx1"/>
                          </a:solidFill>
                          <a:effectLst/>
                          <a:latin typeface="Arial Narrow" pitchFamily="34" charset="0"/>
                          <a:cs typeface="Arial" pitchFamily="34" charset="0"/>
                        </a:rPr>
                        <a:t>Pest Pathogen- Control Program</a:t>
                      </a:r>
                    </a:p>
                  </a:txBody>
                  <a:tcPr marL="0" marR="0" marT="0" marB="0"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FF4E3"/>
                    </a:solidFill>
                  </a:tcPr>
                </a:tc>
                <a:tc>
                  <a:txBody>
                    <a:bodyPr/>
                    <a:lstStyle>
                      <a:lvl1pPr marL="511175" indent="-34925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511175" marR="0" lvl="0" indent="-34925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Narrow" pitchFamily="34" charset="0"/>
                          <a:cs typeface="Arial" pitchFamily="34" charset="0"/>
                        </a:rPr>
                        <a:t>Pre-Planting Data</a:t>
                      </a:r>
                      <a:endParaRPr kumimoji="0" lang="en-US" altLang="en-US" sz="1800" b="0" i="0" u="none" strike="noStrike" cap="none" normalizeH="0" baseline="0" dirty="0" smtClean="0">
                        <a:ln>
                          <a:noFill/>
                        </a:ln>
                        <a:solidFill>
                          <a:schemeClr val="tx1"/>
                        </a:solidFill>
                        <a:effectLst/>
                        <a:latin typeface="Arial Narrow" pitchFamily="34" charset="0"/>
                        <a:cs typeface="Arial" pitchFamily="34" charset="0"/>
                      </a:endParaRPr>
                    </a:p>
                    <a:p>
                      <a:pPr marL="511175" marR="0" lvl="0" indent="-349250" algn="l" defTabSz="914400" rtl="0" eaLnBrk="1" fontAlgn="base" latinLnBrk="0" hangingPunct="1">
                        <a:lnSpc>
                          <a:spcPts val="1725"/>
                        </a:lnSpc>
                        <a:spcBef>
                          <a:spcPts val="175"/>
                        </a:spcBef>
                        <a:spcAft>
                          <a:spcPct val="0"/>
                        </a:spcAft>
                        <a:buClrTx/>
                        <a:buSzTx/>
                        <a:buFont typeface="Arial" pitchFamily="34" charset="0"/>
                        <a:buChar char="•"/>
                        <a:tabLst/>
                      </a:pPr>
                      <a:r>
                        <a:rPr kumimoji="0" lang="en-US" altLang="en-US" sz="1800" b="0" i="0" u="none" strike="noStrike" cap="none" normalizeH="0" baseline="0" dirty="0" smtClean="0">
                          <a:ln>
                            <a:noFill/>
                          </a:ln>
                          <a:solidFill>
                            <a:schemeClr val="tx1"/>
                          </a:solidFill>
                          <a:effectLst/>
                          <a:latin typeface="Arial Narrow" pitchFamily="34" charset="0"/>
                          <a:cs typeface="Arial" pitchFamily="34" charset="0"/>
                        </a:rPr>
                        <a:t>Fertility Program</a:t>
                      </a:r>
                    </a:p>
                    <a:p>
                      <a:pPr marL="511175" marR="0" lvl="0" indent="-349250" algn="l" defTabSz="914400" rtl="0" eaLnBrk="1" fontAlgn="base" latinLnBrk="0" hangingPunct="1">
                        <a:lnSpc>
                          <a:spcPts val="600"/>
                        </a:lnSpc>
                        <a:spcBef>
                          <a:spcPts val="13"/>
                        </a:spcBef>
                        <a:spcAft>
                          <a:spcPct val="0"/>
                        </a:spcAft>
                        <a:buClrTx/>
                        <a:buSzTx/>
                        <a:buFont typeface="Arial" pitchFamily="34" charset="0"/>
                        <a:buChar char="•"/>
                        <a:tabLst/>
                      </a:pPr>
                      <a:endParaRPr kumimoji="0" lang="en-US" altLang="en-US" sz="600" b="0" i="0" u="none" strike="noStrike" cap="none" normalizeH="0" baseline="0" dirty="0" smtClean="0">
                        <a:ln>
                          <a:noFill/>
                        </a:ln>
                        <a:solidFill>
                          <a:schemeClr val="tx1"/>
                        </a:solidFill>
                        <a:effectLst/>
                        <a:latin typeface="Calibri" pitchFamily="34" charset="0"/>
                        <a:cs typeface="Arial" pitchFamily="34" charset="0"/>
                      </a:endParaRPr>
                    </a:p>
                    <a:p>
                      <a:pPr marL="511175" marR="0" lvl="0" indent="-349250" algn="l" defTabSz="914400" rtl="0" eaLnBrk="1" fontAlgn="base" latinLnBrk="0" hangingPunct="1">
                        <a:lnSpc>
                          <a:spcPct val="80000"/>
                        </a:lnSpc>
                        <a:spcBef>
                          <a:spcPct val="0"/>
                        </a:spcBef>
                        <a:spcAft>
                          <a:spcPct val="0"/>
                        </a:spcAft>
                        <a:buClrTx/>
                        <a:buSzTx/>
                        <a:buFont typeface="Arial" pitchFamily="34" charset="0"/>
                        <a:buChar char="•"/>
                        <a:tabLst/>
                      </a:pPr>
                      <a:r>
                        <a:rPr kumimoji="0" lang="en-US" altLang="en-US" sz="1800" b="0" i="0" u="none" strike="noStrike" cap="none" normalizeH="0" baseline="0" dirty="0" smtClean="0">
                          <a:ln>
                            <a:noFill/>
                          </a:ln>
                          <a:solidFill>
                            <a:schemeClr val="tx1"/>
                          </a:solidFill>
                          <a:effectLst/>
                          <a:latin typeface="Arial Narrow" pitchFamily="34" charset="0"/>
                          <a:cs typeface="Arial" pitchFamily="34" charset="0"/>
                        </a:rPr>
                        <a:t>Tillage Program</a:t>
                      </a:r>
                    </a:p>
                  </a:txBody>
                  <a:tcPr marL="0" marR="0" marT="0" marB="0"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FE8C8"/>
                    </a:solidFill>
                  </a:tcPr>
                </a:tc>
                <a:tc>
                  <a:txBody>
                    <a:bodyPr/>
                    <a:lstStyle>
                      <a:lvl1pPr marL="511175" indent="-1651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511175" marR="0" lvl="0" indent="-16510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Narrow" pitchFamily="34" charset="0"/>
                          <a:cs typeface="Arial" pitchFamily="34" charset="0"/>
                        </a:rPr>
                        <a:t>Planting Data</a:t>
                      </a:r>
                      <a:endParaRPr kumimoji="0" lang="en-US" altLang="en-US" sz="1800" b="0" i="0" u="none" strike="noStrike" cap="none" normalizeH="0" baseline="0" dirty="0" smtClean="0">
                        <a:ln>
                          <a:noFill/>
                        </a:ln>
                        <a:solidFill>
                          <a:schemeClr val="tx1"/>
                        </a:solidFill>
                        <a:effectLst/>
                        <a:latin typeface="Arial Narrow" pitchFamily="34" charset="0"/>
                        <a:cs typeface="Arial" pitchFamily="34" charset="0"/>
                      </a:endParaRPr>
                    </a:p>
                    <a:p>
                      <a:pPr marL="511175" marR="0" lvl="0" indent="-165100" algn="l" defTabSz="914400" rtl="0" eaLnBrk="1" fontAlgn="base" latinLnBrk="0" hangingPunct="1">
                        <a:lnSpc>
                          <a:spcPts val="1725"/>
                        </a:lnSpc>
                        <a:spcBef>
                          <a:spcPts val="175"/>
                        </a:spcBef>
                        <a:spcAft>
                          <a:spcPct val="0"/>
                        </a:spcAft>
                        <a:buClrTx/>
                        <a:buSzTx/>
                        <a:buFont typeface="Arial" pitchFamily="34" charset="0"/>
                        <a:buChar char="•"/>
                        <a:tabLst/>
                      </a:pPr>
                      <a:r>
                        <a:rPr kumimoji="0" lang="en-US" altLang="en-US" sz="1800" b="0" i="0" u="none" strike="noStrike" cap="none" normalizeH="0" baseline="0" dirty="0" smtClean="0">
                          <a:ln>
                            <a:noFill/>
                          </a:ln>
                          <a:solidFill>
                            <a:schemeClr val="tx1"/>
                          </a:solidFill>
                          <a:effectLst/>
                          <a:latin typeface="Arial Narrow" pitchFamily="34" charset="0"/>
                          <a:cs typeface="Arial" pitchFamily="34" charset="0"/>
                        </a:rPr>
                        <a:t>Plant Population Dynamics</a:t>
                      </a:r>
                    </a:p>
                    <a:p>
                      <a:pPr marL="511175" marR="0" lvl="0" indent="-165100" algn="l" defTabSz="914400" rtl="0" eaLnBrk="1" fontAlgn="base" latinLnBrk="0" hangingPunct="1">
                        <a:lnSpc>
                          <a:spcPct val="100000"/>
                        </a:lnSpc>
                        <a:spcBef>
                          <a:spcPts val="175"/>
                        </a:spcBef>
                        <a:spcAft>
                          <a:spcPct val="0"/>
                        </a:spcAft>
                        <a:buClrTx/>
                        <a:buSzTx/>
                        <a:buFont typeface="Arial" pitchFamily="34" charset="0"/>
                        <a:buChar char="•"/>
                        <a:tabLst/>
                      </a:pPr>
                      <a:r>
                        <a:rPr kumimoji="0" lang="en-US" altLang="en-US" sz="1800" b="0" i="0" u="none" strike="noStrike" cap="none" normalizeH="0" baseline="0" dirty="0" smtClean="0">
                          <a:ln>
                            <a:noFill/>
                          </a:ln>
                          <a:solidFill>
                            <a:schemeClr val="tx1"/>
                          </a:solidFill>
                          <a:effectLst/>
                          <a:latin typeface="Arial Narrow" pitchFamily="34" charset="0"/>
                          <a:cs typeface="Arial" pitchFamily="34" charset="0"/>
                        </a:rPr>
                        <a:t>Seed Depth</a:t>
                      </a:r>
                    </a:p>
                    <a:p>
                      <a:pPr marL="511175" marR="0" lvl="0" indent="-165100" algn="l" defTabSz="914400" rtl="0" eaLnBrk="1" fontAlgn="base" latinLnBrk="0" hangingPunct="1">
                        <a:lnSpc>
                          <a:spcPct val="100000"/>
                        </a:lnSpc>
                        <a:spcBef>
                          <a:spcPts val="175"/>
                        </a:spcBef>
                        <a:spcAft>
                          <a:spcPct val="0"/>
                        </a:spcAft>
                        <a:buClrTx/>
                        <a:buSzTx/>
                        <a:buFont typeface="Arial" pitchFamily="34" charset="0"/>
                        <a:buChar char="•"/>
                        <a:tabLst/>
                      </a:pPr>
                      <a:r>
                        <a:rPr kumimoji="0" lang="en-US" altLang="en-US" sz="1800" b="0" i="0" u="none" strike="noStrike" cap="none" normalizeH="0" baseline="0" dirty="0" smtClean="0">
                          <a:ln>
                            <a:noFill/>
                          </a:ln>
                          <a:solidFill>
                            <a:schemeClr val="tx1"/>
                          </a:solidFill>
                          <a:effectLst/>
                          <a:latin typeface="Arial Narrow" pitchFamily="34" charset="0"/>
                          <a:cs typeface="Arial" pitchFamily="34" charset="0"/>
                        </a:rPr>
                        <a:t>Timing</a:t>
                      </a:r>
                    </a:p>
                  </a:txBody>
                  <a:tcPr marL="0" marR="0" marT="0" marB="0"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FDDAE"/>
                    </a:solidFill>
                  </a:tcPr>
                </a:tc>
                <a:tc>
                  <a:txBody>
                    <a:bodyPr/>
                    <a:lstStyle>
                      <a:lvl1pPr marL="511175" indent="-242888"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511175" marR="0" lvl="0" indent="-242888"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Narrow" pitchFamily="34" charset="0"/>
                          <a:cs typeface="Arial" pitchFamily="34" charset="0"/>
                        </a:rPr>
                        <a:t>In-Season Data</a:t>
                      </a:r>
                      <a:endParaRPr kumimoji="0" lang="en-US" altLang="en-US" sz="1800" b="0" i="0" u="none" strike="noStrike" cap="none" normalizeH="0" baseline="0" dirty="0" smtClean="0">
                        <a:ln>
                          <a:noFill/>
                        </a:ln>
                        <a:solidFill>
                          <a:schemeClr val="tx1"/>
                        </a:solidFill>
                        <a:effectLst/>
                        <a:latin typeface="Arial Narrow" pitchFamily="34" charset="0"/>
                        <a:cs typeface="Arial" pitchFamily="34" charset="0"/>
                      </a:endParaRPr>
                    </a:p>
                    <a:p>
                      <a:pPr marL="511175" marR="0" lvl="0" indent="-242888" algn="l" defTabSz="914400" rtl="0" eaLnBrk="1" fontAlgn="base" latinLnBrk="0" hangingPunct="1">
                        <a:lnSpc>
                          <a:spcPts val="1725"/>
                        </a:lnSpc>
                        <a:spcBef>
                          <a:spcPts val="175"/>
                        </a:spcBef>
                        <a:spcAft>
                          <a:spcPct val="0"/>
                        </a:spcAft>
                        <a:buClrTx/>
                        <a:buSzTx/>
                        <a:buFont typeface="Arial" pitchFamily="34" charset="0"/>
                        <a:buChar char="•"/>
                        <a:tabLst/>
                      </a:pPr>
                      <a:r>
                        <a:rPr kumimoji="0" lang="en-US" altLang="en-US" sz="1800" b="0" i="0" u="none" strike="noStrike" cap="none" normalizeH="0" baseline="0" dirty="0" smtClean="0">
                          <a:ln>
                            <a:noFill/>
                          </a:ln>
                          <a:solidFill>
                            <a:schemeClr val="tx1"/>
                          </a:solidFill>
                          <a:effectLst/>
                          <a:latin typeface="Arial Narrow" pitchFamily="34" charset="0"/>
                          <a:cs typeface="Arial" pitchFamily="34" charset="0"/>
                        </a:rPr>
                        <a:t>Post- Emergence Pest Control</a:t>
                      </a:r>
                    </a:p>
                    <a:p>
                      <a:pPr marL="511175" marR="0" lvl="0" indent="-242888" algn="l" defTabSz="914400" rtl="0" eaLnBrk="1" fontAlgn="base" latinLnBrk="0" hangingPunct="1">
                        <a:lnSpc>
                          <a:spcPts val="600"/>
                        </a:lnSpc>
                        <a:spcBef>
                          <a:spcPts val="13"/>
                        </a:spcBef>
                        <a:spcAft>
                          <a:spcPct val="0"/>
                        </a:spcAft>
                        <a:buClrTx/>
                        <a:buSzTx/>
                        <a:buFont typeface="Arial" pitchFamily="34" charset="0"/>
                        <a:buChar char="•"/>
                        <a:tabLst/>
                      </a:pPr>
                      <a:endParaRPr kumimoji="0" lang="en-US" altLang="en-US" sz="600" b="0" i="0" u="none" strike="noStrike" cap="none" normalizeH="0" baseline="0" dirty="0" smtClean="0">
                        <a:ln>
                          <a:noFill/>
                        </a:ln>
                        <a:solidFill>
                          <a:schemeClr val="tx1"/>
                        </a:solidFill>
                        <a:effectLst/>
                        <a:latin typeface="Calibri" pitchFamily="34" charset="0"/>
                        <a:cs typeface="Arial" pitchFamily="34" charset="0"/>
                      </a:endParaRPr>
                    </a:p>
                    <a:p>
                      <a:pPr marL="511175" marR="0" lvl="0" indent="-242888" algn="l" defTabSz="914400" rtl="0" eaLnBrk="1" fontAlgn="base" latinLnBrk="0" hangingPunct="1">
                        <a:lnSpc>
                          <a:spcPct val="80000"/>
                        </a:lnSpc>
                        <a:spcBef>
                          <a:spcPct val="0"/>
                        </a:spcBef>
                        <a:spcAft>
                          <a:spcPct val="0"/>
                        </a:spcAft>
                        <a:buClrTx/>
                        <a:buSzTx/>
                        <a:buFont typeface="Arial" pitchFamily="34" charset="0"/>
                        <a:buChar char="•"/>
                        <a:tabLst/>
                      </a:pPr>
                      <a:r>
                        <a:rPr kumimoji="0" lang="en-US" altLang="en-US" sz="1800" b="0" i="0" u="none" strike="noStrike" cap="none" normalizeH="0" baseline="0" dirty="0" smtClean="0">
                          <a:ln>
                            <a:noFill/>
                          </a:ln>
                          <a:solidFill>
                            <a:schemeClr val="tx1"/>
                          </a:solidFill>
                          <a:effectLst/>
                          <a:latin typeface="Arial Narrow" pitchFamily="34" charset="0"/>
                          <a:cs typeface="Arial" pitchFamily="34" charset="0"/>
                        </a:rPr>
                        <a:t>Crop Diagnostics</a:t>
                      </a:r>
                    </a:p>
                    <a:p>
                      <a:pPr marL="511175" marR="0" lvl="0" indent="-242888" algn="l" defTabSz="914400" rtl="0" eaLnBrk="1" fontAlgn="base" latinLnBrk="0" hangingPunct="1">
                        <a:lnSpc>
                          <a:spcPct val="80000"/>
                        </a:lnSpc>
                        <a:spcBef>
                          <a:spcPct val="0"/>
                        </a:spcBef>
                        <a:spcAft>
                          <a:spcPct val="0"/>
                        </a:spcAft>
                        <a:buClrTx/>
                        <a:buSzTx/>
                        <a:buFont typeface="Arial" pitchFamily="34" charset="0"/>
                        <a:buChar char="•"/>
                        <a:tabLst/>
                      </a:pPr>
                      <a:r>
                        <a:rPr kumimoji="0" lang="en-US" altLang="en-US" sz="1800" b="0" i="0" u="none" strike="noStrike" cap="none" normalizeH="0" baseline="0" dirty="0" smtClean="0">
                          <a:ln>
                            <a:noFill/>
                          </a:ln>
                          <a:solidFill>
                            <a:schemeClr val="tx1"/>
                          </a:solidFill>
                          <a:effectLst/>
                          <a:latin typeface="Arial Narrow" pitchFamily="34" charset="0"/>
                          <a:cs typeface="Arial" pitchFamily="34" charset="0"/>
                        </a:rPr>
                        <a:t>Quality &amp; Market Factors</a:t>
                      </a:r>
                    </a:p>
                  </a:txBody>
                  <a:tcPr marL="0" marR="0" marT="0" marB="0"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FC579"/>
                    </a:solidFill>
                  </a:tcPr>
                </a:tc>
                <a:tc>
                  <a:txBody>
                    <a:bodyPr/>
                    <a:lstStyle>
                      <a:lvl1pPr marL="511175" indent="-1397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511175" marR="0" lvl="0" indent="-13970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Narrow" pitchFamily="34" charset="0"/>
                          <a:cs typeface="Arial" pitchFamily="34" charset="0"/>
                        </a:rPr>
                        <a:t>Harvest Data</a:t>
                      </a:r>
                      <a:endParaRPr kumimoji="0" lang="en-US" altLang="en-US" sz="1800" b="0" i="0" u="none" strike="noStrike" cap="none" normalizeH="0" baseline="0" dirty="0" smtClean="0">
                        <a:ln>
                          <a:noFill/>
                        </a:ln>
                        <a:solidFill>
                          <a:schemeClr val="tx1"/>
                        </a:solidFill>
                        <a:effectLst/>
                        <a:latin typeface="Arial Narrow" pitchFamily="34" charset="0"/>
                        <a:cs typeface="Arial" pitchFamily="34" charset="0"/>
                      </a:endParaRPr>
                    </a:p>
                    <a:p>
                      <a:pPr marL="511175" marR="0" lvl="0" indent="-139700" algn="l" defTabSz="914400" rtl="0" eaLnBrk="1" fontAlgn="base" latinLnBrk="0" hangingPunct="1">
                        <a:lnSpc>
                          <a:spcPts val="1925"/>
                        </a:lnSpc>
                        <a:spcBef>
                          <a:spcPct val="0"/>
                        </a:spcBef>
                        <a:spcAft>
                          <a:spcPct val="0"/>
                        </a:spcAft>
                        <a:buClrTx/>
                        <a:buSzTx/>
                        <a:buFont typeface="Arial" pitchFamily="34" charset="0"/>
                        <a:buChar char="•"/>
                        <a:tabLst/>
                      </a:pPr>
                      <a:r>
                        <a:rPr kumimoji="0" lang="en-US" altLang="en-US" sz="1800" b="0" i="0" u="none" strike="noStrike" cap="none" normalizeH="0" baseline="0" dirty="0" smtClean="0">
                          <a:ln>
                            <a:noFill/>
                          </a:ln>
                          <a:solidFill>
                            <a:schemeClr val="tx1"/>
                          </a:solidFill>
                          <a:effectLst/>
                          <a:latin typeface="Arial Narrow" pitchFamily="34" charset="0"/>
                          <a:cs typeface="Arial" pitchFamily="34" charset="0"/>
                        </a:rPr>
                        <a:t>Equipment</a:t>
                      </a:r>
                    </a:p>
                    <a:p>
                      <a:pPr marL="511175" marR="0" lvl="0" indent="-139700" algn="l" defTabSz="914400" rtl="0" eaLnBrk="1" fontAlgn="base" latinLnBrk="0" hangingPunct="1">
                        <a:lnSpc>
                          <a:spcPts val="600"/>
                        </a:lnSpc>
                        <a:spcBef>
                          <a:spcPct val="0"/>
                        </a:spcBef>
                        <a:spcAft>
                          <a:spcPct val="0"/>
                        </a:spcAft>
                        <a:buClrTx/>
                        <a:buSzTx/>
                        <a:buFont typeface="Arial" pitchFamily="34" charset="0"/>
                        <a:buChar char="•"/>
                        <a:tabLst/>
                      </a:pPr>
                      <a:endParaRPr kumimoji="0" lang="en-US" altLang="en-US" sz="600" b="0" i="0" u="none" strike="noStrike" cap="none" normalizeH="0" baseline="0" dirty="0" smtClean="0">
                        <a:ln>
                          <a:noFill/>
                        </a:ln>
                        <a:solidFill>
                          <a:schemeClr val="tx1"/>
                        </a:solidFill>
                        <a:effectLst/>
                        <a:latin typeface="Calibri" pitchFamily="34" charset="0"/>
                        <a:cs typeface="Arial" pitchFamily="34" charset="0"/>
                      </a:endParaRPr>
                    </a:p>
                    <a:p>
                      <a:pPr marL="511175" marR="0" lvl="0" indent="-139700" algn="l" defTabSz="914400" rtl="0" eaLnBrk="1" fontAlgn="base" latinLnBrk="0" hangingPunct="1">
                        <a:lnSpc>
                          <a:spcPct val="80000"/>
                        </a:lnSpc>
                        <a:spcBef>
                          <a:spcPct val="0"/>
                        </a:spcBef>
                        <a:spcAft>
                          <a:spcPct val="0"/>
                        </a:spcAft>
                        <a:buClrTx/>
                        <a:buSzTx/>
                        <a:buFont typeface="Arial" pitchFamily="34" charset="0"/>
                        <a:buChar char="•"/>
                        <a:tabLst/>
                      </a:pPr>
                      <a:r>
                        <a:rPr kumimoji="0" lang="en-US" altLang="en-US" sz="1800" b="0" i="0" u="none" strike="noStrike" cap="none" normalizeH="0" baseline="0" dirty="0" smtClean="0">
                          <a:ln>
                            <a:noFill/>
                          </a:ln>
                          <a:solidFill>
                            <a:schemeClr val="tx1"/>
                          </a:solidFill>
                          <a:effectLst/>
                          <a:latin typeface="Arial Narrow" pitchFamily="34" charset="0"/>
                          <a:cs typeface="Arial" pitchFamily="34" charset="0"/>
                        </a:rPr>
                        <a:t>Crop Marketing</a:t>
                      </a:r>
                    </a:p>
                  </a:txBody>
                  <a:tcPr marL="0" marR="0" marT="0" marB="0"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F9E1B"/>
                    </a:solidFill>
                  </a:tcPr>
                </a:tc>
              </a:tr>
            </a:tbl>
          </a:graphicData>
        </a:graphic>
      </p:graphicFrame>
      <p:sp>
        <p:nvSpPr>
          <p:cNvPr id="35875" name="Title 5"/>
          <p:cNvSpPr txBox="1">
            <a:spLocks/>
          </p:cNvSpPr>
          <p:nvPr/>
        </p:nvSpPr>
        <p:spPr bwMode="auto">
          <a:xfrm>
            <a:off x="609600" y="150813"/>
            <a:ext cx="82296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endParaRPr lang="en-US" altLang="en-US" sz="4400"/>
          </a:p>
        </p:txBody>
      </p:sp>
      <p:sp>
        <p:nvSpPr>
          <p:cNvPr id="3587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smtClean="0">
                <a:solidFill>
                  <a:srgbClr val="898989"/>
                </a:solidFill>
                <a:latin typeface="Arial" charset="0"/>
              </a:rPr>
              <a:t>10</a:t>
            </a:r>
          </a:p>
        </p:txBody>
      </p:sp>
      <p:sp>
        <p:nvSpPr>
          <p:cNvPr id="27" name="Title 1"/>
          <p:cNvSpPr txBox="1">
            <a:spLocks/>
          </p:cNvSpPr>
          <p:nvPr/>
        </p:nvSpPr>
        <p:spPr bwMode="auto">
          <a:xfrm>
            <a:off x="-19050" y="0"/>
            <a:ext cx="9163050" cy="715963"/>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US" altLang="en-US" sz="3200" dirty="0" smtClean="0">
                <a:latin typeface="Times New Roman" pitchFamily="18" charset="0"/>
                <a:cs typeface="Times New Roman" pitchFamily="18" charset="0"/>
              </a:rPr>
              <a:t>Decision Support for Farmers</a:t>
            </a:r>
          </a:p>
        </p:txBody>
      </p:sp>
      <p:pic>
        <p:nvPicPr>
          <p:cNvPr id="35878" name="Picture 5" descr=" SigLockup Master PwPt.4c-whitebg.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18669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857288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341313" y="1450975"/>
            <a:ext cx="4078287" cy="1166813"/>
          </a:xfrm>
          <a:prstGeom prst="rect">
            <a:avLst/>
          </a:prstGeom>
        </p:spPr>
        <p:txBody>
          <a:bodyPr lIns="0" tIns="0" rIns="0" bIns="0"/>
          <a:lstStyle/>
          <a:p>
            <a:pPr marL="12700">
              <a:defRPr/>
            </a:pPr>
            <a:r>
              <a:rPr sz="2400" b="1" spc="-15" dirty="0">
                <a:latin typeface="Arial Narrow"/>
                <a:cs typeface="Arial Narrow"/>
              </a:rPr>
              <a:t>Whole</a:t>
            </a:r>
            <a:r>
              <a:rPr sz="2400" b="1" spc="10" dirty="0">
                <a:latin typeface="Arial Narrow"/>
                <a:cs typeface="Arial Narrow"/>
              </a:rPr>
              <a:t> </a:t>
            </a:r>
            <a:r>
              <a:rPr sz="2400" b="1" spc="-15" dirty="0">
                <a:latin typeface="Arial Narrow"/>
                <a:cs typeface="Arial Narrow"/>
              </a:rPr>
              <a:t>Farm</a:t>
            </a:r>
            <a:r>
              <a:rPr sz="2400" b="1" spc="-10" dirty="0">
                <a:latin typeface="Arial Narrow"/>
                <a:cs typeface="Arial Narrow"/>
              </a:rPr>
              <a:t> Profi</a:t>
            </a:r>
            <a:r>
              <a:rPr sz="2400" b="1" spc="-5" dirty="0">
                <a:latin typeface="Arial Narrow"/>
                <a:cs typeface="Arial Narrow"/>
              </a:rPr>
              <a:t>t</a:t>
            </a:r>
            <a:r>
              <a:rPr sz="2400" b="1" dirty="0">
                <a:latin typeface="Arial Narrow"/>
                <a:cs typeface="Arial Narrow"/>
              </a:rPr>
              <a:t>abil</a:t>
            </a:r>
            <a:r>
              <a:rPr sz="2400" b="1" spc="5" dirty="0">
                <a:latin typeface="Arial Narrow"/>
                <a:cs typeface="Arial Narrow"/>
              </a:rPr>
              <a:t>i</a:t>
            </a:r>
            <a:r>
              <a:rPr sz="2400" b="1" dirty="0">
                <a:latin typeface="Arial Narrow"/>
                <a:cs typeface="Arial Narrow"/>
              </a:rPr>
              <a:t>ty</a:t>
            </a:r>
            <a:r>
              <a:rPr sz="2400" b="1" spc="-20" dirty="0">
                <a:latin typeface="Arial Narrow"/>
                <a:cs typeface="Arial Narrow"/>
              </a:rPr>
              <a:t> </a:t>
            </a:r>
            <a:r>
              <a:rPr sz="2400" b="1" spc="-15" dirty="0">
                <a:latin typeface="Arial Narrow"/>
                <a:cs typeface="Arial Narrow"/>
              </a:rPr>
              <a:t>S</a:t>
            </a:r>
            <a:r>
              <a:rPr sz="2400" b="1" spc="-25" dirty="0">
                <a:latin typeface="Arial Narrow"/>
                <a:cs typeface="Arial Narrow"/>
              </a:rPr>
              <a:t>e</a:t>
            </a:r>
            <a:r>
              <a:rPr sz="2400" b="1" dirty="0">
                <a:latin typeface="Arial Narrow"/>
                <a:cs typeface="Arial Narrow"/>
              </a:rPr>
              <a:t>rvices</a:t>
            </a:r>
            <a:endParaRPr sz="2400" dirty="0">
              <a:latin typeface="Arial Narrow"/>
              <a:cs typeface="Arial Narrow"/>
            </a:endParaRPr>
          </a:p>
          <a:p>
            <a:pPr>
              <a:lnSpc>
                <a:spcPts val="1300"/>
              </a:lnSpc>
              <a:spcBef>
                <a:spcPts val="64"/>
              </a:spcBef>
              <a:defRPr/>
            </a:pPr>
            <a:endParaRPr sz="1300" dirty="0"/>
          </a:p>
          <a:p>
            <a:pPr marL="294640">
              <a:defRPr/>
            </a:pPr>
            <a:r>
              <a:rPr lang="en-US" sz="2400" b="1" dirty="0">
                <a:solidFill>
                  <a:srgbClr val="336699"/>
                </a:solidFill>
                <a:latin typeface="Arial Narrow"/>
                <a:cs typeface="Arial Narrow"/>
              </a:rPr>
              <a:t>Examples of </a:t>
            </a:r>
            <a:r>
              <a:rPr sz="2400" b="1" dirty="0">
                <a:solidFill>
                  <a:srgbClr val="336699"/>
                </a:solidFill>
                <a:latin typeface="Arial Narrow"/>
                <a:cs typeface="Arial Narrow"/>
              </a:rPr>
              <a:t>C</a:t>
            </a:r>
            <a:r>
              <a:rPr sz="2400" b="1" spc="-10" dirty="0">
                <a:solidFill>
                  <a:srgbClr val="336699"/>
                </a:solidFill>
                <a:latin typeface="Arial Narrow"/>
                <a:cs typeface="Arial Narrow"/>
              </a:rPr>
              <a:t>u</a:t>
            </a:r>
            <a:r>
              <a:rPr sz="2400" b="1" dirty="0">
                <a:solidFill>
                  <a:srgbClr val="336699"/>
                </a:solidFill>
                <a:latin typeface="Arial Narrow"/>
                <a:cs typeface="Arial Narrow"/>
              </a:rPr>
              <a:t>rrent</a:t>
            </a:r>
            <a:r>
              <a:rPr sz="2400" b="1" spc="-10" dirty="0">
                <a:solidFill>
                  <a:srgbClr val="336699"/>
                </a:solidFill>
                <a:latin typeface="Arial Narrow"/>
                <a:cs typeface="Arial Narrow"/>
              </a:rPr>
              <a:t> </a:t>
            </a:r>
            <a:r>
              <a:rPr sz="2400" b="1" dirty="0">
                <a:solidFill>
                  <a:srgbClr val="336699"/>
                </a:solidFill>
                <a:latin typeface="Arial Narrow"/>
                <a:cs typeface="Arial Narrow"/>
              </a:rPr>
              <a:t>S</a:t>
            </a:r>
            <a:r>
              <a:rPr sz="2400" b="1" spc="-10" dirty="0">
                <a:solidFill>
                  <a:srgbClr val="336699"/>
                </a:solidFill>
                <a:latin typeface="Arial Narrow"/>
                <a:cs typeface="Arial Narrow"/>
              </a:rPr>
              <a:t>e</a:t>
            </a:r>
            <a:r>
              <a:rPr sz="2400" b="1" dirty="0">
                <a:solidFill>
                  <a:srgbClr val="336699"/>
                </a:solidFill>
                <a:latin typeface="Arial Narrow"/>
                <a:cs typeface="Arial Narrow"/>
              </a:rPr>
              <a:t>rvices</a:t>
            </a:r>
            <a:r>
              <a:rPr sz="2400" b="1" spc="30" dirty="0">
                <a:solidFill>
                  <a:srgbClr val="336699"/>
                </a:solidFill>
                <a:latin typeface="Arial Narrow"/>
                <a:cs typeface="Arial Narrow"/>
              </a:rPr>
              <a:t> </a:t>
            </a:r>
            <a:r>
              <a:rPr sz="2400" b="1" dirty="0">
                <a:solidFill>
                  <a:srgbClr val="336699"/>
                </a:solidFill>
                <a:latin typeface="Arial Narrow"/>
                <a:cs typeface="Arial Narrow"/>
              </a:rPr>
              <a:t>Offering</a:t>
            </a:r>
            <a:endParaRPr sz="2400" dirty="0">
              <a:latin typeface="Arial Narrow"/>
              <a:cs typeface="Arial Narrow"/>
            </a:endParaRPr>
          </a:p>
        </p:txBody>
      </p:sp>
      <p:sp>
        <p:nvSpPr>
          <p:cNvPr id="6" name="object 6"/>
          <p:cNvSpPr txBox="1"/>
          <p:nvPr/>
        </p:nvSpPr>
        <p:spPr>
          <a:xfrm>
            <a:off x="2041525" y="352425"/>
            <a:ext cx="5062538" cy="436563"/>
          </a:xfrm>
          <a:prstGeom prst="rect">
            <a:avLst/>
          </a:prstGeom>
        </p:spPr>
        <p:txBody>
          <a:bodyPr lIns="0" tIns="0" rIns="0" bIns="0"/>
          <a:lstStyle/>
          <a:p>
            <a:pPr marL="12700">
              <a:tabLst>
                <a:tab pos="2205355" algn="l"/>
                <a:tab pos="3919220" algn="l"/>
              </a:tabLst>
              <a:defRPr/>
            </a:pPr>
            <a:r>
              <a:rPr sz="2800" spc="-15" dirty="0">
                <a:solidFill>
                  <a:srgbClr val="FFFFFF"/>
                </a:solidFill>
                <a:latin typeface="Franklin Gothic Demi Cond"/>
                <a:cs typeface="Franklin Gothic Demi Cond"/>
              </a:rPr>
              <a:t>Pioneer</a:t>
            </a:r>
            <a:r>
              <a:rPr sz="2800" spc="15" dirty="0">
                <a:solidFill>
                  <a:srgbClr val="FFFFFF"/>
                </a:solidFill>
                <a:latin typeface="Franklin Gothic Demi Cond"/>
                <a:cs typeface="Franklin Gothic Demi Cond"/>
              </a:rPr>
              <a:t> </a:t>
            </a:r>
            <a:r>
              <a:rPr sz="2800" spc="-15" dirty="0">
                <a:solidFill>
                  <a:srgbClr val="FFFFFF"/>
                </a:solidFill>
                <a:latin typeface="Franklin Gothic Demi Cond"/>
                <a:cs typeface="Franklin Gothic Demi Cond"/>
              </a:rPr>
              <a:t>Fa</a:t>
            </a:r>
            <a:r>
              <a:rPr sz="2800" spc="-20" dirty="0">
                <a:solidFill>
                  <a:srgbClr val="FFFFFF"/>
                </a:solidFill>
                <a:latin typeface="Franklin Gothic Demi Cond"/>
                <a:cs typeface="Franklin Gothic Demi Cond"/>
              </a:rPr>
              <a:t>r</a:t>
            </a:r>
            <a:r>
              <a:rPr sz="2800" spc="-15" dirty="0">
                <a:solidFill>
                  <a:srgbClr val="FFFFFF"/>
                </a:solidFill>
                <a:latin typeface="Franklin Gothic Demi Cond"/>
                <a:cs typeface="Franklin Gothic Demi Cond"/>
              </a:rPr>
              <a:t>mer	Pro</a:t>
            </a:r>
            <a:r>
              <a:rPr sz="2800" spc="-20" dirty="0">
                <a:solidFill>
                  <a:srgbClr val="FFFFFF"/>
                </a:solidFill>
                <a:latin typeface="Franklin Gothic Demi Cond"/>
                <a:cs typeface="Franklin Gothic Demi Cond"/>
              </a:rPr>
              <a:t>f</a:t>
            </a:r>
            <a:r>
              <a:rPr sz="2800" spc="-10" dirty="0">
                <a:solidFill>
                  <a:srgbClr val="FFFFFF"/>
                </a:solidFill>
                <a:latin typeface="Franklin Gothic Demi Cond"/>
                <a:cs typeface="Franklin Gothic Demi Cond"/>
              </a:rPr>
              <a:t>itabi</a:t>
            </a:r>
            <a:r>
              <a:rPr sz="2800" spc="-5" dirty="0">
                <a:solidFill>
                  <a:srgbClr val="FFFFFF"/>
                </a:solidFill>
                <a:latin typeface="Franklin Gothic Demi Cond"/>
                <a:cs typeface="Franklin Gothic Demi Cond"/>
              </a:rPr>
              <a:t>l</a:t>
            </a:r>
            <a:r>
              <a:rPr sz="2800" spc="-10" dirty="0">
                <a:solidFill>
                  <a:srgbClr val="FFFFFF"/>
                </a:solidFill>
                <a:latin typeface="Franklin Gothic Demi Cond"/>
                <a:cs typeface="Franklin Gothic Demi Cond"/>
              </a:rPr>
              <a:t>ity	</a:t>
            </a:r>
            <a:r>
              <a:rPr sz="2800" spc="-15" dirty="0">
                <a:solidFill>
                  <a:srgbClr val="FFFFFF"/>
                </a:solidFill>
                <a:latin typeface="Franklin Gothic Demi Cond"/>
                <a:cs typeface="Franklin Gothic Demi Cond"/>
              </a:rPr>
              <a:t>Str</a:t>
            </a:r>
            <a:r>
              <a:rPr sz="2800" spc="-25" dirty="0">
                <a:solidFill>
                  <a:srgbClr val="FFFFFF"/>
                </a:solidFill>
                <a:latin typeface="Franklin Gothic Demi Cond"/>
                <a:cs typeface="Franklin Gothic Demi Cond"/>
              </a:rPr>
              <a:t>a</a:t>
            </a:r>
            <a:r>
              <a:rPr sz="2800" spc="-10" dirty="0">
                <a:solidFill>
                  <a:srgbClr val="FFFFFF"/>
                </a:solidFill>
                <a:latin typeface="Franklin Gothic Demi Cond"/>
                <a:cs typeface="Franklin Gothic Demi Cond"/>
              </a:rPr>
              <a:t>t</a:t>
            </a:r>
            <a:r>
              <a:rPr sz="2800" spc="-25" dirty="0">
                <a:solidFill>
                  <a:srgbClr val="FFFFFF"/>
                </a:solidFill>
                <a:latin typeface="Franklin Gothic Demi Cond"/>
                <a:cs typeface="Franklin Gothic Demi Cond"/>
              </a:rPr>
              <a:t>e</a:t>
            </a:r>
            <a:r>
              <a:rPr sz="2800" spc="-15" dirty="0">
                <a:solidFill>
                  <a:srgbClr val="FFFFFF"/>
                </a:solidFill>
                <a:latin typeface="Franklin Gothic Demi Cond"/>
                <a:cs typeface="Franklin Gothic Demi Cond"/>
              </a:rPr>
              <a:t>gy</a:t>
            </a:r>
            <a:endParaRPr sz="2800" dirty="0">
              <a:latin typeface="Franklin Gothic Demi Cond"/>
              <a:cs typeface="Franklin Gothic Demi Cond"/>
            </a:endParaRPr>
          </a:p>
        </p:txBody>
      </p:sp>
      <p:sp>
        <p:nvSpPr>
          <p:cNvPr id="36868" name="object 7"/>
          <p:cNvSpPr txBox="1">
            <a:spLocks noChangeArrowheads="1"/>
          </p:cNvSpPr>
          <p:nvPr/>
        </p:nvSpPr>
        <p:spPr bwMode="auto">
          <a:xfrm>
            <a:off x="298450" y="6427788"/>
            <a:ext cx="2079625"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000">
              <a:latin typeface="Arial Narrow" pitchFamily="34" charset="0"/>
            </a:endParaRPr>
          </a:p>
        </p:txBody>
      </p:sp>
      <p:sp>
        <p:nvSpPr>
          <p:cNvPr id="8" name="object 8"/>
          <p:cNvSpPr txBox="1"/>
          <p:nvPr/>
        </p:nvSpPr>
        <p:spPr>
          <a:xfrm>
            <a:off x="950913" y="2765425"/>
            <a:ext cx="3025775" cy="2586038"/>
          </a:xfrm>
          <a:prstGeom prst="rect">
            <a:avLst/>
          </a:prstGeom>
        </p:spPr>
        <p:txBody>
          <a:bodyPr lIns="0" tIns="0" rIns="0" bIns="0"/>
          <a:lstStyle/>
          <a:p>
            <a:pPr marL="355600" indent="-343535">
              <a:buClr>
                <a:srgbClr val="94122C"/>
              </a:buClr>
              <a:buFont typeface="Arial"/>
              <a:buChar char="•"/>
              <a:tabLst>
                <a:tab pos="354965" algn="l"/>
              </a:tabLst>
              <a:defRPr/>
            </a:pPr>
            <a:r>
              <a:rPr sz="2400" dirty="0">
                <a:latin typeface="Arial Narrow"/>
                <a:cs typeface="Arial Narrow"/>
              </a:rPr>
              <a:t>Fi</a:t>
            </a:r>
            <a:r>
              <a:rPr sz="2400" spc="-10" dirty="0">
                <a:latin typeface="Arial Narrow"/>
                <a:cs typeface="Arial Narrow"/>
              </a:rPr>
              <a:t>e</a:t>
            </a:r>
            <a:r>
              <a:rPr sz="2400" dirty="0">
                <a:latin typeface="Arial Narrow"/>
                <a:cs typeface="Arial Narrow"/>
              </a:rPr>
              <a:t>l</a:t>
            </a:r>
            <a:r>
              <a:rPr sz="2400" spc="-10" dirty="0">
                <a:latin typeface="Arial Narrow"/>
                <a:cs typeface="Arial Narrow"/>
              </a:rPr>
              <a:t>d</a:t>
            </a:r>
            <a:r>
              <a:rPr sz="2400" spc="-5" dirty="0">
                <a:latin typeface="Arial Narrow"/>
                <a:cs typeface="Arial Narrow"/>
              </a:rPr>
              <a:t>-b</a:t>
            </a:r>
            <a:r>
              <a:rPr sz="2400" dirty="0">
                <a:latin typeface="Arial Narrow"/>
                <a:cs typeface="Arial Narrow"/>
              </a:rPr>
              <a:t>y</a:t>
            </a:r>
            <a:r>
              <a:rPr sz="2400" spc="-5" dirty="0">
                <a:latin typeface="Arial Narrow"/>
                <a:cs typeface="Arial Narrow"/>
              </a:rPr>
              <a:t>-</a:t>
            </a:r>
            <a:r>
              <a:rPr sz="2400" dirty="0">
                <a:latin typeface="Arial Narrow"/>
                <a:cs typeface="Arial Narrow"/>
              </a:rPr>
              <a:t>field</a:t>
            </a:r>
            <a:r>
              <a:rPr sz="2400" spc="25" dirty="0">
                <a:latin typeface="Arial Narrow"/>
                <a:cs typeface="Arial Narrow"/>
              </a:rPr>
              <a:t> </a:t>
            </a:r>
            <a:r>
              <a:rPr sz="2400" dirty="0">
                <a:latin typeface="Arial Narrow"/>
                <a:cs typeface="Arial Narrow"/>
              </a:rPr>
              <a:t>crop</a:t>
            </a:r>
            <a:r>
              <a:rPr sz="2400" spc="10" dirty="0">
                <a:latin typeface="Arial Narrow"/>
                <a:cs typeface="Arial Narrow"/>
              </a:rPr>
              <a:t> </a:t>
            </a:r>
            <a:r>
              <a:rPr sz="2400" dirty="0">
                <a:latin typeface="Arial Narrow"/>
                <a:cs typeface="Arial Narrow"/>
              </a:rPr>
              <a:t>p</a:t>
            </a:r>
            <a:r>
              <a:rPr sz="2400" spc="-10" dirty="0">
                <a:latin typeface="Arial Narrow"/>
                <a:cs typeface="Arial Narrow"/>
              </a:rPr>
              <a:t>l</a:t>
            </a:r>
            <a:r>
              <a:rPr sz="2400" dirty="0">
                <a:latin typeface="Arial Narrow"/>
                <a:cs typeface="Arial Narrow"/>
              </a:rPr>
              <a:t>ans</a:t>
            </a:r>
          </a:p>
          <a:p>
            <a:pPr>
              <a:lnSpc>
                <a:spcPts val="600"/>
              </a:lnSpc>
              <a:spcBef>
                <a:spcPts val="1"/>
              </a:spcBef>
              <a:buClr>
                <a:srgbClr val="94122C"/>
              </a:buClr>
              <a:buFont typeface="Arial"/>
              <a:buChar char="•"/>
              <a:defRPr/>
            </a:pPr>
            <a:endParaRPr sz="600" dirty="0"/>
          </a:p>
          <a:p>
            <a:pPr marL="355600" indent="-343535">
              <a:buClr>
                <a:srgbClr val="94122C"/>
              </a:buClr>
              <a:buFont typeface="Arial"/>
              <a:buChar char="•"/>
              <a:tabLst>
                <a:tab pos="354965" algn="l"/>
              </a:tabLst>
              <a:defRPr/>
            </a:pPr>
            <a:r>
              <a:rPr sz="2400" dirty="0">
                <a:latin typeface="Arial Narrow"/>
                <a:cs typeface="Arial Narrow"/>
              </a:rPr>
              <a:t>P</a:t>
            </a:r>
            <a:r>
              <a:rPr sz="2400" spc="-10" dirty="0">
                <a:latin typeface="Arial Narrow"/>
                <a:cs typeface="Arial Narrow"/>
              </a:rPr>
              <a:t>l</a:t>
            </a:r>
            <a:r>
              <a:rPr sz="2400" dirty="0">
                <a:latin typeface="Arial Narrow"/>
                <a:cs typeface="Arial Narrow"/>
              </a:rPr>
              <a:t>anti</a:t>
            </a:r>
            <a:r>
              <a:rPr sz="2400" spc="-10" dirty="0">
                <a:latin typeface="Arial Narrow"/>
                <a:cs typeface="Arial Narrow"/>
              </a:rPr>
              <a:t>n</a:t>
            </a:r>
            <a:r>
              <a:rPr sz="2400" dirty="0">
                <a:latin typeface="Arial Narrow"/>
                <a:cs typeface="Arial Narrow"/>
              </a:rPr>
              <a:t>g</a:t>
            </a:r>
            <a:r>
              <a:rPr sz="2400" spc="45" dirty="0">
                <a:latin typeface="Arial Narrow"/>
                <a:cs typeface="Arial Narrow"/>
              </a:rPr>
              <a:t> </a:t>
            </a:r>
            <a:r>
              <a:rPr sz="2400" dirty="0">
                <a:latin typeface="Arial Narrow"/>
                <a:cs typeface="Arial Narrow"/>
              </a:rPr>
              <a:t>maps</a:t>
            </a:r>
          </a:p>
          <a:p>
            <a:pPr>
              <a:lnSpc>
                <a:spcPts val="600"/>
              </a:lnSpc>
              <a:spcBef>
                <a:spcPts val="0"/>
              </a:spcBef>
              <a:buClr>
                <a:srgbClr val="94122C"/>
              </a:buClr>
              <a:buFont typeface="Arial"/>
              <a:buChar char="•"/>
              <a:defRPr/>
            </a:pPr>
            <a:endParaRPr sz="600" dirty="0"/>
          </a:p>
          <a:p>
            <a:pPr marL="355600" indent="-343535">
              <a:buClr>
                <a:srgbClr val="94122C"/>
              </a:buClr>
              <a:buFont typeface="Arial"/>
              <a:buChar char="•"/>
              <a:tabLst>
                <a:tab pos="354965" algn="l"/>
              </a:tabLst>
              <a:defRPr/>
            </a:pPr>
            <a:r>
              <a:rPr sz="2400" spc="-15" dirty="0">
                <a:latin typeface="Arial Narrow"/>
                <a:cs typeface="Arial Narrow"/>
              </a:rPr>
              <a:t>H</a:t>
            </a:r>
            <a:r>
              <a:rPr sz="2400" spc="-25" dirty="0">
                <a:latin typeface="Arial Narrow"/>
                <a:cs typeface="Arial Narrow"/>
              </a:rPr>
              <a:t>a</a:t>
            </a:r>
            <a:r>
              <a:rPr sz="2400" dirty="0">
                <a:latin typeface="Arial Narrow"/>
                <a:cs typeface="Arial Narrow"/>
              </a:rPr>
              <a:t>rvest</a:t>
            </a:r>
            <a:r>
              <a:rPr sz="2400" spc="15" dirty="0">
                <a:latin typeface="Arial Narrow"/>
                <a:cs typeface="Arial Narrow"/>
              </a:rPr>
              <a:t> </a:t>
            </a:r>
            <a:r>
              <a:rPr sz="2400" dirty="0">
                <a:latin typeface="Arial Narrow"/>
                <a:cs typeface="Arial Narrow"/>
              </a:rPr>
              <a:t>maps</a:t>
            </a:r>
          </a:p>
          <a:p>
            <a:pPr>
              <a:lnSpc>
                <a:spcPts val="550"/>
              </a:lnSpc>
              <a:spcBef>
                <a:spcPts val="49"/>
              </a:spcBef>
              <a:buClr>
                <a:srgbClr val="94122C"/>
              </a:buClr>
              <a:buFont typeface="Arial"/>
              <a:buChar char="•"/>
              <a:defRPr/>
            </a:pPr>
            <a:endParaRPr sz="550" dirty="0"/>
          </a:p>
          <a:p>
            <a:pPr marL="355600" indent="-343535">
              <a:buClr>
                <a:srgbClr val="94122C"/>
              </a:buClr>
              <a:buFont typeface="Arial"/>
              <a:buChar char="•"/>
              <a:tabLst>
                <a:tab pos="354965" algn="l"/>
              </a:tabLst>
              <a:defRPr/>
            </a:pPr>
            <a:r>
              <a:rPr sz="2400" spc="-15" dirty="0">
                <a:latin typeface="Arial Narrow"/>
                <a:cs typeface="Arial Narrow"/>
              </a:rPr>
              <a:t>Cr</a:t>
            </a:r>
            <a:r>
              <a:rPr sz="2400" spc="-20" dirty="0">
                <a:latin typeface="Arial Narrow"/>
                <a:cs typeface="Arial Narrow"/>
              </a:rPr>
              <a:t>o</a:t>
            </a:r>
            <a:r>
              <a:rPr sz="2400" dirty="0">
                <a:latin typeface="Arial Narrow"/>
                <a:cs typeface="Arial Narrow"/>
              </a:rPr>
              <a:t>p</a:t>
            </a:r>
            <a:r>
              <a:rPr sz="2400" spc="10" dirty="0">
                <a:latin typeface="Arial Narrow"/>
                <a:cs typeface="Arial Narrow"/>
              </a:rPr>
              <a:t> </a:t>
            </a:r>
            <a:r>
              <a:rPr sz="2400" dirty="0">
                <a:latin typeface="Arial Narrow"/>
                <a:cs typeface="Arial Narrow"/>
              </a:rPr>
              <a:t>i</a:t>
            </a:r>
            <a:r>
              <a:rPr sz="2400" spc="-10" dirty="0">
                <a:latin typeface="Arial Narrow"/>
                <a:cs typeface="Arial Narrow"/>
              </a:rPr>
              <a:t>n</a:t>
            </a:r>
            <a:r>
              <a:rPr sz="2400" dirty="0">
                <a:latin typeface="Arial Narrow"/>
                <a:cs typeface="Arial Narrow"/>
              </a:rPr>
              <a:t>surance</a:t>
            </a:r>
          </a:p>
          <a:p>
            <a:pPr>
              <a:lnSpc>
                <a:spcPts val="600"/>
              </a:lnSpc>
              <a:spcBef>
                <a:spcPts val="3"/>
              </a:spcBef>
              <a:buClr>
                <a:srgbClr val="94122C"/>
              </a:buClr>
              <a:buFont typeface="Arial"/>
              <a:buChar char="•"/>
              <a:defRPr/>
            </a:pPr>
            <a:endParaRPr sz="600" dirty="0"/>
          </a:p>
          <a:p>
            <a:pPr marL="355600" indent="-343535">
              <a:buClr>
                <a:srgbClr val="94122C"/>
              </a:buClr>
              <a:buFont typeface="Arial"/>
              <a:buChar char="•"/>
              <a:tabLst>
                <a:tab pos="354965" algn="l"/>
              </a:tabLst>
              <a:defRPr/>
            </a:pPr>
            <a:r>
              <a:rPr sz="2400" dirty="0">
                <a:latin typeface="Arial Narrow"/>
                <a:cs typeface="Arial Narrow"/>
              </a:rPr>
              <a:t>F</a:t>
            </a:r>
            <a:r>
              <a:rPr sz="2400" spc="-10" dirty="0">
                <a:latin typeface="Arial Narrow"/>
                <a:cs typeface="Arial Narrow"/>
              </a:rPr>
              <a:t>i</a:t>
            </a:r>
            <a:r>
              <a:rPr sz="2400" dirty="0">
                <a:latin typeface="Arial Narrow"/>
                <a:cs typeface="Arial Narrow"/>
              </a:rPr>
              <a:t>na</a:t>
            </a:r>
            <a:r>
              <a:rPr sz="2400" spc="-10" dirty="0">
                <a:latin typeface="Arial Narrow"/>
                <a:cs typeface="Arial Narrow"/>
              </a:rPr>
              <a:t>n</a:t>
            </a:r>
            <a:r>
              <a:rPr sz="2400" dirty="0">
                <a:latin typeface="Arial Narrow"/>
                <a:cs typeface="Arial Narrow"/>
              </a:rPr>
              <a:t>ci</a:t>
            </a:r>
            <a:r>
              <a:rPr sz="2400" spc="-15" dirty="0">
                <a:latin typeface="Arial Narrow"/>
                <a:cs typeface="Arial Narrow"/>
              </a:rPr>
              <a:t>a</a:t>
            </a:r>
            <a:r>
              <a:rPr sz="2400" dirty="0">
                <a:latin typeface="Arial Narrow"/>
                <a:cs typeface="Arial Narrow"/>
              </a:rPr>
              <a:t>l</a:t>
            </a:r>
            <a:r>
              <a:rPr sz="2400" spc="45" dirty="0">
                <a:latin typeface="Arial Narrow"/>
                <a:cs typeface="Arial Narrow"/>
              </a:rPr>
              <a:t> </a:t>
            </a:r>
            <a:r>
              <a:rPr sz="2400" dirty="0">
                <a:latin typeface="Arial Narrow"/>
                <a:cs typeface="Arial Narrow"/>
              </a:rPr>
              <a:t>servi</a:t>
            </a:r>
            <a:r>
              <a:rPr sz="2400" spc="-10" dirty="0">
                <a:latin typeface="Arial Narrow"/>
                <a:cs typeface="Arial Narrow"/>
              </a:rPr>
              <a:t>c</a:t>
            </a:r>
            <a:r>
              <a:rPr sz="2400" dirty="0">
                <a:latin typeface="Arial Narrow"/>
                <a:cs typeface="Arial Narrow"/>
              </a:rPr>
              <a:t>es</a:t>
            </a:r>
          </a:p>
          <a:p>
            <a:pPr>
              <a:lnSpc>
                <a:spcPts val="600"/>
              </a:lnSpc>
              <a:spcBef>
                <a:spcPts val="0"/>
              </a:spcBef>
              <a:buClr>
                <a:srgbClr val="94122C"/>
              </a:buClr>
              <a:buFont typeface="Arial"/>
              <a:buChar char="•"/>
              <a:defRPr/>
            </a:pPr>
            <a:endParaRPr sz="600" dirty="0"/>
          </a:p>
          <a:p>
            <a:pPr marL="355600" indent="-343535">
              <a:buClr>
                <a:srgbClr val="94122C"/>
              </a:buClr>
              <a:buFont typeface="Arial"/>
              <a:buChar char="•"/>
              <a:tabLst>
                <a:tab pos="354965" algn="l"/>
              </a:tabLst>
              <a:defRPr/>
            </a:pPr>
            <a:r>
              <a:rPr sz="2400" dirty="0">
                <a:latin typeface="Arial Narrow"/>
                <a:cs typeface="Arial Narrow"/>
              </a:rPr>
              <a:t>G</a:t>
            </a:r>
            <a:r>
              <a:rPr sz="2400" spc="5" dirty="0">
                <a:latin typeface="Arial Narrow"/>
                <a:cs typeface="Arial Narrow"/>
              </a:rPr>
              <a:t>r</a:t>
            </a:r>
            <a:r>
              <a:rPr sz="2400" dirty="0">
                <a:latin typeface="Arial Narrow"/>
                <a:cs typeface="Arial Narrow"/>
              </a:rPr>
              <a:t>a</a:t>
            </a:r>
            <a:r>
              <a:rPr sz="2400" spc="-10" dirty="0">
                <a:latin typeface="Arial Narrow"/>
                <a:cs typeface="Arial Narrow"/>
              </a:rPr>
              <a:t>i</a:t>
            </a:r>
            <a:r>
              <a:rPr sz="2400" dirty="0">
                <a:latin typeface="Arial Narrow"/>
                <a:cs typeface="Arial Narrow"/>
              </a:rPr>
              <a:t>n</a:t>
            </a:r>
            <a:r>
              <a:rPr sz="2400" spc="10" dirty="0">
                <a:latin typeface="Arial Narrow"/>
                <a:cs typeface="Arial Narrow"/>
              </a:rPr>
              <a:t> </a:t>
            </a:r>
            <a:r>
              <a:rPr sz="2400" dirty="0">
                <a:latin typeface="Arial Narrow"/>
                <a:cs typeface="Arial Narrow"/>
              </a:rPr>
              <a:t>marke</a:t>
            </a:r>
            <a:r>
              <a:rPr sz="2400" spc="5" dirty="0">
                <a:latin typeface="Arial Narrow"/>
                <a:cs typeface="Arial Narrow"/>
              </a:rPr>
              <a:t>t</a:t>
            </a:r>
            <a:r>
              <a:rPr sz="2400" dirty="0">
                <a:latin typeface="Arial Narrow"/>
                <a:cs typeface="Arial Narrow"/>
              </a:rPr>
              <a:t>i</a:t>
            </a:r>
            <a:r>
              <a:rPr sz="2400" spc="-10" dirty="0">
                <a:latin typeface="Arial Narrow"/>
                <a:cs typeface="Arial Narrow"/>
              </a:rPr>
              <a:t>n</a:t>
            </a:r>
            <a:r>
              <a:rPr sz="2400" dirty="0">
                <a:latin typeface="Arial Narrow"/>
                <a:cs typeface="Arial Narrow"/>
              </a:rPr>
              <a:t>g</a:t>
            </a:r>
          </a:p>
        </p:txBody>
      </p:sp>
      <p:sp>
        <p:nvSpPr>
          <p:cNvPr id="9" name="object 9"/>
          <p:cNvSpPr txBox="1"/>
          <p:nvPr/>
        </p:nvSpPr>
        <p:spPr>
          <a:xfrm>
            <a:off x="722313" y="5599113"/>
            <a:ext cx="8094662" cy="373062"/>
          </a:xfrm>
          <a:prstGeom prst="rect">
            <a:avLst/>
          </a:prstGeom>
        </p:spPr>
        <p:txBody>
          <a:bodyPr lIns="0" tIns="0" rIns="0" bIns="0"/>
          <a:lstStyle/>
          <a:p>
            <a:pPr marL="12700">
              <a:defRPr/>
            </a:pPr>
            <a:r>
              <a:rPr sz="2400" b="1" spc="-165" dirty="0">
                <a:solidFill>
                  <a:srgbClr val="336699"/>
                </a:solidFill>
                <a:latin typeface="Arial Narrow"/>
                <a:cs typeface="Arial Narrow"/>
              </a:rPr>
              <a:t>T</a:t>
            </a:r>
            <a:r>
              <a:rPr sz="2400" b="1" dirty="0">
                <a:solidFill>
                  <a:srgbClr val="336699"/>
                </a:solidFill>
                <a:latin typeface="Arial Narrow"/>
                <a:cs typeface="Arial Narrow"/>
              </a:rPr>
              <a:t>ools </a:t>
            </a:r>
            <a:r>
              <a:rPr sz="2400" b="1" spc="-5" dirty="0">
                <a:solidFill>
                  <a:srgbClr val="336699"/>
                </a:solidFill>
                <a:latin typeface="Arial Narrow"/>
                <a:cs typeface="Arial Narrow"/>
              </a:rPr>
              <a:t>t</a:t>
            </a:r>
            <a:r>
              <a:rPr sz="2400" b="1" spc="-15" dirty="0">
                <a:solidFill>
                  <a:srgbClr val="336699"/>
                </a:solidFill>
                <a:latin typeface="Arial Narrow"/>
                <a:cs typeface="Arial Narrow"/>
              </a:rPr>
              <a:t>o</a:t>
            </a:r>
            <a:r>
              <a:rPr sz="2400" b="1" spc="-10" dirty="0">
                <a:solidFill>
                  <a:srgbClr val="336699"/>
                </a:solidFill>
                <a:latin typeface="Arial Narrow"/>
                <a:cs typeface="Arial Narrow"/>
              </a:rPr>
              <a:t> </a:t>
            </a:r>
            <a:r>
              <a:rPr sz="2400" b="1" dirty="0">
                <a:solidFill>
                  <a:srgbClr val="336699"/>
                </a:solidFill>
                <a:latin typeface="Arial Narrow"/>
                <a:cs typeface="Arial Narrow"/>
              </a:rPr>
              <a:t>deliver</a:t>
            </a:r>
            <a:r>
              <a:rPr sz="2400" b="1" spc="15" dirty="0">
                <a:solidFill>
                  <a:srgbClr val="336699"/>
                </a:solidFill>
                <a:latin typeface="Arial Narrow"/>
                <a:cs typeface="Arial Narrow"/>
              </a:rPr>
              <a:t> </a:t>
            </a:r>
            <a:r>
              <a:rPr sz="2400" b="1" dirty="0">
                <a:solidFill>
                  <a:srgbClr val="336699"/>
                </a:solidFill>
                <a:latin typeface="Arial Narrow"/>
                <a:cs typeface="Arial Narrow"/>
              </a:rPr>
              <a:t>additional insights </a:t>
            </a:r>
            <a:r>
              <a:rPr sz="2400" b="1" spc="-5" dirty="0">
                <a:solidFill>
                  <a:srgbClr val="336699"/>
                </a:solidFill>
                <a:latin typeface="Arial Narrow"/>
                <a:cs typeface="Arial Narrow"/>
              </a:rPr>
              <a:t>f</a:t>
            </a:r>
            <a:r>
              <a:rPr sz="2400" b="1" spc="-10" dirty="0">
                <a:solidFill>
                  <a:srgbClr val="336699"/>
                </a:solidFill>
                <a:latin typeface="Arial Narrow"/>
                <a:cs typeface="Arial Narrow"/>
              </a:rPr>
              <a:t>or </a:t>
            </a:r>
            <a:r>
              <a:rPr sz="2400" b="1" dirty="0">
                <a:solidFill>
                  <a:srgbClr val="336699"/>
                </a:solidFill>
                <a:latin typeface="Arial Narrow"/>
                <a:cs typeface="Arial Narrow"/>
              </a:rPr>
              <a:t>adv</a:t>
            </a:r>
            <a:r>
              <a:rPr sz="2400" b="1" spc="-10" dirty="0">
                <a:solidFill>
                  <a:srgbClr val="336699"/>
                </a:solidFill>
                <a:latin typeface="Arial Narrow"/>
                <a:cs typeface="Arial Narrow"/>
              </a:rPr>
              <a:t>a</a:t>
            </a:r>
            <a:r>
              <a:rPr sz="2400" b="1" dirty="0">
                <a:solidFill>
                  <a:srgbClr val="336699"/>
                </a:solidFill>
                <a:latin typeface="Arial Narrow"/>
                <a:cs typeface="Arial Narrow"/>
              </a:rPr>
              <a:t>nc</a:t>
            </a:r>
            <a:r>
              <a:rPr sz="2400" b="1" spc="-10" dirty="0">
                <a:solidFill>
                  <a:srgbClr val="336699"/>
                </a:solidFill>
                <a:latin typeface="Arial Narrow"/>
                <a:cs typeface="Arial Narrow"/>
              </a:rPr>
              <a:t>e</a:t>
            </a:r>
            <a:r>
              <a:rPr sz="2400" b="1" spc="-15" dirty="0">
                <a:solidFill>
                  <a:srgbClr val="336699"/>
                </a:solidFill>
                <a:latin typeface="Arial Narrow"/>
                <a:cs typeface="Arial Narrow"/>
              </a:rPr>
              <a:t>d</a:t>
            </a:r>
            <a:r>
              <a:rPr sz="2400" b="1" spc="35" dirty="0">
                <a:solidFill>
                  <a:srgbClr val="336699"/>
                </a:solidFill>
                <a:latin typeface="Arial Narrow"/>
                <a:cs typeface="Arial Narrow"/>
              </a:rPr>
              <a:t> </a:t>
            </a:r>
            <a:r>
              <a:rPr sz="2400" b="1" spc="-10" dirty="0">
                <a:solidFill>
                  <a:srgbClr val="336699"/>
                </a:solidFill>
                <a:latin typeface="Arial Narrow"/>
                <a:cs typeface="Arial Narrow"/>
              </a:rPr>
              <a:t>far</a:t>
            </a:r>
            <a:r>
              <a:rPr sz="2400" b="1" spc="-15" dirty="0">
                <a:solidFill>
                  <a:srgbClr val="336699"/>
                </a:solidFill>
                <a:latin typeface="Arial Narrow"/>
                <a:cs typeface="Arial Narrow"/>
              </a:rPr>
              <a:t>m</a:t>
            </a:r>
            <a:r>
              <a:rPr sz="2400" b="1" spc="-10" dirty="0">
                <a:solidFill>
                  <a:srgbClr val="336699"/>
                </a:solidFill>
                <a:latin typeface="Arial Narrow"/>
                <a:cs typeface="Arial Narrow"/>
              </a:rPr>
              <a:t>er profi</a:t>
            </a:r>
            <a:r>
              <a:rPr sz="2400" b="1" dirty="0">
                <a:solidFill>
                  <a:srgbClr val="336699"/>
                </a:solidFill>
                <a:latin typeface="Arial Narrow"/>
                <a:cs typeface="Arial Narrow"/>
              </a:rPr>
              <a:t>tabil</a:t>
            </a:r>
            <a:r>
              <a:rPr sz="2400" b="1" spc="5" dirty="0">
                <a:solidFill>
                  <a:srgbClr val="336699"/>
                </a:solidFill>
                <a:latin typeface="Arial Narrow"/>
                <a:cs typeface="Arial Narrow"/>
              </a:rPr>
              <a:t>i</a:t>
            </a:r>
            <a:r>
              <a:rPr sz="2400" b="1" spc="-10" dirty="0">
                <a:solidFill>
                  <a:srgbClr val="336699"/>
                </a:solidFill>
                <a:latin typeface="Arial Narrow"/>
                <a:cs typeface="Arial Narrow"/>
              </a:rPr>
              <a:t>t</a:t>
            </a:r>
            <a:r>
              <a:rPr sz="2400" b="1" spc="-145" dirty="0">
                <a:solidFill>
                  <a:srgbClr val="336699"/>
                </a:solidFill>
                <a:latin typeface="Arial Narrow"/>
                <a:cs typeface="Arial Narrow"/>
              </a:rPr>
              <a:t>y</a:t>
            </a:r>
            <a:r>
              <a:rPr sz="2400" b="1" dirty="0">
                <a:solidFill>
                  <a:srgbClr val="336699"/>
                </a:solidFill>
                <a:latin typeface="Arial Narrow"/>
                <a:cs typeface="Arial Narrow"/>
              </a:rPr>
              <a:t>.</a:t>
            </a:r>
            <a:endParaRPr sz="2400">
              <a:latin typeface="Arial Narrow"/>
              <a:cs typeface="Arial Narrow"/>
            </a:endParaRPr>
          </a:p>
        </p:txBody>
      </p:sp>
      <p:sp>
        <p:nvSpPr>
          <p:cNvPr id="36871" name="object 10"/>
          <p:cNvSpPr>
            <a:spLocks/>
          </p:cNvSpPr>
          <p:nvPr/>
        </p:nvSpPr>
        <p:spPr bwMode="auto">
          <a:xfrm>
            <a:off x="6570663" y="1924050"/>
            <a:ext cx="1587500" cy="1587500"/>
          </a:xfrm>
          <a:custGeom>
            <a:avLst/>
            <a:gdLst>
              <a:gd name="T0" fmla="*/ 0 w 1587500"/>
              <a:gd name="T1" fmla="*/ 0 h 1587500"/>
              <a:gd name="T2" fmla="*/ 0 w 1587500"/>
              <a:gd name="T3" fmla="*/ 1587500 h 1587500"/>
              <a:gd name="T4" fmla="*/ 1587500 w 1587500"/>
              <a:gd name="T5" fmla="*/ 1587500 h 1587500"/>
              <a:gd name="T6" fmla="*/ 1582237 w 1587500"/>
              <a:gd name="T7" fmla="*/ 1457309 h 1587500"/>
              <a:gd name="T8" fmla="*/ 1566723 w 1587500"/>
              <a:gd name="T9" fmla="*/ 1330016 h 1587500"/>
              <a:gd name="T10" fmla="*/ 1541366 w 1587500"/>
              <a:gd name="T11" fmla="*/ 1206028 h 1587500"/>
              <a:gd name="T12" fmla="*/ 1506573 w 1587500"/>
              <a:gd name="T13" fmla="*/ 1085754 h 1587500"/>
              <a:gd name="T14" fmla="*/ 1462754 w 1587500"/>
              <a:gd name="T15" fmla="*/ 969603 h 1587500"/>
              <a:gd name="T16" fmla="*/ 1410316 w 1587500"/>
              <a:gd name="T17" fmla="*/ 857983 h 1587500"/>
              <a:gd name="T18" fmla="*/ 1349669 w 1587500"/>
              <a:gd name="T19" fmla="*/ 751304 h 1587500"/>
              <a:gd name="T20" fmla="*/ 1281220 w 1587500"/>
              <a:gd name="T21" fmla="*/ 649973 h 1587500"/>
              <a:gd name="T22" fmla="*/ 1205379 w 1587500"/>
              <a:gd name="T23" fmla="*/ 554401 h 1587500"/>
              <a:gd name="T24" fmla="*/ 1122552 w 1587500"/>
              <a:gd name="T25" fmla="*/ 464994 h 1587500"/>
              <a:gd name="T26" fmla="*/ 1033150 w 1587500"/>
              <a:gd name="T27" fmla="*/ 382163 h 1587500"/>
              <a:gd name="T28" fmla="*/ 937581 w 1587500"/>
              <a:gd name="T29" fmla="*/ 306315 h 1587500"/>
              <a:gd name="T30" fmla="*/ 836252 w 1587500"/>
              <a:gd name="T31" fmla="*/ 237860 h 1587500"/>
              <a:gd name="T32" fmla="*/ 729572 w 1587500"/>
              <a:gd name="T33" fmla="*/ 177207 h 1587500"/>
              <a:gd name="T34" fmla="*/ 617950 w 1587500"/>
              <a:gd name="T35" fmla="*/ 124763 h 1587500"/>
              <a:gd name="T36" fmla="*/ 501794 w 1587500"/>
              <a:gd name="T37" fmla="*/ 80938 h 1587500"/>
              <a:gd name="T38" fmla="*/ 381512 w 1587500"/>
              <a:gd name="T39" fmla="*/ 46141 h 1587500"/>
              <a:gd name="T40" fmla="*/ 257514 w 1587500"/>
              <a:gd name="T41" fmla="*/ 20779 h 1587500"/>
              <a:gd name="T42" fmla="*/ 130207 w 1587500"/>
              <a:gd name="T43" fmla="*/ 5263 h 1587500"/>
              <a:gd name="T44" fmla="*/ 0 w 1587500"/>
              <a:gd name="T45" fmla="*/ 0 h 15875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587500" h="1587500">
                <a:moveTo>
                  <a:pt x="0" y="0"/>
                </a:moveTo>
                <a:lnTo>
                  <a:pt x="0" y="1587500"/>
                </a:lnTo>
                <a:lnTo>
                  <a:pt x="1587500" y="1587500"/>
                </a:lnTo>
                <a:lnTo>
                  <a:pt x="1582237" y="1457309"/>
                </a:lnTo>
                <a:lnTo>
                  <a:pt x="1566723" y="1330016"/>
                </a:lnTo>
                <a:lnTo>
                  <a:pt x="1541366" y="1206028"/>
                </a:lnTo>
                <a:lnTo>
                  <a:pt x="1506573" y="1085754"/>
                </a:lnTo>
                <a:lnTo>
                  <a:pt x="1462754" y="969603"/>
                </a:lnTo>
                <a:lnTo>
                  <a:pt x="1410316" y="857983"/>
                </a:lnTo>
                <a:lnTo>
                  <a:pt x="1349669" y="751304"/>
                </a:lnTo>
                <a:lnTo>
                  <a:pt x="1281220" y="649973"/>
                </a:lnTo>
                <a:lnTo>
                  <a:pt x="1205379" y="554401"/>
                </a:lnTo>
                <a:lnTo>
                  <a:pt x="1122552" y="464994"/>
                </a:lnTo>
                <a:lnTo>
                  <a:pt x="1033150" y="382163"/>
                </a:lnTo>
                <a:lnTo>
                  <a:pt x="937581" y="306315"/>
                </a:lnTo>
                <a:lnTo>
                  <a:pt x="836252" y="237860"/>
                </a:lnTo>
                <a:lnTo>
                  <a:pt x="729572" y="177207"/>
                </a:lnTo>
                <a:lnTo>
                  <a:pt x="617950" y="124763"/>
                </a:lnTo>
                <a:lnTo>
                  <a:pt x="501794" y="80938"/>
                </a:lnTo>
                <a:lnTo>
                  <a:pt x="381512" y="46141"/>
                </a:lnTo>
                <a:lnTo>
                  <a:pt x="257514" y="20779"/>
                </a:lnTo>
                <a:lnTo>
                  <a:pt x="130207" y="5263"/>
                </a:lnTo>
                <a:lnTo>
                  <a:pt x="0" y="0"/>
                </a:lnTo>
                <a:close/>
              </a:path>
            </a:pathLst>
          </a:custGeom>
          <a:solidFill>
            <a:srgbClr val="60709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36872" name="object 11"/>
          <p:cNvSpPr>
            <a:spLocks/>
          </p:cNvSpPr>
          <p:nvPr/>
        </p:nvSpPr>
        <p:spPr bwMode="auto">
          <a:xfrm>
            <a:off x="6570663" y="3600450"/>
            <a:ext cx="1587500" cy="1587500"/>
          </a:xfrm>
          <a:custGeom>
            <a:avLst/>
            <a:gdLst>
              <a:gd name="T0" fmla="*/ 1587500 w 1587500"/>
              <a:gd name="T1" fmla="*/ 0 h 1587500"/>
              <a:gd name="T2" fmla="*/ 0 w 1587500"/>
              <a:gd name="T3" fmla="*/ 0 h 1587500"/>
              <a:gd name="T4" fmla="*/ 0 w 1587500"/>
              <a:gd name="T5" fmla="*/ 1587499 h 1587500"/>
              <a:gd name="T6" fmla="*/ 130207 w 1587500"/>
              <a:gd name="T7" fmla="*/ 1582236 h 1587500"/>
              <a:gd name="T8" fmla="*/ 257514 w 1587500"/>
              <a:gd name="T9" fmla="*/ 1566720 h 1587500"/>
              <a:gd name="T10" fmla="*/ 381512 w 1587500"/>
              <a:gd name="T11" fmla="*/ 1541358 h 1587500"/>
              <a:gd name="T12" fmla="*/ 501794 w 1587500"/>
              <a:gd name="T13" fmla="*/ 1506561 h 1587500"/>
              <a:gd name="T14" fmla="*/ 617950 w 1587500"/>
              <a:gd name="T15" fmla="*/ 1462736 h 1587500"/>
              <a:gd name="T16" fmla="*/ 729572 w 1587500"/>
              <a:gd name="T17" fmla="*/ 1410292 h 1587500"/>
              <a:gd name="T18" fmla="*/ 836252 w 1587500"/>
              <a:gd name="T19" fmla="*/ 1349639 h 1587500"/>
              <a:gd name="T20" fmla="*/ 937581 w 1587500"/>
              <a:gd name="T21" fmla="*/ 1281184 h 1587500"/>
              <a:gd name="T22" fmla="*/ 1033150 w 1587500"/>
              <a:gd name="T23" fmla="*/ 1205336 h 1587500"/>
              <a:gd name="T24" fmla="*/ 1122552 w 1587500"/>
              <a:gd name="T25" fmla="*/ 1122505 h 1587500"/>
              <a:gd name="T26" fmla="*/ 1205379 w 1587500"/>
              <a:gd name="T27" fmla="*/ 1033098 h 1587500"/>
              <a:gd name="T28" fmla="*/ 1281220 w 1587500"/>
              <a:gd name="T29" fmla="*/ 937526 h 1587500"/>
              <a:gd name="T30" fmla="*/ 1349669 w 1587500"/>
              <a:gd name="T31" fmla="*/ 836195 h 1587500"/>
              <a:gd name="T32" fmla="*/ 1410316 w 1587500"/>
              <a:gd name="T33" fmla="*/ 729516 h 1587500"/>
              <a:gd name="T34" fmla="*/ 1462754 w 1587500"/>
              <a:gd name="T35" fmla="*/ 617896 h 1587500"/>
              <a:gd name="T36" fmla="*/ 1506573 w 1587500"/>
              <a:gd name="T37" fmla="*/ 501745 h 1587500"/>
              <a:gd name="T38" fmla="*/ 1541366 w 1587500"/>
              <a:gd name="T39" fmla="*/ 381471 h 1587500"/>
              <a:gd name="T40" fmla="*/ 1566723 w 1587500"/>
              <a:gd name="T41" fmla="*/ 257483 h 1587500"/>
              <a:gd name="T42" fmla="*/ 1582237 w 1587500"/>
              <a:gd name="T43" fmla="*/ 130190 h 1587500"/>
              <a:gd name="T44" fmla="*/ 1587500 w 1587500"/>
              <a:gd name="T45" fmla="*/ 0 h 15875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587500" h="1587500">
                <a:moveTo>
                  <a:pt x="1587500" y="0"/>
                </a:moveTo>
                <a:lnTo>
                  <a:pt x="0" y="0"/>
                </a:lnTo>
                <a:lnTo>
                  <a:pt x="0" y="1587499"/>
                </a:lnTo>
                <a:lnTo>
                  <a:pt x="130207" y="1582236"/>
                </a:lnTo>
                <a:lnTo>
                  <a:pt x="257514" y="1566720"/>
                </a:lnTo>
                <a:lnTo>
                  <a:pt x="381512" y="1541358"/>
                </a:lnTo>
                <a:lnTo>
                  <a:pt x="501794" y="1506561"/>
                </a:lnTo>
                <a:lnTo>
                  <a:pt x="617950" y="1462736"/>
                </a:lnTo>
                <a:lnTo>
                  <a:pt x="729572" y="1410292"/>
                </a:lnTo>
                <a:lnTo>
                  <a:pt x="836252" y="1349639"/>
                </a:lnTo>
                <a:lnTo>
                  <a:pt x="937581" y="1281184"/>
                </a:lnTo>
                <a:lnTo>
                  <a:pt x="1033150" y="1205336"/>
                </a:lnTo>
                <a:lnTo>
                  <a:pt x="1122552" y="1122505"/>
                </a:lnTo>
                <a:lnTo>
                  <a:pt x="1205379" y="1033098"/>
                </a:lnTo>
                <a:lnTo>
                  <a:pt x="1281220" y="937526"/>
                </a:lnTo>
                <a:lnTo>
                  <a:pt x="1349669" y="836195"/>
                </a:lnTo>
                <a:lnTo>
                  <a:pt x="1410316" y="729516"/>
                </a:lnTo>
                <a:lnTo>
                  <a:pt x="1462754" y="617896"/>
                </a:lnTo>
                <a:lnTo>
                  <a:pt x="1506573" y="501745"/>
                </a:lnTo>
                <a:lnTo>
                  <a:pt x="1541366" y="381471"/>
                </a:lnTo>
                <a:lnTo>
                  <a:pt x="1566723" y="257483"/>
                </a:lnTo>
                <a:lnTo>
                  <a:pt x="1582237" y="130190"/>
                </a:lnTo>
                <a:lnTo>
                  <a:pt x="1587500" y="0"/>
                </a:lnTo>
                <a:close/>
              </a:path>
            </a:pathLst>
          </a:custGeom>
          <a:solidFill>
            <a:srgbClr val="B3B8C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36873" name="object 12"/>
          <p:cNvSpPr>
            <a:spLocks/>
          </p:cNvSpPr>
          <p:nvPr/>
        </p:nvSpPr>
        <p:spPr bwMode="auto">
          <a:xfrm>
            <a:off x="4892675" y="3600450"/>
            <a:ext cx="1587500" cy="1587500"/>
          </a:xfrm>
          <a:custGeom>
            <a:avLst/>
            <a:gdLst>
              <a:gd name="T0" fmla="*/ 1587500 w 1587500"/>
              <a:gd name="T1" fmla="*/ 0 h 1587500"/>
              <a:gd name="T2" fmla="*/ 0 w 1587500"/>
              <a:gd name="T3" fmla="*/ 0 h 1587500"/>
              <a:gd name="T4" fmla="*/ 5263 w 1587500"/>
              <a:gd name="T5" fmla="*/ 130190 h 1587500"/>
              <a:gd name="T6" fmla="*/ 20779 w 1587500"/>
              <a:gd name="T7" fmla="*/ 257483 h 1587500"/>
              <a:gd name="T8" fmla="*/ 46141 w 1587500"/>
              <a:gd name="T9" fmla="*/ 381471 h 1587500"/>
              <a:gd name="T10" fmla="*/ 80938 w 1587500"/>
              <a:gd name="T11" fmla="*/ 501745 h 1587500"/>
              <a:gd name="T12" fmla="*/ 124763 w 1587500"/>
              <a:gd name="T13" fmla="*/ 617896 h 1587500"/>
              <a:gd name="T14" fmla="*/ 177207 w 1587500"/>
              <a:gd name="T15" fmla="*/ 729516 h 1587500"/>
              <a:gd name="T16" fmla="*/ 237860 w 1587500"/>
              <a:gd name="T17" fmla="*/ 836195 h 1587500"/>
              <a:gd name="T18" fmla="*/ 306315 w 1587500"/>
              <a:gd name="T19" fmla="*/ 937526 h 1587500"/>
              <a:gd name="T20" fmla="*/ 382163 w 1587500"/>
              <a:gd name="T21" fmla="*/ 1033098 h 1587500"/>
              <a:gd name="T22" fmla="*/ 464994 w 1587500"/>
              <a:gd name="T23" fmla="*/ 1122505 h 1587500"/>
              <a:gd name="T24" fmla="*/ 554401 w 1587500"/>
              <a:gd name="T25" fmla="*/ 1205336 h 1587500"/>
              <a:gd name="T26" fmla="*/ 649973 w 1587500"/>
              <a:gd name="T27" fmla="*/ 1281184 h 1587500"/>
              <a:gd name="T28" fmla="*/ 751304 w 1587500"/>
              <a:gd name="T29" fmla="*/ 1349639 h 1587500"/>
              <a:gd name="T30" fmla="*/ 857983 w 1587500"/>
              <a:gd name="T31" fmla="*/ 1410292 h 1587500"/>
              <a:gd name="T32" fmla="*/ 969603 w 1587500"/>
              <a:gd name="T33" fmla="*/ 1462736 h 1587500"/>
              <a:gd name="T34" fmla="*/ 1085754 w 1587500"/>
              <a:gd name="T35" fmla="*/ 1506561 h 1587500"/>
              <a:gd name="T36" fmla="*/ 1206028 w 1587500"/>
              <a:gd name="T37" fmla="*/ 1541358 h 1587500"/>
              <a:gd name="T38" fmla="*/ 1330016 w 1587500"/>
              <a:gd name="T39" fmla="*/ 1566720 h 1587500"/>
              <a:gd name="T40" fmla="*/ 1457309 w 1587500"/>
              <a:gd name="T41" fmla="*/ 1582236 h 1587500"/>
              <a:gd name="T42" fmla="*/ 1587500 w 1587500"/>
              <a:gd name="T43" fmla="*/ 1587499 h 1587500"/>
              <a:gd name="T44" fmla="*/ 1587500 w 1587500"/>
              <a:gd name="T45" fmla="*/ 0 h 15875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587500" h="1587500">
                <a:moveTo>
                  <a:pt x="1587500" y="0"/>
                </a:moveTo>
                <a:lnTo>
                  <a:pt x="0" y="0"/>
                </a:lnTo>
                <a:lnTo>
                  <a:pt x="5263" y="130190"/>
                </a:lnTo>
                <a:lnTo>
                  <a:pt x="20779" y="257483"/>
                </a:lnTo>
                <a:lnTo>
                  <a:pt x="46141" y="381471"/>
                </a:lnTo>
                <a:lnTo>
                  <a:pt x="80938" y="501745"/>
                </a:lnTo>
                <a:lnTo>
                  <a:pt x="124763" y="617896"/>
                </a:lnTo>
                <a:lnTo>
                  <a:pt x="177207" y="729516"/>
                </a:lnTo>
                <a:lnTo>
                  <a:pt x="237860" y="836195"/>
                </a:lnTo>
                <a:lnTo>
                  <a:pt x="306315" y="937526"/>
                </a:lnTo>
                <a:lnTo>
                  <a:pt x="382163" y="1033098"/>
                </a:lnTo>
                <a:lnTo>
                  <a:pt x="464994" y="1122505"/>
                </a:lnTo>
                <a:lnTo>
                  <a:pt x="554401" y="1205336"/>
                </a:lnTo>
                <a:lnTo>
                  <a:pt x="649973" y="1281184"/>
                </a:lnTo>
                <a:lnTo>
                  <a:pt x="751304" y="1349639"/>
                </a:lnTo>
                <a:lnTo>
                  <a:pt x="857983" y="1410292"/>
                </a:lnTo>
                <a:lnTo>
                  <a:pt x="969603" y="1462736"/>
                </a:lnTo>
                <a:lnTo>
                  <a:pt x="1085754" y="1506561"/>
                </a:lnTo>
                <a:lnTo>
                  <a:pt x="1206028" y="1541358"/>
                </a:lnTo>
                <a:lnTo>
                  <a:pt x="1330016" y="1566720"/>
                </a:lnTo>
                <a:lnTo>
                  <a:pt x="1457309" y="1582236"/>
                </a:lnTo>
                <a:lnTo>
                  <a:pt x="1587500" y="1587499"/>
                </a:lnTo>
                <a:lnTo>
                  <a:pt x="1587500" y="0"/>
                </a:lnTo>
                <a:close/>
              </a:path>
            </a:pathLst>
          </a:custGeom>
          <a:solidFill>
            <a:srgbClr val="818AA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36874" name="object 13"/>
          <p:cNvSpPr>
            <a:spLocks/>
          </p:cNvSpPr>
          <p:nvPr/>
        </p:nvSpPr>
        <p:spPr bwMode="auto">
          <a:xfrm>
            <a:off x="4892675" y="1924050"/>
            <a:ext cx="1587500" cy="1587500"/>
          </a:xfrm>
          <a:custGeom>
            <a:avLst/>
            <a:gdLst>
              <a:gd name="T0" fmla="*/ 1587500 w 1587500"/>
              <a:gd name="T1" fmla="*/ 0 h 1587500"/>
              <a:gd name="T2" fmla="*/ 1457309 w 1587500"/>
              <a:gd name="T3" fmla="*/ 5263 h 1587500"/>
              <a:gd name="T4" fmla="*/ 1330016 w 1587500"/>
              <a:gd name="T5" fmla="*/ 20779 h 1587500"/>
              <a:gd name="T6" fmla="*/ 1206028 w 1587500"/>
              <a:gd name="T7" fmla="*/ 46141 h 1587500"/>
              <a:gd name="T8" fmla="*/ 1085754 w 1587500"/>
              <a:gd name="T9" fmla="*/ 80938 h 1587500"/>
              <a:gd name="T10" fmla="*/ 969603 w 1587500"/>
              <a:gd name="T11" fmla="*/ 124763 h 1587500"/>
              <a:gd name="T12" fmla="*/ 857983 w 1587500"/>
              <a:gd name="T13" fmla="*/ 177207 h 1587500"/>
              <a:gd name="T14" fmla="*/ 751304 w 1587500"/>
              <a:gd name="T15" fmla="*/ 237860 h 1587500"/>
              <a:gd name="T16" fmla="*/ 649973 w 1587500"/>
              <a:gd name="T17" fmla="*/ 306315 h 1587500"/>
              <a:gd name="T18" fmla="*/ 554401 w 1587500"/>
              <a:gd name="T19" fmla="*/ 382163 h 1587500"/>
              <a:gd name="T20" fmla="*/ 464994 w 1587500"/>
              <a:gd name="T21" fmla="*/ 464994 h 1587500"/>
              <a:gd name="T22" fmla="*/ 382163 w 1587500"/>
              <a:gd name="T23" fmla="*/ 554401 h 1587500"/>
              <a:gd name="T24" fmla="*/ 306315 w 1587500"/>
              <a:gd name="T25" fmla="*/ 649973 h 1587500"/>
              <a:gd name="T26" fmla="*/ 237860 w 1587500"/>
              <a:gd name="T27" fmla="*/ 751304 h 1587500"/>
              <a:gd name="T28" fmla="*/ 177207 w 1587500"/>
              <a:gd name="T29" fmla="*/ 857983 h 1587500"/>
              <a:gd name="T30" fmla="*/ 124763 w 1587500"/>
              <a:gd name="T31" fmla="*/ 969603 h 1587500"/>
              <a:gd name="T32" fmla="*/ 80938 w 1587500"/>
              <a:gd name="T33" fmla="*/ 1085754 h 1587500"/>
              <a:gd name="T34" fmla="*/ 46141 w 1587500"/>
              <a:gd name="T35" fmla="*/ 1206028 h 1587500"/>
              <a:gd name="T36" fmla="*/ 20779 w 1587500"/>
              <a:gd name="T37" fmla="*/ 1330016 h 1587500"/>
              <a:gd name="T38" fmla="*/ 5263 w 1587500"/>
              <a:gd name="T39" fmla="*/ 1457309 h 1587500"/>
              <a:gd name="T40" fmla="*/ 0 w 1587500"/>
              <a:gd name="T41" fmla="*/ 1587500 h 1587500"/>
              <a:gd name="T42" fmla="*/ 1587500 w 1587500"/>
              <a:gd name="T43" fmla="*/ 1587500 h 1587500"/>
              <a:gd name="T44" fmla="*/ 1587500 w 1587500"/>
              <a:gd name="T45" fmla="*/ 0 h 15875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587500" h="1587500">
                <a:moveTo>
                  <a:pt x="1587500" y="0"/>
                </a:moveTo>
                <a:lnTo>
                  <a:pt x="1457309" y="5263"/>
                </a:lnTo>
                <a:lnTo>
                  <a:pt x="1330016" y="20779"/>
                </a:lnTo>
                <a:lnTo>
                  <a:pt x="1206028" y="46141"/>
                </a:lnTo>
                <a:lnTo>
                  <a:pt x="1085754" y="80938"/>
                </a:lnTo>
                <a:lnTo>
                  <a:pt x="969603" y="124763"/>
                </a:lnTo>
                <a:lnTo>
                  <a:pt x="857983" y="177207"/>
                </a:lnTo>
                <a:lnTo>
                  <a:pt x="751304" y="237860"/>
                </a:lnTo>
                <a:lnTo>
                  <a:pt x="649973" y="306315"/>
                </a:lnTo>
                <a:lnTo>
                  <a:pt x="554401" y="382163"/>
                </a:lnTo>
                <a:lnTo>
                  <a:pt x="464994" y="464994"/>
                </a:lnTo>
                <a:lnTo>
                  <a:pt x="382163" y="554401"/>
                </a:lnTo>
                <a:lnTo>
                  <a:pt x="306315" y="649973"/>
                </a:lnTo>
                <a:lnTo>
                  <a:pt x="237860" y="751304"/>
                </a:lnTo>
                <a:lnTo>
                  <a:pt x="177207" y="857983"/>
                </a:lnTo>
                <a:lnTo>
                  <a:pt x="124763" y="969603"/>
                </a:lnTo>
                <a:lnTo>
                  <a:pt x="80938" y="1085754"/>
                </a:lnTo>
                <a:lnTo>
                  <a:pt x="46141" y="1206028"/>
                </a:lnTo>
                <a:lnTo>
                  <a:pt x="20779" y="1330016"/>
                </a:lnTo>
                <a:lnTo>
                  <a:pt x="5263" y="1457309"/>
                </a:lnTo>
                <a:lnTo>
                  <a:pt x="0" y="1587500"/>
                </a:lnTo>
                <a:lnTo>
                  <a:pt x="1587500" y="1587500"/>
                </a:lnTo>
                <a:lnTo>
                  <a:pt x="1587500" y="0"/>
                </a:lnTo>
                <a:close/>
              </a:path>
            </a:pathLst>
          </a:custGeom>
          <a:solidFill>
            <a:srgbClr val="50629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36875" name="object 14"/>
          <p:cNvSpPr>
            <a:spLocks/>
          </p:cNvSpPr>
          <p:nvPr/>
        </p:nvSpPr>
        <p:spPr bwMode="auto">
          <a:xfrm>
            <a:off x="4873625" y="1887538"/>
            <a:ext cx="3613150" cy="1611312"/>
          </a:xfrm>
          <a:custGeom>
            <a:avLst/>
            <a:gdLst>
              <a:gd name="T0" fmla="*/ 1525485 w 3613657"/>
              <a:gd name="T1" fmla="*/ 5248 h 1612392"/>
              <a:gd name="T2" fmla="*/ 1262432 w 3613657"/>
              <a:gd name="T3" fmla="*/ 46114 h 1612392"/>
              <a:gd name="T4" fmla="*/ 1014932 w 3613657"/>
              <a:gd name="T5" fmla="*/ 124683 h 1612392"/>
              <a:gd name="T6" fmla="*/ 786419 w 3613657"/>
              <a:gd name="T7" fmla="*/ 237713 h 1612392"/>
              <a:gd name="T8" fmla="*/ 580304 w 3613657"/>
              <a:gd name="T9" fmla="*/ 381931 h 1612392"/>
              <a:gd name="T10" fmla="*/ 400022 w 3613657"/>
              <a:gd name="T11" fmla="*/ 554072 h 1612392"/>
              <a:gd name="T12" fmla="*/ 248970 w 3613657"/>
              <a:gd name="T13" fmla="*/ 750869 h 1612392"/>
              <a:gd name="T14" fmla="*/ 130598 w 3613657"/>
              <a:gd name="T15" fmla="*/ 969055 h 1612392"/>
              <a:gd name="T16" fmla="*/ 48290 w 3613657"/>
              <a:gd name="T17" fmla="*/ 1205367 h 1612392"/>
              <a:gd name="T18" fmla="*/ 5503 w 3613657"/>
              <a:gd name="T19" fmla="*/ 1456536 h 1612392"/>
              <a:gd name="T20" fmla="*/ 252144 w 3613657"/>
              <a:gd name="T21" fmla="*/ 1586671 h 1612392"/>
              <a:gd name="T22" fmla="*/ 262552 w 3613657"/>
              <a:gd name="T23" fmla="*/ 1423983 h 1612392"/>
              <a:gd name="T24" fmla="*/ 293151 w 3613657"/>
              <a:gd name="T25" fmla="*/ 1266044 h 1612392"/>
              <a:gd name="T26" fmla="*/ 342899 w 3613657"/>
              <a:gd name="T27" fmla="*/ 1114270 h 1612392"/>
              <a:gd name="T28" fmla="*/ 410782 w 3613657"/>
              <a:gd name="T29" fmla="*/ 970062 h 1612392"/>
              <a:gd name="T30" fmla="*/ 495810 w 3613657"/>
              <a:gd name="T31" fmla="*/ 834842 h 1612392"/>
              <a:gd name="T32" fmla="*/ 596967 w 3613657"/>
              <a:gd name="T33" fmla="*/ 710019 h 1612392"/>
              <a:gd name="T34" fmla="*/ 713239 w 3613657"/>
              <a:gd name="T35" fmla="*/ 597004 h 1612392"/>
              <a:gd name="T36" fmla="*/ 843593 w 3613657"/>
              <a:gd name="T37" fmla="*/ 497209 h 1612392"/>
              <a:gd name="T38" fmla="*/ 987040 w 3613657"/>
              <a:gd name="T39" fmla="*/ 412047 h 1612392"/>
              <a:gd name="T40" fmla="*/ 1142572 w 3613657"/>
              <a:gd name="T41" fmla="*/ 342930 h 1612392"/>
              <a:gd name="T42" fmla="*/ 1361972 w 3613657"/>
              <a:gd name="T43" fmla="*/ 279298 h 1612392"/>
              <a:gd name="T44" fmla="*/ 1583325 w 3613657"/>
              <a:gd name="T45" fmla="*/ 250618 h 1612392"/>
              <a:gd name="T46" fmla="*/ 2555269 w 3613657"/>
              <a:gd name="T47" fmla="*/ 248901 h 1612392"/>
              <a:gd name="T48" fmla="*/ 2464182 w 3613657"/>
              <a:gd name="T49" fmla="*/ 197143 h 1612392"/>
              <a:gd name="T50" fmla="*/ 2277912 w 3613657"/>
              <a:gd name="T51" fmla="*/ 112964 h 1612392"/>
              <a:gd name="T52" fmla="*/ 2080757 w 3613657"/>
              <a:gd name="T53" fmla="*/ 51127 h 1612392"/>
              <a:gd name="T54" fmla="*/ 1874714 w 3613657"/>
              <a:gd name="T55" fmla="*/ 13006 h 1612392"/>
              <a:gd name="T56" fmla="*/ 1661777 w 3613657"/>
              <a:gd name="T57" fmla="*/ 0 h 1612392"/>
              <a:gd name="T58" fmla="*/ 2614239 w 3613657"/>
              <a:gd name="T59" fmla="*/ 1094022 h 1612392"/>
              <a:gd name="T60" fmla="*/ 3601508 w 3613657"/>
              <a:gd name="T61" fmla="*/ 1094022 h 1612392"/>
              <a:gd name="T62" fmla="*/ 1693559 w 3613657"/>
              <a:gd name="T63" fmla="*/ 248901 h 1612392"/>
              <a:gd name="T64" fmla="*/ 1910785 w 3613657"/>
              <a:gd name="T65" fmla="*/ 269750 h 1612392"/>
              <a:gd name="T66" fmla="*/ 2120546 w 3613657"/>
              <a:gd name="T67" fmla="*/ 321686 h 1612392"/>
              <a:gd name="T68" fmla="*/ 2319078 w 3613657"/>
              <a:gd name="T69" fmla="*/ 403169 h 1612392"/>
              <a:gd name="T70" fmla="*/ 2502610 w 3613657"/>
              <a:gd name="T71" fmla="*/ 512648 h 1612392"/>
              <a:gd name="T72" fmla="*/ 2667375 w 3613657"/>
              <a:gd name="T73" fmla="*/ 648584 h 1612392"/>
              <a:gd name="T74" fmla="*/ 2809601 w 3613657"/>
              <a:gd name="T75" fmla="*/ 809428 h 1612392"/>
              <a:gd name="T76" fmla="*/ 2925520 w 3613657"/>
              <a:gd name="T77" fmla="*/ 993639 h 1612392"/>
              <a:gd name="T78" fmla="*/ 3241536 w 3613657"/>
              <a:gd name="T79" fmla="*/ 1094022 h 1612392"/>
              <a:gd name="T80" fmla="*/ 3162460 w 3613657"/>
              <a:gd name="T81" fmla="*/ 904805 h 1612392"/>
              <a:gd name="T82" fmla="*/ 3060531 w 3613657"/>
              <a:gd name="T83" fmla="*/ 729640 h 1612392"/>
              <a:gd name="T84" fmla="*/ 2937746 w 3613657"/>
              <a:gd name="T85" fmla="*/ 569909 h 1612392"/>
              <a:gd name="T86" fmla="*/ 2796095 w 3613657"/>
              <a:gd name="T87" fmla="*/ 426997 h 1612392"/>
              <a:gd name="T88" fmla="*/ 2637577 w 3613657"/>
              <a:gd name="T89" fmla="*/ 302280 h 16123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613657" h="1612392">
                <a:moveTo>
                  <a:pt x="1667383" y="0"/>
                </a:moveTo>
                <a:lnTo>
                  <a:pt x="1530630" y="5344"/>
                </a:lnTo>
                <a:lnTo>
                  <a:pt x="1396923" y="21102"/>
                </a:lnTo>
                <a:lnTo>
                  <a:pt x="1266689" y="46858"/>
                </a:lnTo>
                <a:lnTo>
                  <a:pt x="1140358" y="82198"/>
                </a:lnTo>
                <a:lnTo>
                  <a:pt x="1018359" y="126706"/>
                </a:lnTo>
                <a:lnTo>
                  <a:pt x="901121" y="179967"/>
                </a:lnTo>
                <a:lnTo>
                  <a:pt x="789073" y="241567"/>
                </a:lnTo>
                <a:lnTo>
                  <a:pt x="682645" y="311091"/>
                </a:lnTo>
                <a:lnTo>
                  <a:pt x="582265" y="388123"/>
                </a:lnTo>
                <a:lnTo>
                  <a:pt x="488362" y="472249"/>
                </a:lnTo>
                <a:lnTo>
                  <a:pt x="401366" y="563054"/>
                </a:lnTo>
                <a:lnTo>
                  <a:pt x="321706" y="660123"/>
                </a:lnTo>
                <a:lnTo>
                  <a:pt x="249810" y="763041"/>
                </a:lnTo>
                <a:lnTo>
                  <a:pt x="186108" y="871394"/>
                </a:lnTo>
                <a:lnTo>
                  <a:pt x="131030" y="984765"/>
                </a:lnTo>
                <a:lnTo>
                  <a:pt x="85003" y="1102742"/>
                </a:lnTo>
                <a:lnTo>
                  <a:pt x="48458" y="1224907"/>
                </a:lnTo>
                <a:lnTo>
                  <a:pt x="21823" y="1350847"/>
                </a:lnTo>
                <a:lnTo>
                  <a:pt x="5527" y="1480147"/>
                </a:lnTo>
                <a:lnTo>
                  <a:pt x="0" y="1612392"/>
                </a:lnTo>
                <a:lnTo>
                  <a:pt x="252984" y="1612392"/>
                </a:lnTo>
                <a:lnTo>
                  <a:pt x="255619" y="1529216"/>
                </a:lnTo>
                <a:lnTo>
                  <a:pt x="263440" y="1447067"/>
                </a:lnTo>
                <a:lnTo>
                  <a:pt x="276321" y="1366125"/>
                </a:lnTo>
                <a:lnTo>
                  <a:pt x="294135" y="1286568"/>
                </a:lnTo>
                <a:lnTo>
                  <a:pt x="316753" y="1208577"/>
                </a:lnTo>
                <a:lnTo>
                  <a:pt x="344051" y="1132330"/>
                </a:lnTo>
                <a:lnTo>
                  <a:pt x="375900" y="1058007"/>
                </a:lnTo>
                <a:lnTo>
                  <a:pt x="412174" y="985788"/>
                </a:lnTo>
                <a:lnTo>
                  <a:pt x="452747" y="915851"/>
                </a:lnTo>
                <a:lnTo>
                  <a:pt x="497490" y="848375"/>
                </a:lnTo>
                <a:lnTo>
                  <a:pt x="546278" y="783541"/>
                </a:lnTo>
                <a:lnTo>
                  <a:pt x="598983" y="721528"/>
                </a:lnTo>
                <a:lnTo>
                  <a:pt x="655479" y="662515"/>
                </a:lnTo>
                <a:lnTo>
                  <a:pt x="715639" y="606681"/>
                </a:lnTo>
                <a:lnTo>
                  <a:pt x="779335" y="554206"/>
                </a:lnTo>
                <a:lnTo>
                  <a:pt x="846441" y="505268"/>
                </a:lnTo>
                <a:lnTo>
                  <a:pt x="916831" y="460049"/>
                </a:lnTo>
                <a:lnTo>
                  <a:pt x="990376" y="418726"/>
                </a:lnTo>
                <a:lnTo>
                  <a:pt x="1066951" y="381479"/>
                </a:lnTo>
                <a:lnTo>
                  <a:pt x="1146428" y="348488"/>
                </a:lnTo>
                <a:lnTo>
                  <a:pt x="1256015" y="311619"/>
                </a:lnTo>
                <a:lnTo>
                  <a:pt x="1366565" y="283825"/>
                </a:lnTo>
                <a:lnTo>
                  <a:pt x="1477606" y="264911"/>
                </a:lnTo>
                <a:lnTo>
                  <a:pt x="1588666" y="254680"/>
                </a:lnTo>
                <a:lnTo>
                  <a:pt x="1699271" y="252936"/>
                </a:lnTo>
                <a:lnTo>
                  <a:pt x="2563890" y="252936"/>
                </a:lnTo>
                <a:lnTo>
                  <a:pt x="2561225" y="251185"/>
                </a:lnTo>
                <a:lnTo>
                  <a:pt x="2472495" y="200338"/>
                </a:lnTo>
                <a:lnTo>
                  <a:pt x="2380536" y="154817"/>
                </a:lnTo>
                <a:lnTo>
                  <a:pt x="2285596" y="114796"/>
                </a:lnTo>
                <a:lnTo>
                  <a:pt x="2187926" y="80450"/>
                </a:lnTo>
                <a:lnTo>
                  <a:pt x="2087776" y="51956"/>
                </a:lnTo>
                <a:lnTo>
                  <a:pt x="1985396" y="29488"/>
                </a:lnTo>
                <a:lnTo>
                  <a:pt x="1881038" y="13222"/>
                </a:lnTo>
                <a:lnTo>
                  <a:pt x="1774949" y="3334"/>
                </a:lnTo>
                <a:lnTo>
                  <a:pt x="1667383" y="0"/>
                </a:lnTo>
                <a:close/>
              </a:path>
              <a:path w="3613657" h="1612392">
                <a:moveTo>
                  <a:pt x="3613658" y="1111758"/>
                </a:moveTo>
                <a:lnTo>
                  <a:pt x="2623058" y="1111758"/>
                </a:lnTo>
                <a:lnTo>
                  <a:pt x="3208401" y="1612392"/>
                </a:lnTo>
                <a:lnTo>
                  <a:pt x="3613658" y="1111758"/>
                </a:lnTo>
                <a:close/>
              </a:path>
              <a:path w="3613657" h="1612392">
                <a:moveTo>
                  <a:pt x="2563890" y="252936"/>
                </a:moveTo>
                <a:lnTo>
                  <a:pt x="1699271" y="252936"/>
                </a:lnTo>
                <a:lnTo>
                  <a:pt x="1808950" y="259482"/>
                </a:lnTo>
                <a:lnTo>
                  <a:pt x="1917230" y="274123"/>
                </a:lnTo>
                <a:lnTo>
                  <a:pt x="2023637" y="296661"/>
                </a:lnTo>
                <a:lnTo>
                  <a:pt x="2127699" y="326902"/>
                </a:lnTo>
                <a:lnTo>
                  <a:pt x="2228945" y="364648"/>
                </a:lnTo>
                <a:lnTo>
                  <a:pt x="2326900" y="409704"/>
                </a:lnTo>
                <a:lnTo>
                  <a:pt x="2421093" y="461873"/>
                </a:lnTo>
                <a:lnTo>
                  <a:pt x="2511051" y="520959"/>
                </a:lnTo>
                <a:lnTo>
                  <a:pt x="2596300" y="586766"/>
                </a:lnTo>
                <a:lnTo>
                  <a:pt x="2676370" y="659098"/>
                </a:lnTo>
                <a:lnTo>
                  <a:pt x="2750786" y="737758"/>
                </a:lnTo>
                <a:lnTo>
                  <a:pt x="2819077" y="822550"/>
                </a:lnTo>
                <a:lnTo>
                  <a:pt x="2880769" y="913278"/>
                </a:lnTo>
                <a:lnTo>
                  <a:pt x="2935390" y="1009746"/>
                </a:lnTo>
                <a:lnTo>
                  <a:pt x="2982467" y="1111758"/>
                </a:lnTo>
                <a:lnTo>
                  <a:pt x="3252469" y="1111758"/>
                </a:lnTo>
                <a:lnTo>
                  <a:pt x="3215790" y="1013917"/>
                </a:lnTo>
                <a:lnTo>
                  <a:pt x="3173128" y="919472"/>
                </a:lnTo>
                <a:lnTo>
                  <a:pt x="3124734" y="828597"/>
                </a:lnTo>
                <a:lnTo>
                  <a:pt x="3070856" y="741468"/>
                </a:lnTo>
                <a:lnTo>
                  <a:pt x="3011747" y="658260"/>
                </a:lnTo>
                <a:lnTo>
                  <a:pt x="2947655" y="579149"/>
                </a:lnTo>
                <a:lnTo>
                  <a:pt x="2878832" y="504310"/>
                </a:lnTo>
                <a:lnTo>
                  <a:pt x="2805527" y="433919"/>
                </a:lnTo>
                <a:lnTo>
                  <a:pt x="2727991" y="368151"/>
                </a:lnTo>
                <a:lnTo>
                  <a:pt x="2646473" y="307181"/>
                </a:lnTo>
                <a:lnTo>
                  <a:pt x="2563890" y="252936"/>
                </a:lnTo>
                <a:close/>
              </a:path>
            </a:pathLst>
          </a:custGeom>
          <a:solidFill>
            <a:srgbClr val="FF9E1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36876" name="object 15"/>
          <p:cNvSpPr>
            <a:spLocks/>
          </p:cNvSpPr>
          <p:nvPr/>
        </p:nvSpPr>
        <p:spPr bwMode="auto">
          <a:xfrm>
            <a:off x="4873625" y="1887538"/>
            <a:ext cx="3613150" cy="1611312"/>
          </a:xfrm>
          <a:custGeom>
            <a:avLst/>
            <a:gdLst>
              <a:gd name="T0" fmla="*/ 5503 w 3613657"/>
              <a:gd name="T1" fmla="*/ 1456536 h 1612392"/>
              <a:gd name="T2" fmla="*/ 48290 w 3613657"/>
              <a:gd name="T3" fmla="*/ 1205367 h 1612392"/>
              <a:gd name="T4" fmla="*/ 130598 w 3613657"/>
              <a:gd name="T5" fmla="*/ 969055 h 1612392"/>
              <a:gd name="T6" fmla="*/ 248970 w 3613657"/>
              <a:gd name="T7" fmla="*/ 750869 h 1612392"/>
              <a:gd name="T8" fmla="*/ 400022 w 3613657"/>
              <a:gd name="T9" fmla="*/ 554072 h 1612392"/>
              <a:gd name="T10" fmla="*/ 580304 w 3613657"/>
              <a:gd name="T11" fmla="*/ 381931 h 1612392"/>
              <a:gd name="T12" fmla="*/ 786419 w 3613657"/>
              <a:gd name="T13" fmla="*/ 237713 h 1612392"/>
              <a:gd name="T14" fmla="*/ 1014932 w 3613657"/>
              <a:gd name="T15" fmla="*/ 124683 h 1612392"/>
              <a:gd name="T16" fmla="*/ 1262432 w 3613657"/>
              <a:gd name="T17" fmla="*/ 46114 h 1612392"/>
              <a:gd name="T18" fmla="*/ 1525485 w 3613657"/>
              <a:gd name="T19" fmla="*/ 5248 h 1612392"/>
              <a:gd name="T20" fmla="*/ 1768981 w 3613657"/>
              <a:gd name="T21" fmla="*/ 3286 h 1612392"/>
              <a:gd name="T22" fmla="*/ 1978722 w 3613657"/>
              <a:gd name="T23" fmla="*/ 29013 h 1612392"/>
              <a:gd name="T24" fmla="*/ 2180571 w 3613657"/>
              <a:gd name="T25" fmla="*/ 79167 h 1612392"/>
              <a:gd name="T26" fmla="*/ 2372533 w 3613657"/>
              <a:gd name="T27" fmla="*/ 152348 h 1612392"/>
              <a:gd name="T28" fmla="*/ 2552616 w 3613657"/>
              <a:gd name="T29" fmla="*/ 247178 h 1612392"/>
              <a:gd name="T30" fmla="*/ 2718818 w 3613657"/>
              <a:gd name="T31" fmla="*/ 362279 h 1612392"/>
              <a:gd name="T32" fmla="*/ 2869152 w 3613657"/>
              <a:gd name="T33" fmla="*/ 496264 h 1612392"/>
              <a:gd name="T34" fmla="*/ 3001624 w 3613657"/>
              <a:gd name="T35" fmla="*/ 647759 h 1612392"/>
              <a:gd name="T36" fmla="*/ 3114231 w 3613657"/>
              <a:gd name="T37" fmla="*/ 815378 h 1612392"/>
              <a:gd name="T38" fmla="*/ 3204979 w 3613657"/>
              <a:gd name="T39" fmla="*/ 997742 h 1612392"/>
              <a:gd name="T40" fmla="*/ 3601508 w 3613657"/>
              <a:gd name="T41" fmla="*/ 1094022 h 1612392"/>
              <a:gd name="T42" fmla="*/ 2614239 w 3613657"/>
              <a:gd name="T43" fmla="*/ 1094022 h 1612392"/>
              <a:gd name="T44" fmla="*/ 2925520 w 3613657"/>
              <a:gd name="T45" fmla="*/ 993639 h 1612392"/>
              <a:gd name="T46" fmla="*/ 2809601 w 3613657"/>
              <a:gd name="T47" fmla="*/ 809428 h 1612392"/>
              <a:gd name="T48" fmla="*/ 2667375 w 3613657"/>
              <a:gd name="T49" fmla="*/ 648584 h 1612392"/>
              <a:gd name="T50" fmla="*/ 2502610 w 3613657"/>
              <a:gd name="T51" fmla="*/ 512648 h 1612392"/>
              <a:gd name="T52" fmla="*/ 2319078 w 3613657"/>
              <a:gd name="T53" fmla="*/ 403169 h 1612392"/>
              <a:gd name="T54" fmla="*/ 2120546 w 3613657"/>
              <a:gd name="T55" fmla="*/ 321686 h 1612392"/>
              <a:gd name="T56" fmla="*/ 1910785 w 3613657"/>
              <a:gd name="T57" fmla="*/ 269750 h 1612392"/>
              <a:gd name="T58" fmla="*/ 1693559 w 3613657"/>
              <a:gd name="T59" fmla="*/ 248901 h 1612392"/>
              <a:gd name="T60" fmla="*/ 1472638 w 3613657"/>
              <a:gd name="T61" fmla="*/ 260686 h 1612392"/>
              <a:gd name="T62" fmla="*/ 1251791 w 3613657"/>
              <a:gd name="T63" fmla="*/ 306647 h 1612392"/>
              <a:gd name="T64" fmla="*/ 1063365 w 3613657"/>
              <a:gd name="T65" fmla="*/ 375394 h 1612392"/>
              <a:gd name="T66" fmla="*/ 913751 w 3613657"/>
              <a:gd name="T67" fmla="*/ 452711 h 1612392"/>
              <a:gd name="T68" fmla="*/ 776719 w 3613657"/>
              <a:gd name="T69" fmla="*/ 545365 h 1612392"/>
              <a:gd name="T70" fmla="*/ 653271 w 3613657"/>
              <a:gd name="T71" fmla="*/ 651946 h 1612392"/>
              <a:gd name="T72" fmla="*/ 544440 w 3613657"/>
              <a:gd name="T73" fmla="*/ 771042 h 1612392"/>
              <a:gd name="T74" fmla="*/ 451232 w 3613657"/>
              <a:gd name="T75" fmla="*/ 901241 h 1612392"/>
              <a:gd name="T76" fmla="*/ 374628 w 3613657"/>
              <a:gd name="T77" fmla="*/ 1041129 h 1612392"/>
              <a:gd name="T78" fmla="*/ 315697 w 3613657"/>
              <a:gd name="T79" fmla="*/ 1189298 h 1612392"/>
              <a:gd name="T80" fmla="*/ 275385 w 3613657"/>
              <a:gd name="T81" fmla="*/ 1344332 h 1612392"/>
              <a:gd name="T82" fmla="*/ 254755 w 3613657"/>
              <a:gd name="T83" fmla="*/ 1504822 h 1612392"/>
              <a:gd name="T84" fmla="*/ 0 w 3613657"/>
              <a:gd name="T85" fmla="*/ 1586671 h 16123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613657" h="1612392">
                <a:moveTo>
                  <a:pt x="0" y="1612392"/>
                </a:moveTo>
                <a:lnTo>
                  <a:pt x="5527" y="1480147"/>
                </a:lnTo>
                <a:lnTo>
                  <a:pt x="21823" y="1350847"/>
                </a:lnTo>
                <a:lnTo>
                  <a:pt x="48458" y="1224907"/>
                </a:lnTo>
                <a:lnTo>
                  <a:pt x="85003" y="1102742"/>
                </a:lnTo>
                <a:lnTo>
                  <a:pt x="131030" y="984765"/>
                </a:lnTo>
                <a:lnTo>
                  <a:pt x="186108" y="871394"/>
                </a:lnTo>
                <a:lnTo>
                  <a:pt x="249810" y="763041"/>
                </a:lnTo>
                <a:lnTo>
                  <a:pt x="321706" y="660123"/>
                </a:lnTo>
                <a:lnTo>
                  <a:pt x="401366" y="563054"/>
                </a:lnTo>
                <a:lnTo>
                  <a:pt x="488362" y="472249"/>
                </a:lnTo>
                <a:lnTo>
                  <a:pt x="582265" y="388123"/>
                </a:lnTo>
                <a:lnTo>
                  <a:pt x="682645" y="311091"/>
                </a:lnTo>
                <a:lnTo>
                  <a:pt x="789073" y="241567"/>
                </a:lnTo>
                <a:lnTo>
                  <a:pt x="901121" y="179967"/>
                </a:lnTo>
                <a:lnTo>
                  <a:pt x="1018359" y="126706"/>
                </a:lnTo>
                <a:lnTo>
                  <a:pt x="1140358" y="82198"/>
                </a:lnTo>
                <a:lnTo>
                  <a:pt x="1266689" y="46858"/>
                </a:lnTo>
                <a:lnTo>
                  <a:pt x="1396923" y="21102"/>
                </a:lnTo>
                <a:lnTo>
                  <a:pt x="1530630" y="5344"/>
                </a:lnTo>
                <a:lnTo>
                  <a:pt x="1667383" y="0"/>
                </a:lnTo>
                <a:lnTo>
                  <a:pt x="1774949" y="3334"/>
                </a:lnTo>
                <a:lnTo>
                  <a:pt x="1881038" y="13222"/>
                </a:lnTo>
                <a:lnTo>
                  <a:pt x="1985396" y="29488"/>
                </a:lnTo>
                <a:lnTo>
                  <a:pt x="2087776" y="51956"/>
                </a:lnTo>
                <a:lnTo>
                  <a:pt x="2187926" y="80450"/>
                </a:lnTo>
                <a:lnTo>
                  <a:pt x="2285596" y="114796"/>
                </a:lnTo>
                <a:lnTo>
                  <a:pt x="2380536" y="154817"/>
                </a:lnTo>
                <a:lnTo>
                  <a:pt x="2472495" y="200338"/>
                </a:lnTo>
                <a:lnTo>
                  <a:pt x="2561225" y="251185"/>
                </a:lnTo>
                <a:lnTo>
                  <a:pt x="2646473" y="307181"/>
                </a:lnTo>
                <a:lnTo>
                  <a:pt x="2727991" y="368151"/>
                </a:lnTo>
                <a:lnTo>
                  <a:pt x="2805527" y="433919"/>
                </a:lnTo>
                <a:lnTo>
                  <a:pt x="2878832" y="504310"/>
                </a:lnTo>
                <a:lnTo>
                  <a:pt x="2947655" y="579149"/>
                </a:lnTo>
                <a:lnTo>
                  <a:pt x="3011747" y="658260"/>
                </a:lnTo>
                <a:lnTo>
                  <a:pt x="3070856" y="741468"/>
                </a:lnTo>
                <a:lnTo>
                  <a:pt x="3124734" y="828597"/>
                </a:lnTo>
                <a:lnTo>
                  <a:pt x="3173128" y="919472"/>
                </a:lnTo>
                <a:lnTo>
                  <a:pt x="3215790" y="1013917"/>
                </a:lnTo>
                <a:lnTo>
                  <a:pt x="3252469" y="1111758"/>
                </a:lnTo>
                <a:lnTo>
                  <a:pt x="3613658" y="1111758"/>
                </a:lnTo>
                <a:lnTo>
                  <a:pt x="3208401" y="1612392"/>
                </a:lnTo>
                <a:lnTo>
                  <a:pt x="2623058" y="1111758"/>
                </a:lnTo>
                <a:lnTo>
                  <a:pt x="2982467" y="1111758"/>
                </a:lnTo>
                <a:lnTo>
                  <a:pt x="2935390" y="1009746"/>
                </a:lnTo>
                <a:lnTo>
                  <a:pt x="2880769" y="913278"/>
                </a:lnTo>
                <a:lnTo>
                  <a:pt x="2819077" y="822550"/>
                </a:lnTo>
                <a:lnTo>
                  <a:pt x="2750786" y="737758"/>
                </a:lnTo>
                <a:lnTo>
                  <a:pt x="2676370" y="659098"/>
                </a:lnTo>
                <a:lnTo>
                  <a:pt x="2596300" y="586766"/>
                </a:lnTo>
                <a:lnTo>
                  <a:pt x="2511051" y="520959"/>
                </a:lnTo>
                <a:lnTo>
                  <a:pt x="2421093" y="461873"/>
                </a:lnTo>
                <a:lnTo>
                  <a:pt x="2326900" y="409704"/>
                </a:lnTo>
                <a:lnTo>
                  <a:pt x="2228945" y="364648"/>
                </a:lnTo>
                <a:lnTo>
                  <a:pt x="2127699" y="326902"/>
                </a:lnTo>
                <a:lnTo>
                  <a:pt x="2023637" y="296661"/>
                </a:lnTo>
                <a:lnTo>
                  <a:pt x="1917230" y="274123"/>
                </a:lnTo>
                <a:lnTo>
                  <a:pt x="1808950" y="259482"/>
                </a:lnTo>
                <a:lnTo>
                  <a:pt x="1699271" y="252936"/>
                </a:lnTo>
                <a:lnTo>
                  <a:pt x="1588666" y="254680"/>
                </a:lnTo>
                <a:lnTo>
                  <a:pt x="1477606" y="264911"/>
                </a:lnTo>
                <a:lnTo>
                  <a:pt x="1366565" y="283825"/>
                </a:lnTo>
                <a:lnTo>
                  <a:pt x="1256015" y="311619"/>
                </a:lnTo>
                <a:lnTo>
                  <a:pt x="1146428" y="348488"/>
                </a:lnTo>
                <a:lnTo>
                  <a:pt x="1066951" y="381479"/>
                </a:lnTo>
                <a:lnTo>
                  <a:pt x="990376" y="418726"/>
                </a:lnTo>
                <a:lnTo>
                  <a:pt x="916831" y="460049"/>
                </a:lnTo>
                <a:lnTo>
                  <a:pt x="846441" y="505268"/>
                </a:lnTo>
                <a:lnTo>
                  <a:pt x="779335" y="554206"/>
                </a:lnTo>
                <a:lnTo>
                  <a:pt x="715639" y="606681"/>
                </a:lnTo>
                <a:lnTo>
                  <a:pt x="655479" y="662515"/>
                </a:lnTo>
                <a:lnTo>
                  <a:pt x="598983" y="721528"/>
                </a:lnTo>
                <a:lnTo>
                  <a:pt x="546278" y="783541"/>
                </a:lnTo>
                <a:lnTo>
                  <a:pt x="497490" y="848375"/>
                </a:lnTo>
                <a:lnTo>
                  <a:pt x="452747" y="915851"/>
                </a:lnTo>
                <a:lnTo>
                  <a:pt x="412174" y="985788"/>
                </a:lnTo>
                <a:lnTo>
                  <a:pt x="375900" y="1058007"/>
                </a:lnTo>
                <a:lnTo>
                  <a:pt x="344051" y="1132330"/>
                </a:lnTo>
                <a:lnTo>
                  <a:pt x="316753" y="1208577"/>
                </a:lnTo>
                <a:lnTo>
                  <a:pt x="294135" y="1286568"/>
                </a:lnTo>
                <a:lnTo>
                  <a:pt x="276321" y="1366125"/>
                </a:lnTo>
                <a:lnTo>
                  <a:pt x="263440" y="1447067"/>
                </a:lnTo>
                <a:lnTo>
                  <a:pt x="255619" y="1529216"/>
                </a:lnTo>
                <a:lnTo>
                  <a:pt x="252984" y="1612392"/>
                </a:lnTo>
                <a:lnTo>
                  <a:pt x="0" y="1612392"/>
                </a:lnTo>
                <a:close/>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6877" name="object 16"/>
          <p:cNvSpPr>
            <a:spLocks/>
          </p:cNvSpPr>
          <p:nvPr/>
        </p:nvSpPr>
        <p:spPr bwMode="auto">
          <a:xfrm>
            <a:off x="4579938" y="3624263"/>
            <a:ext cx="3613150" cy="1611312"/>
          </a:xfrm>
          <a:custGeom>
            <a:avLst/>
            <a:gdLst>
              <a:gd name="T0" fmla="*/ 359964 w 3613657"/>
              <a:gd name="T1" fmla="*/ 492772 h 1612392"/>
              <a:gd name="T2" fmla="*/ 439041 w 3613657"/>
              <a:gd name="T3" fmla="*/ 681956 h 1612392"/>
              <a:gd name="T4" fmla="*/ 540977 w 3613657"/>
              <a:gd name="T5" fmla="*/ 857094 h 1612392"/>
              <a:gd name="T6" fmla="*/ 663770 w 3613657"/>
              <a:gd name="T7" fmla="*/ 1016802 h 1612392"/>
              <a:gd name="T8" fmla="*/ 805418 w 3613657"/>
              <a:gd name="T9" fmla="*/ 1159701 h 1612392"/>
              <a:gd name="T10" fmla="*/ 963933 w 3613657"/>
              <a:gd name="T11" fmla="*/ 1284404 h 1612392"/>
              <a:gd name="T12" fmla="*/ 1137322 w 3613657"/>
              <a:gd name="T13" fmla="*/ 1389536 h 1612392"/>
              <a:gd name="T14" fmla="*/ 1323597 w 3613657"/>
              <a:gd name="T15" fmla="*/ 1473711 h 1612392"/>
              <a:gd name="T16" fmla="*/ 1520749 w 3613657"/>
              <a:gd name="T17" fmla="*/ 1535544 h 1612392"/>
              <a:gd name="T18" fmla="*/ 1726793 w 3613657"/>
              <a:gd name="T19" fmla="*/ 1573659 h 1612392"/>
              <a:gd name="T20" fmla="*/ 1939732 w 3613657"/>
              <a:gd name="T21" fmla="*/ 1586671 h 1612392"/>
              <a:gd name="T22" fmla="*/ 2209282 w 3613657"/>
              <a:gd name="T23" fmla="*/ 1565905 h 1612392"/>
              <a:gd name="T24" fmla="*/ 2464984 w 3613657"/>
              <a:gd name="T25" fmla="*/ 1505783 h 1612392"/>
              <a:gd name="T26" fmla="*/ 2703417 w 3613657"/>
              <a:gd name="T27" fmla="*/ 1409574 h 1612392"/>
              <a:gd name="T28" fmla="*/ 2832428 w 3613657"/>
              <a:gd name="T29" fmla="*/ 1337771 h 1612392"/>
              <a:gd name="T30" fmla="*/ 1798639 w 3613657"/>
              <a:gd name="T31" fmla="*/ 1331329 h 1612392"/>
              <a:gd name="T32" fmla="*/ 1584673 w 3613657"/>
              <a:gd name="T33" fmla="*/ 1294749 h 1612392"/>
              <a:gd name="T34" fmla="*/ 1380056 w 3613657"/>
              <a:gd name="T35" fmla="*/ 1227853 h 1612392"/>
              <a:gd name="T36" fmla="*/ 1188556 w 3613657"/>
              <a:gd name="T37" fmla="*/ 1132191 h 1612392"/>
              <a:gd name="T38" fmla="*/ 1013937 w 3613657"/>
              <a:gd name="T39" fmla="*/ 1009306 h 1612392"/>
              <a:gd name="T40" fmla="*/ 859967 w 3613657"/>
              <a:gd name="T41" fmla="*/ 860745 h 1612392"/>
              <a:gd name="T42" fmla="*/ 730417 w 3613657"/>
              <a:gd name="T43" fmla="*/ 688052 h 1612392"/>
              <a:gd name="T44" fmla="*/ 629072 w 3613657"/>
              <a:gd name="T45" fmla="*/ 492772 h 1612392"/>
              <a:gd name="T46" fmla="*/ 3349504 w 3613657"/>
              <a:gd name="T47" fmla="*/ 0 h 1612392"/>
              <a:gd name="T48" fmla="*/ 3339078 w 3613657"/>
              <a:gd name="T49" fmla="*/ 162687 h 1612392"/>
              <a:gd name="T50" fmla="*/ 3308488 w 3613657"/>
              <a:gd name="T51" fmla="*/ 320626 h 1612392"/>
              <a:gd name="T52" fmla="*/ 3258738 w 3613657"/>
              <a:gd name="T53" fmla="*/ 472403 h 1612392"/>
              <a:gd name="T54" fmla="*/ 3190838 w 3613657"/>
              <a:gd name="T55" fmla="*/ 616607 h 1612392"/>
              <a:gd name="T56" fmla="*/ 3105802 w 3613657"/>
              <a:gd name="T57" fmla="*/ 751828 h 1612392"/>
              <a:gd name="T58" fmla="*/ 3004636 w 3613657"/>
              <a:gd name="T59" fmla="*/ 876650 h 1612392"/>
              <a:gd name="T60" fmla="*/ 2888360 w 3613657"/>
              <a:gd name="T61" fmla="*/ 989667 h 1612392"/>
              <a:gd name="T62" fmla="*/ 2757976 w 3613657"/>
              <a:gd name="T63" fmla="*/ 1089459 h 1612392"/>
              <a:gd name="T64" fmla="*/ 2614496 w 3613657"/>
              <a:gd name="T65" fmla="*/ 1174624 h 1612392"/>
              <a:gd name="T66" fmla="*/ 2458935 w 3613657"/>
              <a:gd name="T67" fmla="*/ 1243742 h 1612392"/>
              <a:gd name="T68" fmla="*/ 2239538 w 3613657"/>
              <a:gd name="T69" fmla="*/ 1307372 h 1612392"/>
              <a:gd name="T70" fmla="*/ 2018183 w 3613657"/>
              <a:gd name="T71" fmla="*/ 1336052 h 1612392"/>
              <a:gd name="T72" fmla="*/ 2832428 w 3613657"/>
              <a:gd name="T73" fmla="*/ 1337771 h 1612392"/>
              <a:gd name="T74" fmla="*/ 3021202 w 3613657"/>
              <a:gd name="T75" fmla="*/ 1204739 h 1612392"/>
              <a:gd name="T76" fmla="*/ 3201493 w 3613657"/>
              <a:gd name="T77" fmla="*/ 1032597 h 1612392"/>
              <a:gd name="T78" fmla="*/ 3352538 w 3613657"/>
              <a:gd name="T79" fmla="*/ 835801 h 1612392"/>
              <a:gd name="T80" fmla="*/ 3470920 w 3613657"/>
              <a:gd name="T81" fmla="*/ 617614 h 1612392"/>
              <a:gd name="T82" fmla="*/ 3553213 w 3613657"/>
              <a:gd name="T83" fmla="*/ 381303 h 1612392"/>
              <a:gd name="T84" fmla="*/ 3595999 w 3613657"/>
              <a:gd name="T85" fmla="*/ 130135 h 1612392"/>
              <a:gd name="T86" fmla="*/ 403889 w 3613657"/>
              <a:gd name="T87" fmla="*/ 0 h 1612392"/>
              <a:gd name="T88" fmla="*/ 987264 w 3613657"/>
              <a:gd name="T89" fmla="*/ 492772 h 16123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613657" h="1612392">
                <a:moveTo>
                  <a:pt x="631189" y="500761"/>
                </a:moveTo>
                <a:lnTo>
                  <a:pt x="361188" y="500761"/>
                </a:lnTo>
                <a:lnTo>
                  <a:pt x="397867" y="598583"/>
                </a:lnTo>
                <a:lnTo>
                  <a:pt x="440529" y="693011"/>
                </a:lnTo>
                <a:lnTo>
                  <a:pt x="488923" y="783872"/>
                </a:lnTo>
                <a:lnTo>
                  <a:pt x="542801" y="870988"/>
                </a:lnTo>
                <a:lnTo>
                  <a:pt x="601910" y="954184"/>
                </a:lnTo>
                <a:lnTo>
                  <a:pt x="666002" y="1033285"/>
                </a:lnTo>
                <a:lnTo>
                  <a:pt x="734825" y="1108116"/>
                </a:lnTo>
                <a:lnTo>
                  <a:pt x="808130" y="1178500"/>
                </a:lnTo>
                <a:lnTo>
                  <a:pt x="885666" y="1244262"/>
                </a:lnTo>
                <a:lnTo>
                  <a:pt x="967184" y="1305226"/>
                </a:lnTo>
                <a:lnTo>
                  <a:pt x="1052432" y="1361218"/>
                </a:lnTo>
                <a:lnTo>
                  <a:pt x="1141162" y="1412061"/>
                </a:lnTo>
                <a:lnTo>
                  <a:pt x="1233121" y="1457580"/>
                </a:lnTo>
                <a:lnTo>
                  <a:pt x="1328061" y="1497599"/>
                </a:lnTo>
                <a:lnTo>
                  <a:pt x="1425731" y="1531943"/>
                </a:lnTo>
                <a:lnTo>
                  <a:pt x="1525881" y="1560436"/>
                </a:lnTo>
                <a:lnTo>
                  <a:pt x="1628261" y="1582903"/>
                </a:lnTo>
                <a:lnTo>
                  <a:pt x="1732619" y="1599169"/>
                </a:lnTo>
                <a:lnTo>
                  <a:pt x="1838708" y="1609057"/>
                </a:lnTo>
                <a:lnTo>
                  <a:pt x="1946275" y="1612392"/>
                </a:lnTo>
                <a:lnTo>
                  <a:pt x="2083027" y="1607047"/>
                </a:lnTo>
                <a:lnTo>
                  <a:pt x="2216734" y="1591289"/>
                </a:lnTo>
                <a:lnTo>
                  <a:pt x="2346968" y="1565533"/>
                </a:lnTo>
                <a:lnTo>
                  <a:pt x="2473299" y="1530193"/>
                </a:lnTo>
                <a:lnTo>
                  <a:pt x="2595298" y="1485685"/>
                </a:lnTo>
                <a:lnTo>
                  <a:pt x="2712536" y="1432424"/>
                </a:lnTo>
                <a:lnTo>
                  <a:pt x="2824584" y="1370824"/>
                </a:lnTo>
                <a:lnTo>
                  <a:pt x="2841984" y="1359457"/>
                </a:lnTo>
                <a:lnTo>
                  <a:pt x="1914386" y="1359457"/>
                </a:lnTo>
                <a:lnTo>
                  <a:pt x="1804707" y="1352912"/>
                </a:lnTo>
                <a:lnTo>
                  <a:pt x="1696427" y="1338274"/>
                </a:lnTo>
                <a:lnTo>
                  <a:pt x="1590020" y="1315738"/>
                </a:lnTo>
                <a:lnTo>
                  <a:pt x="1485958" y="1285501"/>
                </a:lnTo>
                <a:lnTo>
                  <a:pt x="1384712" y="1247759"/>
                </a:lnTo>
                <a:lnTo>
                  <a:pt x="1286757" y="1202708"/>
                </a:lnTo>
                <a:lnTo>
                  <a:pt x="1192564" y="1150545"/>
                </a:lnTo>
                <a:lnTo>
                  <a:pt x="1102606" y="1091467"/>
                </a:lnTo>
                <a:lnTo>
                  <a:pt x="1017357" y="1025668"/>
                </a:lnTo>
                <a:lnTo>
                  <a:pt x="937287" y="953347"/>
                </a:lnTo>
                <a:lnTo>
                  <a:pt x="862871" y="874698"/>
                </a:lnTo>
                <a:lnTo>
                  <a:pt x="794580" y="789919"/>
                </a:lnTo>
                <a:lnTo>
                  <a:pt x="732888" y="699205"/>
                </a:lnTo>
                <a:lnTo>
                  <a:pt x="678267" y="602754"/>
                </a:lnTo>
                <a:lnTo>
                  <a:pt x="631189" y="500761"/>
                </a:lnTo>
                <a:close/>
              </a:path>
              <a:path w="3613657" h="1612392">
                <a:moveTo>
                  <a:pt x="3613657" y="0"/>
                </a:moveTo>
                <a:lnTo>
                  <a:pt x="3360801" y="0"/>
                </a:lnTo>
                <a:lnTo>
                  <a:pt x="3358165" y="83175"/>
                </a:lnTo>
                <a:lnTo>
                  <a:pt x="3350343" y="165324"/>
                </a:lnTo>
                <a:lnTo>
                  <a:pt x="3337462" y="246266"/>
                </a:lnTo>
                <a:lnTo>
                  <a:pt x="3319648" y="325823"/>
                </a:lnTo>
                <a:lnTo>
                  <a:pt x="3297029" y="403814"/>
                </a:lnTo>
                <a:lnTo>
                  <a:pt x="3269730" y="480061"/>
                </a:lnTo>
                <a:lnTo>
                  <a:pt x="3237878" y="554384"/>
                </a:lnTo>
                <a:lnTo>
                  <a:pt x="3201601" y="626603"/>
                </a:lnTo>
                <a:lnTo>
                  <a:pt x="3161026" y="696540"/>
                </a:lnTo>
                <a:lnTo>
                  <a:pt x="3116278" y="764016"/>
                </a:lnTo>
                <a:lnTo>
                  <a:pt x="3067485" y="828850"/>
                </a:lnTo>
                <a:lnTo>
                  <a:pt x="3014773" y="890863"/>
                </a:lnTo>
                <a:lnTo>
                  <a:pt x="2958270" y="949876"/>
                </a:lnTo>
                <a:lnTo>
                  <a:pt x="2898102" y="1005710"/>
                </a:lnTo>
                <a:lnTo>
                  <a:pt x="2834395" y="1058185"/>
                </a:lnTo>
                <a:lnTo>
                  <a:pt x="2767278" y="1107123"/>
                </a:lnTo>
                <a:lnTo>
                  <a:pt x="2696875" y="1152342"/>
                </a:lnTo>
                <a:lnTo>
                  <a:pt x="2623315" y="1193665"/>
                </a:lnTo>
                <a:lnTo>
                  <a:pt x="2546724" y="1230912"/>
                </a:lnTo>
                <a:lnTo>
                  <a:pt x="2467229" y="1263904"/>
                </a:lnTo>
                <a:lnTo>
                  <a:pt x="2357642" y="1300772"/>
                </a:lnTo>
                <a:lnTo>
                  <a:pt x="2247092" y="1328566"/>
                </a:lnTo>
                <a:lnTo>
                  <a:pt x="2136051" y="1347480"/>
                </a:lnTo>
                <a:lnTo>
                  <a:pt x="2024991" y="1357712"/>
                </a:lnTo>
                <a:lnTo>
                  <a:pt x="1914386" y="1359457"/>
                </a:lnTo>
                <a:lnTo>
                  <a:pt x="2841984" y="1359457"/>
                </a:lnTo>
                <a:lnTo>
                  <a:pt x="2931012" y="1301300"/>
                </a:lnTo>
                <a:lnTo>
                  <a:pt x="3031392" y="1224268"/>
                </a:lnTo>
                <a:lnTo>
                  <a:pt x="3125295" y="1140142"/>
                </a:lnTo>
                <a:lnTo>
                  <a:pt x="3212291" y="1049337"/>
                </a:lnTo>
                <a:lnTo>
                  <a:pt x="3291951" y="952268"/>
                </a:lnTo>
                <a:lnTo>
                  <a:pt x="3363847" y="849350"/>
                </a:lnTo>
                <a:lnTo>
                  <a:pt x="3427549" y="740997"/>
                </a:lnTo>
                <a:lnTo>
                  <a:pt x="3482627" y="627626"/>
                </a:lnTo>
                <a:lnTo>
                  <a:pt x="3528654" y="509649"/>
                </a:lnTo>
                <a:lnTo>
                  <a:pt x="3565199" y="387484"/>
                </a:lnTo>
                <a:lnTo>
                  <a:pt x="3591834" y="261544"/>
                </a:lnTo>
                <a:lnTo>
                  <a:pt x="3608130" y="132244"/>
                </a:lnTo>
                <a:lnTo>
                  <a:pt x="3613657" y="0"/>
                </a:lnTo>
                <a:close/>
              </a:path>
              <a:path w="3613657" h="1612392">
                <a:moveTo>
                  <a:pt x="405257" y="0"/>
                </a:moveTo>
                <a:lnTo>
                  <a:pt x="0" y="500761"/>
                </a:lnTo>
                <a:lnTo>
                  <a:pt x="990600" y="500761"/>
                </a:lnTo>
                <a:lnTo>
                  <a:pt x="405257" y="0"/>
                </a:lnTo>
                <a:close/>
              </a:path>
            </a:pathLst>
          </a:custGeom>
          <a:solidFill>
            <a:srgbClr val="FF9E1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36878" name="object 17"/>
          <p:cNvSpPr>
            <a:spLocks/>
          </p:cNvSpPr>
          <p:nvPr/>
        </p:nvSpPr>
        <p:spPr bwMode="auto">
          <a:xfrm>
            <a:off x="4579938" y="3624263"/>
            <a:ext cx="3613150" cy="1611312"/>
          </a:xfrm>
          <a:custGeom>
            <a:avLst/>
            <a:gdLst>
              <a:gd name="T0" fmla="*/ 3595999 w 3613657"/>
              <a:gd name="T1" fmla="*/ 130135 h 1612392"/>
              <a:gd name="T2" fmla="*/ 3553213 w 3613657"/>
              <a:gd name="T3" fmla="*/ 381303 h 1612392"/>
              <a:gd name="T4" fmla="*/ 3470920 w 3613657"/>
              <a:gd name="T5" fmla="*/ 617614 h 1612392"/>
              <a:gd name="T6" fmla="*/ 3352538 w 3613657"/>
              <a:gd name="T7" fmla="*/ 835801 h 1612392"/>
              <a:gd name="T8" fmla="*/ 3201493 w 3613657"/>
              <a:gd name="T9" fmla="*/ 1032597 h 1612392"/>
              <a:gd name="T10" fmla="*/ 3021202 w 3613657"/>
              <a:gd name="T11" fmla="*/ 1204739 h 1612392"/>
              <a:gd name="T12" fmla="*/ 2815089 w 3613657"/>
              <a:gd name="T13" fmla="*/ 1348956 h 1612392"/>
              <a:gd name="T14" fmla="*/ 2586573 w 3613657"/>
              <a:gd name="T15" fmla="*/ 1461985 h 1612392"/>
              <a:gd name="T16" fmla="*/ 2339079 w 3613657"/>
              <a:gd name="T17" fmla="*/ 1540558 h 1612392"/>
              <a:gd name="T18" fmla="*/ 2076024 w 3613657"/>
              <a:gd name="T19" fmla="*/ 1581410 h 1612392"/>
              <a:gd name="T20" fmla="*/ 1832526 w 3613657"/>
              <a:gd name="T21" fmla="*/ 1583389 h 1612392"/>
              <a:gd name="T22" fmla="*/ 1622789 w 3613657"/>
              <a:gd name="T23" fmla="*/ 1557652 h 1612392"/>
              <a:gd name="T24" fmla="*/ 1420936 w 3613657"/>
              <a:gd name="T25" fmla="*/ 1507506 h 1612392"/>
              <a:gd name="T26" fmla="*/ 1228972 w 3613657"/>
              <a:gd name="T27" fmla="*/ 1434329 h 1612392"/>
              <a:gd name="T28" fmla="*/ 1048896 w 3613657"/>
              <a:gd name="T29" fmla="*/ 1339504 h 1612392"/>
              <a:gd name="T30" fmla="*/ 882690 w 3613657"/>
              <a:gd name="T31" fmla="*/ 1224413 h 1612392"/>
              <a:gd name="T32" fmla="*/ 732353 w 3613657"/>
              <a:gd name="T33" fmla="*/ 1090440 h 1612392"/>
              <a:gd name="T34" fmla="*/ 599894 w 3613657"/>
              <a:gd name="T35" fmla="*/ 938963 h 1612392"/>
              <a:gd name="T36" fmla="*/ 487281 w 3613657"/>
              <a:gd name="T37" fmla="*/ 771368 h 1612392"/>
              <a:gd name="T38" fmla="*/ 396523 w 3613657"/>
              <a:gd name="T39" fmla="*/ 589034 h 1612392"/>
              <a:gd name="T40" fmla="*/ 0 w 3613657"/>
              <a:gd name="T41" fmla="*/ 492772 h 1612392"/>
              <a:gd name="T42" fmla="*/ 987264 w 3613657"/>
              <a:gd name="T43" fmla="*/ 492772 h 1612392"/>
              <a:gd name="T44" fmla="*/ 675987 w 3613657"/>
              <a:gd name="T45" fmla="*/ 593139 h 1612392"/>
              <a:gd name="T46" fmla="*/ 791916 w 3613657"/>
              <a:gd name="T47" fmla="*/ 777318 h 1612392"/>
              <a:gd name="T48" fmla="*/ 934142 w 3613657"/>
              <a:gd name="T49" fmla="*/ 938139 h 1612392"/>
              <a:gd name="T50" fmla="*/ 1098900 w 3613657"/>
              <a:gd name="T51" fmla="*/ 1074055 h 1612392"/>
              <a:gd name="T52" fmla="*/ 1282435 w 3613657"/>
              <a:gd name="T53" fmla="*/ 1183522 h 1612392"/>
              <a:gd name="T54" fmla="*/ 1480966 w 3613657"/>
              <a:gd name="T55" fmla="*/ 1264995 h 1612392"/>
              <a:gd name="T56" fmla="*/ 1690723 w 3613657"/>
              <a:gd name="T57" fmla="*/ 1316926 h 1612392"/>
              <a:gd name="T58" fmla="*/ 1907951 w 3613657"/>
              <a:gd name="T59" fmla="*/ 1337771 h 1612392"/>
              <a:gd name="T60" fmla="*/ 2128870 w 3613657"/>
              <a:gd name="T61" fmla="*/ 1325983 h 1612392"/>
              <a:gd name="T62" fmla="*/ 2349715 w 3613657"/>
              <a:gd name="T63" fmla="*/ 1280021 h 1612392"/>
              <a:gd name="T64" fmla="*/ 2538163 w 3613657"/>
              <a:gd name="T65" fmla="*/ 1211276 h 1612392"/>
              <a:gd name="T66" fmla="*/ 2687810 w 3613657"/>
              <a:gd name="T67" fmla="*/ 1133958 h 1612392"/>
              <a:gd name="T68" fmla="*/ 2824866 w 3613657"/>
              <a:gd name="T69" fmla="*/ 1041305 h 1612392"/>
              <a:gd name="T70" fmla="*/ 2948324 w 3613657"/>
              <a:gd name="T71" fmla="*/ 934723 h 1612392"/>
              <a:gd name="T72" fmla="*/ 3057174 w 3613657"/>
              <a:gd name="T73" fmla="*/ 815628 h 1612392"/>
              <a:gd name="T74" fmla="*/ 3150401 w 3613657"/>
              <a:gd name="T75" fmla="*/ 685428 h 1612392"/>
              <a:gd name="T76" fmla="*/ 3226993 w 3613657"/>
              <a:gd name="T77" fmla="*/ 545540 h 1612392"/>
              <a:gd name="T78" fmla="*/ 3285946 w 3613657"/>
              <a:gd name="T79" fmla="*/ 397373 h 1612392"/>
              <a:gd name="T80" fmla="*/ 3326242 w 3613657"/>
              <a:gd name="T81" fmla="*/ 242336 h 1612392"/>
              <a:gd name="T82" fmla="*/ 3346875 w 3613657"/>
              <a:gd name="T83" fmla="*/ 81849 h 1612392"/>
              <a:gd name="T84" fmla="*/ 3601507 w 3613657"/>
              <a:gd name="T85" fmla="*/ 0 h 16123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613657" h="1612392">
                <a:moveTo>
                  <a:pt x="3613657" y="0"/>
                </a:moveTo>
                <a:lnTo>
                  <a:pt x="3608130" y="132244"/>
                </a:lnTo>
                <a:lnTo>
                  <a:pt x="3591834" y="261544"/>
                </a:lnTo>
                <a:lnTo>
                  <a:pt x="3565199" y="387484"/>
                </a:lnTo>
                <a:lnTo>
                  <a:pt x="3528654" y="509649"/>
                </a:lnTo>
                <a:lnTo>
                  <a:pt x="3482627" y="627626"/>
                </a:lnTo>
                <a:lnTo>
                  <a:pt x="3427549" y="740997"/>
                </a:lnTo>
                <a:lnTo>
                  <a:pt x="3363847" y="849350"/>
                </a:lnTo>
                <a:lnTo>
                  <a:pt x="3291951" y="952268"/>
                </a:lnTo>
                <a:lnTo>
                  <a:pt x="3212291" y="1049337"/>
                </a:lnTo>
                <a:lnTo>
                  <a:pt x="3125295" y="1140142"/>
                </a:lnTo>
                <a:lnTo>
                  <a:pt x="3031392" y="1224268"/>
                </a:lnTo>
                <a:lnTo>
                  <a:pt x="2931012" y="1301300"/>
                </a:lnTo>
                <a:lnTo>
                  <a:pt x="2824584" y="1370824"/>
                </a:lnTo>
                <a:lnTo>
                  <a:pt x="2712536" y="1432424"/>
                </a:lnTo>
                <a:lnTo>
                  <a:pt x="2595298" y="1485685"/>
                </a:lnTo>
                <a:lnTo>
                  <a:pt x="2473299" y="1530193"/>
                </a:lnTo>
                <a:lnTo>
                  <a:pt x="2346968" y="1565533"/>
                </a:lnTo>
                <a:lnTo>
                  <a:pt x="2216734" y="1591289"/>
                </a:lnTo>
                <a:lnTo>
                  <a:pt x="2083027" y="1607047"/>
                </a:lnTo>
                <a:lnTo>
                  <a:pt x="1946275" y="1612392"/>
                </a:lnTo>
                <a:lnTo>
                  <a:pt x="1838708" y="1609057"/>
                </a:lnTo>
                <a:lnTo>
                  <a:pt x="1732619" y="1599169"/>
                </a:lnTo>
                <a:lnTo>
                  <a:pt x="1628261" y="1582903"/>
                </a:lnTo>
                <a:lnTo>
                  <a:pt x="1525881" y="1560436"/>
                </a:lnTo>
                <a:lnTo>
                  <a:pt x="1425731" y="1531943"/>
                </a:lnTo>
                <a:lnTo>
                  <a:pt x="1328061" y="1497599"/>
                </a:lnTo>
                <a:lnTo>
                  <a:pt x="1233121" y="1457580"/>
                </a:lnTo>
                <a:lnTo>
                  <a:pt x="1141162" y="1412061"/>
                </a:lnTo>
                <a:lnTo>
                  <a:pt x="1052432" y="1361218"/>
                </a:lnTo>
                <a:lnTo>
                  <a:pt x="967184" y="1305226"/>
                </a:lnTo>
                <a:lnTo>
                  <a:pt x="885666" y="1244262"/>
                </a:lnTo>
                <a:lnTo>
                  <a:pt x="808130" y="1178500"/>
                </a:lnTo>
                <a:lnTo>
                  <a:pt x="734825" y="1108116"/>
                </a:lnTo>
                <a:lnTo>
                  <a:pt x="666002" y="1033285"/>
                </a:lnTo>
                <a:lnTo>
                  <a:pt x="601910" y="954184"/>
                </a:lnTo>
                <a:lnTo>
                  <a:pt x="542801" y="870988"/>
                </a:lnTo>
                <a:lnTo>
                  <a:pt x="488923" y="783872"/>
                </a:lnTo>
                <a:lnTo>
                  <a:pt x="440529" y="693011"/>
                </a:lnTo>
                <a:lnTo>
                  <a:pt x="397867" y="598583"/>
                </a:lnTo>
                <a:lnTo>
                  <a:pt x="361188" y="500761"/>
                </a:lnTo>
                <a:lnTo>
                  <a:pt x="0" y="500761"/>
                </a:lnTo>
                <a:lnTo>
                  <a:pt x="405257" y="0"/>
                </a:lnTo>
                <a:lnTo>
                  <a:pt x="990600" y="500761"/>
                </a:lnTo>
                <a:lnTo>
                  <a:pt x="631189" y="500761"/>
                </a:lnTo>
                <a:lnTo>
                  <a:pt x="678267" y="602754"/>
                </a:lnTo>
                <a:lnTo>
                  <a:pt x="732888" y="699205"/>
                </a:lnTo>
                <a:lnTo>
                  <a:pt x="794580" y="789919"/>
                </a:lnTo>
                <a:lnTo>
                  <a:pt x="862871" y="874698"/>
                </a:lnTo>
                <a:lnTo>
                  <a:pt x="937287" y="953347"/>
                </a:lnTo>
                <a:lnTo>
                  <a:pt x="1017357" y="1025668"/>
                </a:lnTo>
                <a:lnTo>
                  <a:pt x="1102606" y="1091467"/>
                </a:lnTo>
                <a:lnTo>
                  <a:pt x="1192564" y="1150545"/>
                </a:lnTo>
                <a:lnTo>
                  <a:pt x="1286757" y="1202708"/>
                </a:lnTo>
                <a:lnTo>
                  <a:pt x="1384712" y="1247759"/>
                </a:lnTo>
                <a:lnTo>
                  <a:pt x="1485958" y="1285501"/>
                </a:lnTo>
                <a:lnTo>
                  <a:pt x="1590020" y="1315738"/>
                </a:lnTo>
                <a:lnTo>
                  <a:pt x="1696427" y="1338274"/>
                </a:lnTo>
                <a:lnTo>
                  <a:pt x="1804707" y="1352912"/>
                </a:lnTo>
                <a:lnTo>
                  <a:pt x="1914386" y="1359457"/>
                </a:lnTo>
                <a:lnTo>
                  <a:pt x="2024991" y="1357712"/>
                </a:lnTo>
                <a:lnTo>
                  <a:pt x="2136051" y="1347480"/>
                </a:lnTo>
                <a:lnTo>
                  <a:pt x="2247092" y="1328566"/>
                </a:lnTo>
                <a:lnTo>
                  <a:pt x="2357642" y="1300772"/>
                </a:lnTo>
                <a:lnTo>
                  <a:pt x="2467229" y="1263904"/>
                </a:lnTo>
                <a:lnTo>
                  <a:pt x="2546724" y="1230912"/>
                </a:lnTo>
                <a:lnTo>
                  <a:pt x="2623315" y="1193665"/>
                </a:lnTo>
                <a:lnTo>
                  <a:pt x="2696875" y="1152342"/>
                </a:lnTo>
                <a:lnTo>
                  <a:pt x="2767278" y="1107123"/>
                </a:lnTo>
                <a:lnTo>
                  <a:pt x="2834395" y="1058185"/>
                </a:lnTo>
                <a:lnTo>
                  <a:pt x="2898102" y="1005710"/>
                </a:lnTo>
                <a:lnTo>
                  <a:pt x="2958270" y="949876"/>
                </a:lnTo>
                <a:lnTo>
                  <a:pt x="3014773" y="890863"/>
                </a:lnTo>
                <a:lnTo>
                  <a:pt x="3067485" y="828850"/>
                </a:lnTo>
                <a:lnTo>
                  <a:pt x="3116278" y="764016"/>
                </a:lnTo>
                <a:lnTo>
                  <a:pt x="3161026" y="696540"/>
                </a:lnTo>
                <a:lnTo>
                  <a:pt x="3201601" y="626603"/>
                </a:lnTo>
                <a:lnTo>
                  <a:pt x="3237878" y="554384"/>
                </a:lnTo>
                <a:lnTo>
                  <a:pt x="3269730" y="480061"/>
                </a:lnTo>
                <a:lnTo>
                  <a:pt x="3297029" y="403814"/>
                </a:lnTo>
                <a:lnTo>
                  <a:pt x="3319648" y="325823"/>
                </a:lnTo>
                <a:lnTo>
                  <a:pt x="3337462" y="246266"/>
                </a:lnTo>
                <a:lnTo>
                  <a:pt x="3350343" y="165324"/>
                </a:lnTo>
                <a:lnTo>
                  <a:pt x="3358165" y="83175"/>
                </a:lnTo>
                <a:lnTo>
                  <a:pt x="3360801" y="0"/>
                </a:lnTo>
                <a:lnTo>
                  <a:pt x="3613657" y="0"/>
                </a:lnTo>
                <a:close/>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6879" name="object 18"/>
          <p:cNvSpPr txBox="1">
            <a:spLocks noChangeArrowheads="1"/>
          </p:cNvSpPr>
          <p:nvPr/>
        </p:nvSpPr>
        <p:spPr bwMode="auto">
          <a:xfrm>
            <a:off x="5467350" y="2714625"/>
            <a:ext cx="906463"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2225" indent="-9525"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b="1">
                <a:solidFill>
                  <a:srgbClr val="FFFFFF"/>
                </a:solidFill>
                <a:latin typeface="Arial Narrow" pitchFamily="34" charset="0"/>
              </a:rPr>
              <a:t>Harvest / Evaluate</a:t>
            </a:r>
            <a:endParaRPr lang="en-US" altLang="en-US" sz="2000">
              <a:latin typeface="Arial Narrow" pitchFamily="34" charset="0"/>
            </a:endParaRPr>
          </a:p>
        </p:txBody>
      </p:sp>
      <p:sp>
        <p:nvSpPr>
          <p:cNvPr id="19" name="object 19"/>
          <p:cNvSpPr txBox="1"/>
          <p:nvPr/>
        </p:nvSpPr>
        <p:spPr>
          <a:xfrm>
            <a:off x="6996113" y="2867025"/>
            <a:ext cx="465137" cy="314325"/>
          </a:xfrm>
          <a:prstGeom prst="rect">
            <a:avLst/>
          </a:prstGeom>
        </p:spPr>
        <p:txBody>
          <a:bodyPr lIns="0" tIns="0" rIns="0" bIns="0"/>
          <a:lstStyle/>
          <a:p>
            <a:pPr marL="12700">
              <a:defRPr/>
            </a:pPr>
            <a:r>
              <a:rPr sz="2000" b="1" dirty="0">
                <a:solidFill>
                  <a:srgbClr val="FFFFFF"/>
                </a:solidFill>
                <a:latin typeface="Arial Narrow"/>
                <a:cs typeface="Arial Narrow"/>
              </a:rPr>
              <a:t>Pl</a:t>
            </a:r>
            <a:r>
              <a:rPr sz="2000" b="1" spc="-10" dirty="0">
                <a:solidFill>
                  <a:srgbClr val="FFFFFF"/>
                </a:solidFill>
                <a:latin typeface="Arial Narrow"/>
                <a:cs typeface="Arial Narrow"/>
              </a:rPr>
              <a:t>a</a:t>
            </a:r>
            <a:r>
              <a:rPr sz="2000" b="1" dirty="0">
                <a:solidFill>
                  <a:srgbClr val="FFFFFF"/>
                </a:solidFill>
                <a:latin typeface="Arial Narrow"/>
                <a:cs typeface="Arial Narrow"/>
              </a:rPr>
              <a:t>n</a:t>
            </a:r>
            <a:endParaRPr sz="2000">
              <a:latin typeface="Arial Narrow"/>
              <a:cs typeface="Arial Narrow"/>
            </a:endParaRPr>
          </a:p>
        </p:txBody>
      </p:sp>
      <p:sp>
        <p:nvSpPr>
          <p:cNvPr id="20" name="object 20"/>
          <p:cNvSpPr txBox="1"/>
          <p:nvPr/>
        </p:nvSpPr>
        <p:spPr>
          <a:xfrm>
            <a:off x="6923088" y="3859213"/>
            <a:ext cx="534987" cy="314325"/>
          </a:xfrm>
          <a:prstGeom prst="rect">
            <a:avLst/>
          </a:prstGeom>
        </p:spPr>
        <p:txBody>
          <a:bodyPr lIns="0" tIns="0" rIns="0" bIns="0"/>
          <a:lstStyle/>
          <a:p>
            <a:pPr marL="12700">
              <a:defRPr/>
            </a:pPr>
            <a:r>
              <a:rPr sz="2000" b="1" dirty="0">
                <a:solidFill>
                  <a:srgbClr val="FFFFFF"/>
                </a:solidFill>
                <a:latin typeface="Arial Narrow"/>
                <a:cs typeface="Arial Narrow"/>
              </a:rPr>
              <a:t>Pl</a:t>
            </a:r>
            <a:r>
              <a:rPr sz="2000" b="1" spc="-10" dirty="0">
                <a:solidFill>
                  <a:srgbClr val="FFFFFF"/>
                </a:solidFill>
                <a:latin typeface="Arial Narrow"/>
                <a:cs typeface="Arial Narrow"/>
              </a:rPr>
              <a:t>a</a:t>
            </a:r>
            <a:r>
              <a:rPr sz="2000" b="1" dirty="0">
                <a:solidFill>
                  <a:srgbClr val="FFFFFF"/>
                </a:solidFill>
                <a:latin typeface="Arial Narrow"/>
                <a:cs typeface="Arial Narrow"/>
              </a:rPr>
              <a:t>nt</a:t>
            </a:r>
            <a:endParaRPr sz="2000">
              <a:latin typeface="Arial Narrow"/>
              <a:cs typeface="Arial Narrow"/>
            </a:endParaRPr>
          </a:p>
        </p:txBody>
      </p:sp>
      <p:sp>
        <p:nvSpPr>
          <p:cNvPr id="21" name="object 21"/>
          <p:cNvSpPr txBox="1"/>
          <p:nvPr/>
        </p:nvSpPr>
        <p:spPr>
          <a:xfrm>
            <a:off x="5608638" y="3890963"/>
            <a:ext cx="792162" cy="312737"/>
          </a:xfrm>
          <a:prstGeom prst="rect">
            <a:avLst/>
          </a:prstGeom>
        </p:spPr>
        <p:txBody>
          <a:bodyPr lIns="0" tIns="0" rIns="0" bIns="0"/>
          <a:lstStyle/>
          <a:p>
            <a:pPr marL="12700">
              <a:defRPr/>
            </a:pPr>
            <a:r>
              <a:rPr sz="2000" b="1" dirty="0">
                <a:solidFill>
                  <a:srgbClr val="FFFFFF"/>
                </a:solidFill>
                <a:latin typeface="Arial Narrow"/>
                <a:cs typeface="Arial Narrow"/>
              </a:rPr>
              <a:t>Mo</a:t>
            </a:r>
            <a:r>
              <a:rPr sz="2000" b="1" spc="5" dirty="0">
                <a:solidFill>
                  <a:srgbClr val="FFFFFF"/>
                </a:solidFill>
                <a:latin typeface="Arial Narrow"/>
                <a:cs typeface="Arial Narrow"/>
              </a:rPr>
              <a:t>n</a:t>
            </a:r>
            <a:r>
              <a:rPr sz="2000" b="1" dirty="0">
                <a:solidFill>
                  <a:srgbClr val="FFFFFF"/>
                </a:solidFill>
                <a:latin typeface="Arial Narrow"/>
                <a:cs typeface="Arial Narrow"/>
              </a:rPr>
              <a:t>it</a:t>
            </a:r>
            <a:r>
              <a:rPr sz="2000" b="1" spc="5" dirty="0">
                <a:solidFill>
                  <a:srgbClr val="FFFFFF"/>
                </a:solidFill>
                <a:latin typeface="Arial Narrow"/>
                <a:cs typeface="Arial Narrow"/>
              </a:rPr>
              <a:t>o</a:t>
            </a:r>
            <a:r>
              <a:rPr sz="2000" b="1" dirty="0">
                <a:solidFill>
                  <a:srgbClr val="FFFFFF"/>
                </a:solidFill>
                <a:latin typeface="Arial Narrow"/>
                <a:cs typeface="Arial Narrow"/>
              </a:rPr>
              <a:t>r</a:t>
            </a:r>
            <a:endParaRPr sz="2000">
              <a:latin typeface="Arial Narrow"/>
              <a:cs typeface="Arial Narrow"/>
            </a:endParaRPr>
          </a:p>
        </p:txBody>
      </p:sp>
      <p:sp>
        <p:nvSpPr>
          <p:cNvPr id="36883" name="object 22"/>
          <p:cNvSpPr>
            <a:spLocks/>
          </p:cNvSpPr>
          <p:nvPr/>
        </p:nvSpPr>
        <p:spPr bwMode="auto">
          <a:xfrm>
            <a:off x="4503738" y="1655763"/>
            <a:ext cx="939800" cy="614362"/>
          </a:xfrm>
          <a:custGeom>
            <a:avLst/>
            <a:gdLst>
              <a:gd name="T0" fmla="*/ 810968 w 940181"/>
              <a:gd name="T1" fmla="*/ 592660 h 614044"/>
              <a:gd name="T2" fmla="*/ 801914 w 940181"/>
              <a:gd name="T3" fmla="*/ 605648 h 614044"/>
              <a:gd name="T4" fmla="*/ 809837 w 940181"/>
              <a:gd name="T5" fmla="*/ 619406 h 614044"/>
              <a:gd name="T6" fmla="*/ 906951 w 940181"/>
              <a:gd name="T7" fmla="*/ 569001 h 614044"/>
              <a:gd name="T8" fmla="*/ 903033 w 940181"/>
              <a:gd name="T9" fmla="*/ 567071 h 614044"/>
              <a:gd name="T10" fmla="*/ 874937 w 940181"/>
              <a:gd name="T11" fmla="*/ 554583 h 614044"/>
              <a:gd name="T12" fmla="*/ 451391 w 940181"/>
              <a:gd name="T13" fmla="*/ 562572 h 614044"/>
              <a:gd name="T14" fmla="*/ 850715 w 940181"/>
              <a:gd name="T15" fmla="*/ 569001 h 614044"/>
              <a:gd name="T16" fmla="*/ 479689 w 940181"/>
              <a:gd name="T17" fmla="*/ 554600 h 614044"/>
              <a:gd name="T18" fmla="*/ 479689 w 940181"/>
              <a:gd name="T19" fmla="*/ 540070 h 614044"/>
              <a:gd name="T20" fmla="*/ 465478 w 940181"/>
              <a:gd name="T21" fmla="*/ 28935 h 614044"/>
              <a:gd name="T22" fmla="*/ 906736 w 940181"/>
              <a:gd name="T23" fmla="*/ 540070 h 614044"/>
              <a:gd name="T24" fmla="*/ 903033 w 940181"/>
              <a:gd name="T25" fmla="*/ 569001 h 614044"/>
              <a:gd name="T26" fmla="*/ 931079 w 940181"/>
              <a:gd name="T27" fmla="*/ 554600 h 614044"/>
              <a:gd name="T28" fmla="*/ 895864 w 940181"/>
              <a:gd name="T29" fmla="*/ 542125 h 614044"/>
              <a:gd name="T30" fmla="*/ 895864 w 940181"/>
              <a:gd name="T31" fmla="*/ 567071 h 614044"/>
              <a:gd name="T32" fmla="*/ 903033 w 940181"/>
              <a:gd name="T33" fmla="*/ 542125 h 614044"/>
              <a:gd name="T34" fmla="*/ 895864 w 940181"/>
              <a:gd name="T35" fmla="*/ 567071 h 614044"/>
              <a:gd name="T36" fmla="*/ 903033 w 940181"/>
              <a:gd name="T37" fmla="*/ 542125 h 614044"/>
              <a:gd name="T38" fmla="*/ 465478 w 940181"/>
              <a:gd name="T39" fmla="*/ 540070 h 614044"/>
              <a:gd name="T40" fmla="*/ 479689 w 940181"/>
              <a:gd name="T41" fmla="*/ 540070 h 614044"/>
              <a:gd name="T42" fmla="*/ 479689 w 940181"/>
              <a:gd name="T43" fmla="*/ 540070 h 614044"/>
              <a:gd name="T44" fmla="*/ 874909 w 940181"/>
              <a:gd name="T45" fmla="*/ 554600 h 614044"/>
              <a:gd name="T46" fmla="*/ 818514 w 940181"/>
              <a:gd name="T47" fmla="*/ 487475 h 614044"/>
              <a:gd name="T48" fmla="*/ 805937 w 940181"/>
              <a:gd name="T49" fmla="*/ 496606 h 614044"/>
              <a:gd name="T50" fmla="*/ 804303 w 940181"/>
              <a:gd name="T51" fmla="*/ 512422 h 614044"/>
              <a:gd name="T52" fmla="*/ 895864 w 940181"/>
              <a:gd name="T53" fmla="*/ 542125 h 614044"/>
              <a:gd name="T54" fmla="*/ 903033 w 940181"/>
              <a:gd name="T55" fmla="*/ 540070 h 614044"/>
              <a:gd name="T56" fmla="*/ 818514 w 940181"/>
              <a:gd name="T57" fmla="*/ 487475 h 614044"/>
              <a:gd name="T58" fmla="*/ 0 w 940181"/>
              <a:gd name="T59" fmla="*/ 0 h 614044"/>
              <a:gd name="T60" fmla="*/ 451391 w 940181"/>
              <a:gd name="T61" fmla="*/ 28935 h 614044"/>
              <a:gd name="T62" fmla="*/ 479689 w 940181"/>
              <a:gd name="T63" fmla="*/ 14523 h 614044"/>
              <a:gd name="T64" fmla="*/ 473274 w 940181"/>
              <a:gd name="T65" fmla="*/ 0 h 614044"/>
              <a:gd name="T66" fmla="*/ 451391 w 940181"/>
              <a:gd name="T67" fmla="*/ 14523 h 614044"/>
              <a:gd name="T68" fmla="*/ 479689 w 940181"/>
              <a:gd name="T69" fmla="*/ 28935 h 6140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40181" h="614044">
                <a:moveTo>
                  <a:pt x="883490" y="547734"/>
                </a:moveTo>
                <a:lnTo>
                  <a:pt x="818896" y="585342"/>
                </a:lnTo>
                <a:lnTo>
                  <a:pt x="812165" y="589406"/>
                </a:lnTo>
                <a:lnTo>
                  <a:pt x="809752" y="598169"/>
                </a:lnTo>
                <a:lnTo>
                  <a:pt x="813816" y="604901"/>
                </a:lnTo>
                <a:lnTo>
                  <a:pt x="817753" y="611758"/>
                </a:lnTo>
                <a:lnTo>
                  <a:pt x="826516" y="614044"/>
                </a:lnTo>
                <a:lnTo>
                  <a:pt x="915817" y="561975"/>
                </a:lnTo>
                <a:lnTo>
                  <a:pt x="911860" y="561975"/>
                </a:lnTo>
                <a:lnTo>
                  <a:pt x="911860" y="560069"/>
                </a:lnTo>
                <a:lnTo>
                  <a:pt x="904621" y="560069"/>
                </a:lnTo>
                <a:lnTo>
                  <a:pt x="883490" y="547734"/>
                </a:lnTo>
                <a:close/>
              </a:path>
              <a:path w="940181" h="614044">
                <a:moveTo>
                  <a:pt x="455803" y="14350"/>
                </a:moveTo>
                <a:lnTo>
                  <a:pt x="455803" y="555625"/>
                </a:lnTo>
                <a:lnTo>
                  <a:pt x="462153" y="561975"/>
                </a:lnTo>
                <a:lnTo>
                  <a:pt x="859031" y="561975"/>
                </a:lnTo>
                <a:lnTo>
                  <a:pt x="883462" y="547751"/>
                </a:lnTo>
                <a:lnTo>
                  <a:pt x="484378" y="547751"/>
                </a:lnTo>
                <a:lnTo>
                  <a:pt x="470027" y="533400"/>
                </a:lnTo>
                <a:lnTo>
                  <a:pt x="484378" y="533400"/>
                </a:lnTo>
                <a:lnTo>
                  <a:pt x="484378" y="28575"/>
                </a:lnTo>
                <a:lnTo>
                  <a:pt x="470027" y="28575"/>
                </a:lnTo>
                <a:lnTo>
                  <a:pt x="455803" y="14350"/>
                </a:lnTo>
                <a:close/>
              </a:path>
              <a:path w="940181" h="614044">
                <a:moveTo>
                  <a:pt x="915600" y="533400"/>
                </a:moveTo>
                <a:lnTo>
                  <a:pt x="911860" y="533400"/>
                </a:lnTo>
                <a:lnTo>
                  <a:pt x="911860" y="561975"/>
                </a:lnTo>
                <a:lnTo>
                  <a:pt x="915817" y="561975"/>
                </a:lnTo>
                <a:lnTo>
                  <a:pt x="940181" y="547751"/>
                </a:lnTo>
                <a:lnTo>
                  <a:pt x="915600" y="533400"/>
                </a:lnTo>
                <a:close/>
              </a:path>
              <a:path w="940181" h="614044">
                <a:moveTo>
                  <a:pt x="904621" y="535431"/>
                </a:moveTo>
                <a:lnTo>
                  <a:pt x="883490" y="547734"/>
                </a:lnTo>
                <a:lnTo>
                  <a:pt x="904621" y="560069"/>
                </a:lnTo>
                <a:lnTo>
                  <a:pt x="904621" y="535431"/>
                </a:lnTo>
                <a:close/>
              </a:path>
              <a:path w="940181" h="614044">
                <a:moveTo>
                  <a:pt x="911860" y="535431"/>
                </a:moveTo>
                <a:lnTo>
                  <a:pt x="904621" y="535431"/>
                </a:lnTo>
                <a:lnTo>
                  <a:pt x="904621" y="560069"/>
                </a:lnTo>
                <a:lnTo>
                  <a:pt x="911860" y="560069"/>
                </a:lnTo>
                <a:lnTo>
                  <a:pt x="911860" y="535431"/>
                </a:lnTo>
                <a:close/>
              </a:path>
              <a:path w="940181" h="614044">
                <a:moveTo>
                  <a:pt x="484378" y="533400"/>
                </a:moveTo>
                <a:lnTo>
                  <a:pt x="470027" y="533400"/>
                </a:lnTo>
                <a:lnTo>
                  <a:pt x="484378" y="547751"/>
                </a:lnTo>
                <a:lnTo>
                  <a:pt x="484378" y="533400"/>
                </a:lnTo>
                <a:close/>
              </a:path>
              <a:path w="940181" h="614044">
                <a:moveTo>
                  <a:pt x="858936" y="533400"/>
                </a:moveTo>
                <a:lnTo>
                  <a:pt x="484378" y="533400"/>
                </a:lnTo>
                <a:lnTo>
                  <a:pt x="484378" y="547751"/>
                </a:lnTo>
                <a:lnTo>
                  <a:pt x="883462" y="547751"/>
                </a:lnTo>
                <a:lnTo>
                  <a:pt x="858936" y="533400"/>
                </a:lnTo>
                <a:close/>
              </a:path>
              <a:path w="940181" h="614044">
                <a:moveTo>
                  <a:pt x="826516" y="481456"/>
                </a:moveTo>
                <a:lnTo>
                  <a:pt x="817753" y="483742"/>
                </a:lnTo>
                <a:lnTo>
                  <a:pt x="813816" y="490473"/>
                </a:lnTo>
                <a:lnTo>
                  <a:pt x="809752" y="497331"/>
                </a:lnTo>
                <a:lnTo>
                  <a:pt x="812165" y="506094"/>
                </a:lnTo>
                <a:lnTo>
                  <a:pt x="883490" y="547734"/>
                </a:lnTo>
                <a:lnTo>
                  <a:pt x="904621" y="535431"/>
                </a:lnTo>
                <a:lnTo>
                  <a:pt x="911860" y="535431"/>
                </a:lnTo>
                <a:lnTo>
                  <a:pt x="911860" y="533400"/>
                </a:lnTo>
                <a:lnTo>
                  <a:pt x="915600" y="533400"/>
                </a:lnTo>
                <a:lnTo>
                  <a:pt x="826516" y="481456"/>
                </a:lnTo>
                <a:close/>
              </a:path>
              <a:path w="940181" h="614044">
                <a:moveTo>
                  <a:pt x="477900" y="0"/>
                </a:moveTo>
                <a:lnTo>
                  <a:pt x="0" y="0"/>
                </a:lnTo>
                <a:lnTo>
                  <a:pt x="0" y="28575"/>
                </a:lnTo>
                <a:lnTo>
                  <a:pt x="455803" y="28575"/>
                </a:lnTo>
                <a:lnTo>
                  <a:pt x="455803" y="14350"/>
                </a:lnTo>
                <a:lnTo>
                  <a:pt x="484378" y="14350"/>
                </a:lnTo>
                <a:lnTo>
                  <a:pt x="484378" y="6476"/>
                </a:lnTo>
                <a:lnTo>
                  <a:pt x="477900" y="0"/>
                </a:lnTo>
                <a:close/>
              </a:path>
              <a:path w="940181" h="614044">
                <a:moveTo>
                  <a:pt x="484378" y="14350"/>
                </a:moveTo>
                <a:lnTo>
                  <a:pt x="455803" y="14350"/>
                </a:lnTo>
                <a:lnTo>
                  <a:pt x="470027" y="28575"/>
                </a:lnTo>
                <a:lnTo>
                  <a:pt x="484378" y="28575"/>
                </a:lnTo>
                <a:lnTo>
                  <a:pt x="484378" y="14350"/>
                </a:lnTo>
                <a:close/>
              </a:path>
            </a:pathLst>
          </a:custGeom>
          <a:solidFill>
            <a:srgbClr val="FF9E1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3688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smtClean="0">
                <a:solidFill>
                  <a:srgbClr val="898989"/>
                </a:solidFill>
                <a:latin typeface="Arial" charset="0"/>
              </a:rPr>
              <a:t>11</a:t>
            </a:r>
          </a:p>
        </p:txBody>
      </p:sp>
      <p:sp>
        <p:nvSpPr>
          <p:cNvPr id="22" name="Title 1"/>
          <p:cNvSpPr txBox="1">
            <a:spLocks/>
          </p:cNvSpPr>
          <p:nvPr/>
        </p:nvSpPr>
        <p:spPr bwMode="auto">
          <a:xfrm>
            <a:off x="-19050" y="0"/>
            <a:ext cx="9163050" cy="715963"/>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US" altLang="en-US" sz="3200" dirty="0" smtClean="0">
                <a:latin typeface="Times New Roman" pitchFamily="18" charset="0"/>
                <a:cs typeface="Times New Roman" pitchFamily="18" charset="0"/>
              </a:rPr>
              <a:t>Farmer Profitability Strategy</a:t>
            </a:r>
          </a:p>
        </p:txBody>
      </p:sp>
      <p:pic>
        <p:nvPicPr>
          <p:cNvPr id="36886" name="Picture 5" descr=" SigLockup Master PwPt.4c-whitebg.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703" y="66676"/>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310724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050" y="0"/>
            <a:ext cx="9163050" cy="715963"/>
          </a:xfrm>
          <a:solidFill>
            <a:schemeClr val="bg1">
              <a:lumMod val="75000"/>
            </a:schemeClr>
          </a:solidFill>
        </p:spPr>
        <p:txBody>
          <a:bodyPr>
            <a:normAutofit/>
          </a:bodyPr>
          <a:lstStyle/>
          <a:p>
            <a:pPr eaLnBrk="1" hangingPunct="1">
              <a:defRPr/>
            </a:pPr>
            <a:r>
              <a:rPr lang="en-US" altLang="en-US" sz="3200" dirty="0" smtClean="0">
                <a:latin typeface="Times New Roman" pitchFamily="18" charset="0"/>
                <a:cs typeface="Times New Roman" pitchFamily="18" charset="0"/>
              </a:rPr>
              <a:t>Precision Ag Delivers…</a:t>
            </a:r>
          </a:p>
        </p:txBody>
      </p:sp>
      <p:sp>
        <p:nvSpPr>
          <p:cNvPr id="38915" name="Footer Placeholder 3"/>
          <p:cNvSpPr txBox="1">
            <a:spLocks noGrp="1"/>
          </p:cNvSpPr>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en-US" sz="1200">
              <a:solidFill>
                <a:srgbClr val="898989"/>
              </a:solidFill>
              <a:latin typeface="Arial" charset="0"/>
            </a:endParaRPr>
          </a:p>
        </p:txBody>
      </p:sp>
      <p:sp>
        <p:nvSpPr>
          <p:cNvPr id="38916" name="Slide Number Placeholder 4"/>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en-US" altLang="en-US" sz="1200">
                <a:solidFill>
                  <a:srgbClr val="898989"/>
                </a:solidFill>
                <a:latin typeface="Arial" charset="0"/>
              </a:rPr>
              <a:t>12</a:t>
            </a:r>
          </a:p>
        </p:txBody>
      </p:sp>
      <p:pic>
        <p:nvPicPr>
          <p:cNvPr id="38917" name="Picture 11" descr="MP90017795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789488"/>
            <a:ext cx="1752600"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12" descr="MP90030956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914400"/>
            <a:ext cx="28384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17" descr="MP90017794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4343400"/>
            <a:ext cx="2057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18" descr="MP900182747[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0400" y="2819400"/>
            <a:ext cx="2438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20" descr="MP90044646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819400"/>
            <a:ext cx="1447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2" name="Picture 21" descr="MP900446488[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7800" y="4267200"/>
            <a:ext cx="3733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3" name="Picture 24" descr="MP900448568[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8800" y="2819400"/>
            <a:ext cx="33337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4" name="Picture 29" descr="MP90040155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48400" y="914400"/>
            <a:ext cx="27241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5" name="Picture 5" descr=" SigLockup Master PwPt.4c-whitebg.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6"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524000" y="917575"/>
            <a:ext cx="1905000"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7" name="Picture 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484313" y="2846388"/>
            <a:ext cx="1792287"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8" name="Picture 5"/>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4579938"/>
            <a:ext cx="1524000" cy="189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9" name="Picture 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908050"/>
            <a:ext cx="1524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864475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050" y="0"/>
            <a:ext cx="9163050" cy="715963"/>
          </a:xfrm>
          <a:solidFill>
            <a:schemeClr val="bg1">
              <a:lumMod val="75000"/>
            </a:schemeClr>
          </a:solidFill>
        </p:spPr>
        <p:txBody>
          <a:bodyPr rtlCol="0">
            <a:normAutofit fontScale="90000"/>
          </a:bodyPr>
          <a:lstStyle/>
          <a:p>
            <a:pPr eaLnBrk="1" fontAlgn="auto" hangingPunct="1">
              <a:spcAft>
                <a:spcPts val="0"/>
              </a:spcAft>
              <a:defRPr/>
            </a:pPr>
            <a:r>
              <a:rPr lang="en-US" dirty="0" smtClean="0">
                <a:latin typeface="Times New Roman" panose="02020603050405020304" pitchFamily="18" charset="0"/>
                <a:cs typeface="Times New Roman" panose="02020603050405020304" pitchFamily="18" charset="0"/>
              </a:rPr>
              <a:t>Questions</a:t>
            </a:r>
            <a:endParaRPr lang="en-US" dirty="0">
              <a:latin typeface="Times New Roman" panose="02020603050405020304" pitchFamily="18" charset="0"/>
              <a:cs typeface="Times New Roman" panose="02020603050405020304" pitchFamily="18" charset="0"/>
            </a:endParaRPr>
          </a:p>
        </p:txBody>
      </p:sp>
      <p:sp>
        <p:nvSpPr>
          <p:cNvPr id="34819" name="Content Placeholder 2"/>
          <p:cNvSpPr>
            <a:spLocks noGrp="1"/>
          </p:cNvSpPr>
          <p:nvPr>
            <p:ph idx="4294967295"/>
          </p:nvPr>
        </p:nvSpPr>
        <p:spPr>
          <a:xfrm>
            <a:off x="457200" y="990600"/>
            <a:ext cx="8229600" cy="5867400"/>
          </a:xfrm>
        </p:spPr>
        <p:txBody>
          <a:bodyPr/>
          <a:lstStyle/>
          <a:p>
            <a:pPr marL="0" indent="0" eaLnBrk="1" hangingPunct="1">
              <a:buFont typeface="Arial" panose="020B0604020202020204" pitchFamily="34" charset="0"/>
              <a:buNone/>
            </a:pPr>
            <a:endParaRPr lang="en-US" altLang="en-US" sz="1800" b="1" dirty="0" smtClean="0">
              <a:latin typeface="Times New Roman" panose="02020603050405020304" pitchFamily="18" charset="0"/>
              <a:cs typeface="Times New Roman" panose="02020603050405020304" pitchFamily="18" charset="0"/>
            </a:endParaRPr>
          </a:p>
          <a:p>
            <a:pPr marL="0" indent="0" algn="ctr" eaLnBrk="1" hangingPunct="1">
              <a:buFont typeface="Arial" panose="020B0604020202020204" pitchFamily="34" charset="0"/>
              <a:buNone/>
            </a:pPr>
            <a:endParaRPr lang="en-US" altLang="en-US" sz="9600" b="1" dirty="0" smtClean="0">
              <a:latin typeface="Times New Roman" panose="02020603050405020304" pitchFamily="18" charset="0"/>
              <a:cs typeface="Times New Roman" panose="02020603050405020304" pitchFamily="18" charset="0"/>
            </a:endParaRPr>
          </a:p>
          <a:p>
            <a:pPr marL="0" indent="0" algn="ctr" eaLnBrk="1" hangingPunct="1">
              <a:buFont typeface="Arial" panose="020B0604020202020204" pitchFamily="34" charset="0"/>
              <a:buNone/>
            </a:pPr>
            <a:endParaRPr lang="en-US" altLang="en-US" sz="9600" b="1" dirty="0" smtClean="0">
              <a:latin typeface="Times New Roman" panose="02020603050405020304" pitchFamily="18" charset="0"/>
              <a:cs typeface="Times New Roman" panose="02020603050405020304" pitchFamily="18" charset="0"/>
            </a:endParaRPr>
          </a:p>
          <a:p>
            <a:pPr marL="0" indent="0" eaLnBrk="1" hangingPunct="1">
              <a:buFont typeface="Arial" panose="020B0604020202020204" pitchFamily="34" charset="0"/>
              <a:buNone/>
            </a:pPr>
            <a:endParaRPr lang="en-US" altLang="en-US" sz="1800" b="1" dirty="0" smtClean="0">
              <a:latin typeface="Times New Roman" panose="02020603050405020304" pitchFamily="18" charset="0"/>
              <a:cs typeface="Times New Roman" panose="02020603050405020304" pitchFamily="18" charset="0"/>
            </a:endParaRPr>
          </a:p>
          <a:p>
            <a:pPr marL="0" indent="0" eaLnBrk="1" hangingPunct="1">
              <a:buFont typeface="Arial" panose="020B0604020202020204" pitchFamily="34" charset="0"/>
              <a:buNone/>
            </a:pPr>
            <a:endParaRPr lang="en-US" altLang="en-US" sz="1800" b="1" dirty="0" smtClean="0">
              <a:latin typeface="Times New Roman" panose="02020603050405020304" pitchFamily="18" charset="0"/>
              <a:cs typeface="Times New Roman" panose="02020603050405020304" pitchFamily="18" charset="0"/>
            </a:endParaRPr>
          </a:p>
          <a:p>
            <a:pPr marL="0" indent="0" eaLnBrk="1" hangingPunct="1">
              <a:buFont typeface="Arial" panose="020B0604020202020204" pitchFamily="34" charset="0"/>
              <a:buNone/>
            </a:pPr>
            <a:endParaRPr lang="en-US" altLang="en-US" sz="1800" b="1" dirty="0" smtClean="0">
              <a:latin typeface="Times New Roman" panose="02020603050405020304" pitchFamily="18" charset="0"/>
              <a:cs typeface="Times New Roman" panose="02020603050405020304" pitchFamily="18" charset="0"/>
            </a:endParaRPr>
          </a:p>
          <a:p>
            <a:pPr marL="0" indent="0" eaLnBrk="1" hangingPunct="1">
              <a:buFont typeface="Arial" panose="020B0604020202020204" pitchFamily="34" charset="0"/>
              <a:buNone/>
            </a:pPr>
            <a:endParaRPr lang="en-US" altLang="en-US" sz="1800" b="1" dirty="0" smtClean="0">
              <a:latin typeface="Times New Roman" panose="02020603050405020304" pitchFamily="18" charset="0"/>
              <a:cs typeface="Times New Roman" panose="02020603050405020304" pitchFamily="18" charset="0"/>
            </a:endParaRPr>
          </a:p>
          <a:p>
            <a:pPr lvl="1" eaLnBrk="1" hangingPunct="1"/>
            <a:endParaRPr lang="en-US" altLang="en-US" sz="4000" dirty="0" smtClean="0">
              <a:latin typeface="Times New Roman" panose="02020603050405020304" pitchFamily="18" charset="0"/>
              <a:cs typeface="Times New Roman" panose="02020603050405020304" pitchFamily="18" charset="0"/>
            </a:endParaRPr>
          </a:p>
          <a:p>
            <a:pPr lvl="1" eaLnBrk="1" hangingPunct="1">
              <a:buFont typeface="Arial" panose="020B0604020202020204" pitchFamily="34" charset="0"/>
              <a:buNone/>
            </a:pPr>
            <a:endParaRPr lang="en-US" altLang="en-US" sz="4000" dirty="0" smtClean="0">
              <a:latin typeface="Times New Roman" panose="02020603050405020304" pitchFamily="18" charset="0"/>
              <a:cs typeface="Times New Roman" panose="02020603050405020304" pitchFamily="18" charset="0"/>
            </a:endParaRPr>
          </a:p>
          <a:p>
            <a:pPr marL="0" indent="0" eaLnBrk="1" hangingPunct="1"/>
            <a:endParaRPr lang="en-US" altLang="en-US" dirty="0" smtClean="0">
              <a:latin typeface="Times New Roman" panose="02020603050405020304" pitchFamily="18" charset="0"/>
              <a:cs typeface="Times New Roman" panose="02020603050405020304" pitchFamily="18" charset="0"/>
            </a:endParaRPr>
          </a:p>
        </p:txBody>
      </p:sp>
      <p:sp>
        <p:nvSpPr>
          <p:cNvPr id="34820" name="Footer Placeholder 3"/>
          <p:cNvSpPr txBox="1">
            <a:spLocks noGrp="1"/>
          </p:cNvSpPr>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200">
              <a:solidFill>
                <a:srgbClr val="898989"/>
              </a:solidFill>
              <a:latin typeface="Arial" panose="020B0604020202020204" pitchFamily="34" charset="0"/>
            </a:endParaRPr>
          </a:p>
        </p:txBody>
      </p:sp>
      <p:sp>
        <p:nvSpPr>
          <p:cNvPr id="34821" name="Slide Number Placeholder 4"/>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FEBC47C4-DB74-44B4-BFAE-E410DA2FC2EC}" type="slidenum">
              <a:rPr lang="en-US" altLang="en-US" sz="1200">
                <a:solidFill>
                  <a:srgbClr val="898989"/>
                </a:solidFill>
                <a:latin typeface="Arial" panose="020B0604020202020204" pitchFamily="34" charset="0"/>
              </a:rPr>
              <a:pPr algn="r" eaLnBrk="1" hangingPunct="1">
                <a:spcBef>
                  <a:spcPct val="0"/>
                </a:spcBef>
                <a:buFontTx/>
                <a:buNone/>
              </a:pPr>
              <a:t>13</a:t>
            </a:fld>
            <a:endParaRPr lang="en-US" altLang="en-US" sz="1200">
              <a:solidFill>
                <a:srgbClr val="898989"/>
              </a:solidFill>
              <a:latin typeface="Arial" panose="020B0604020202020204" pitchFamily="34" charset="0"/>
            </a:endParaRPr>
          </a:p>
        </p:txBody>
      </p:sp>
      <p:sp>
        <p:nvSpPr>
          <p:cNvPr id="7" name="Rectangle 6"/>
          <p:cNvSpPr/>
          <p:nvPr/>
        </p:nvSpPr>
        <p:spPr>
          <a:xfrm>
            <a:off x="2781300" y="1752600"/>
            <a:ext cx="3581400" cy="2009775"/>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dirty="0">
                <a:solidFill>
                  <a:schemeClr val="tx1"/>
                </a:solidFill>
                <a:latin typeface="Times New Roman" panose="02020603050405020304" pitchFamily="18" charset="0"/>
                <a:cs typeface="Times New Roman" panose="02020603050405020304" pitchFamily="18" charset="0"/>
              </a:rPr>
              <a:t>Joyce Hunter</a:t>
            </a:r>
          </a:p>
          <a:p>
            <a:pPr algn="ctr" eaLnBrk="1" hangingPunct="1">
              <a:defRPr/>
            </a:pPr>
            <a:r>
              <a:rPr lang="en-US" sz="1400" dirty="0">
                <a:solidFill>
                  <a:schemeClr val="tx1"/>
                </a:solidFill>
                <a:latin typeface="Times New Roman" panose="02020603050405020304" pitchFamily="18" charset="0"/>
                <a:cs typeface="Times New Roman" panose="02020603050405020304" pitchFamily="18" charset="0"/>
              </a:rPr>
              <a:t>USDA Deputy CIO for Policy and Planning</a:t>
            </a:r>
          </a:p>
          <a:p>
            <a:pPr algn="ctr" eaLnBrk="1" hangingPunct="1">
              <a:defRPr/>
            </a:pPr>
            <a:r>
              <a:rPr lang="en-US" sz="1400" dirty="0">
                <a:solidFill>
                  <a:schemeClr val="tx1"/>
                </a:solidFill>
                <a:latin typeface="Times New Roman" panose="02020603050405020304" pitchFamily="18" charset="0"/>
                <a:cs typeface="Times New Roman" panose="02020603050405020304" pitchFamily="18" charset="0"/>
              </a:rPr>
              <a:t>202-720-8833</a:t>
            </a:r>
          </a:p>
          <a:p>
            <a:pPr algn="ctr" eaLnBrk="1" hangingPunct="1">
              <a:defRPr/>
            </a:pPr>
            <a:r>
              <a:rPr lang="en-US" sz="1400" dirty="0">
                <a:solidFill>
                  <a:schemeClr val="tx1"/>
                </a:solidFill>
                <a:latin typeface="Times New Roman" panose="02020603050405020304" pitchFamily="18" charset="0"/>
                <a:cs typeface="Times New Roman" panose="02020603050405020304" pitchFamily="18" charset="0"/>
              </a:rPr>
              <a:t>joyce.hunter@ocio.usda.gov</a:t>
            </a:r>
          </a:p>
        </p:txBody>
      </p:sp>
      <p:pic>
        <p:nvPicPr>
          <p:cNvPr id="11" name="Picture 5" descr=" SigLockup Master PwPt.4c-whitebg.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7011"/>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0" y="0"/>
            <a:ext cx="9144000" cy="685800"/>
          </a:xfrm>
          <a:solidFill>
            <a:schemeClr val="bg1">
              <a:lumMod val="75000"/>
            </a:schemeClr>
          </a:solidFill>
        </p:spPr>
        <p:txBody>
          <a:bodyPr/>
          <a:lstStyle/>
          <a:p>
            <a:pPr eaLnBrk="1" hangingPunct="1">
              <a:defRPr/>
            </a:pPr>
            <a:r>
              <a:rPr lang="en-US" sz="3600" dirty="0" smtClean="0">
                <a:solidFill>
                  <a:srgbClr val="000000"/>
                </a:solidFill>
                <a:latin typeface="Times New Roman" pitchFamily="18" charset="0"/>
                <a:cs typeface="Times New Roman" pitchFamily="18" charset="0"/>
              </a:rPr>
              <a:t>USDA Open Data</a:t>
            </a:r>
            <a:endParaRPr lang="en-US" sz="2700" dirty="0" smtClean="0"/>
          </a:p>
        </p:txBody>
      </p:sp>
      <p:sp>
        <p:nvSpPr>
          <p:cNvPr id="28675" name="Content Placeholder 2"/>
          <p:cNvSpPr>
            <a:spLocks noGrp="1"/>
          </p:cNvSpPr>
          <p:nvPr>
            <p:ph idx="1"/>
          </p:nvPr>
        </p:nvSpPr>
        <p:spPr>
          <a:xfrm>
            <a:off x="457200" y="990601"/>
            <a:ext cx="8229600" cy="5365750"/>
          </a:xfrm>
        </p:spPr>
        <p:txBody>
          <a:bodyPr>
            <a:normAutofit lnSpcReduction="10000"/>
          </a:bodyPr>
          <a:lstStyle/>
          <a:p>
            <a:pPr>
              <a:buFont typeface="Arial" charset="0"/>
              <a:buChar char="•"/>
              <a:defRPr/>
            </a:pPr>
            <a:r>
              <a:rPr lang="en-US" altLang="en-US" sz="2000" dirty="0">
                <a:latin typeface="Times New Roman" pitchFamily="18" charset="0"/>
                <a:cs typeface="Times New Roman" pitchFamily="18" charset="0"/>
              </a:rPr>
              <a:t>The United States Department of </a:t>
            </a:r>
            <a:r>
              <a:rPr lang="en-US" altLang="en-US" sz="2000" dirty="0" smtClean="0">
                <a:latin typeface="Times New Roman" pitchFamily="18" charset="0"/>
                <a:cs typeface="Times New Roman" pitchFamily="18" charset="0"/>
              </a:rPr>
              <a:t>Agriculture (USDA) </a:t>
            </a:r>
            <a:r>
              <a:rPr lang="en-US" altLang="en-US" sz="2000" dirty="0">
                <a:latin typeface="Times New Roman" pitchFamily="18" charset="0"/>
                <a:cs typeface="Times New Roman" pitchFamily="18" charset="0"/>
              </a:rPr>
              <a:t>is committed to improving its processes to effectively engage internal and external stakeholders by working closely with leaders from government, industry, academia, and the public.  </a:t>
            </a:r>
          </a:p>
          <a:p>
            <a:pPr>
              <a:buFont typeface="Arial" charset="0"/>
              <a:buChar char="•"/>
              <a:defRPr/>
            </a:pPr>
            <a:r>
              <a:rPr lang="en-US" altLang="en-US" sz="2000" dirty="0">
                <a:latin typeface="Times New Roman" pitchFamily="18" charset="0"/>
                <a:cs typeface="Times New Roman" pitchFamily="18" charset="0"/>
              </a:rPr>
              <a:t>Decades ago, the Federal Government made both the National Oceanic Atmospheric Administration (NOAA) weather data and the Global Positioning System (GPS) data freely available to the public.  Since then, American entrepreneurs and innovators have used these resources to create navigation systems, weather newscasts and warning systems, </a:t>
            </a:r>
            <a:r>
              <a:rPr lang="en-US" altLang="en-US" sz="2000" dirty="0" smtClean="0">
                <a:latin typeface="Times New Roman" pitchFamily="18" charset="0"/>
                <a:cs typeface="Times New Roman" pitchFamily="18" charset="0"/>
              </a:rPr>
              <a:t>location based </a:t>
            </a:r>
            <a:r>
              <a:rPr lang="en-US" altLang="en-US" sz="2000" dirty="0">
                <a:latin typeface="Times New Roman" pitchFamily="18" charset="0"/>
                <a:cs typeface="Times New Roman" pitchFamily="18" charset="0"/>
              </a:rPr>
              <a:t>applications (“apps”), precision agriculture tools, and much more, all of which help fuel entrepreneurship, innovation, and scientific discovery. These have greatly improved American lives and contributed significantly to job creation. </a:t>
            </a:r>
          </a:p>
          <a:p>
            <a:pPr>
              <a:buFont typeface="Arial" charset="0"/>
              <a:buChar char="•"/>
              <a:defRPr/>
            </a:pPr>
            <a:r>
              <a:rPr lang="en-US" altLang="en-US" sz="2000" dirty="0" smtClean="0">
                <a:latin typeface="Times New Roman" pitchFamily="18" charset="0"/>
                <a:cs typeface="Times New Roman" pitchFamily="18" charset="0"/>
              </a:rPr>
              <a:t>The USDA Open Data Initiative (</a:t>
            </a:r>
            <a:r>
              <a:rPr lang="en-US" altLang="en-US" sz="2000" dirty="0" err="1" smtClean="0">
                <a:latin typeface="Times New Roman" pitchFamily="18" charset="0"/>
                <a:cs typeface="Times New Roman" pitchFamily="18" charset="0"/>
              </a:rPr>
              <a:t>OpenAg</a:t>
            </a:r>
            <a:r>
              <a:rPr lang="en-US" altLang="en-US" sz="2000" dirty="0">
                <a:latin typeface="Times New Roman" pitchFamily="18" charset="0"/>
                <a:cs typeface="Times New Roman" pitchFamily="18" charset="0"/>
              </a:rPr>
              <a:t>)</a:t>
            </a:r>
            <a:r>
              <a:rPr lang="en-US" altLang="en-US" sz="2000" dirty="0" smtClean="0">
                <a:latin typeface="Times New Roman" pitchFamily="18" charset="0"/>
                <a:cs typeface="Times New Roman" pitchFamily="18" charset="0"/>
              </a:rPr>
              <a:t> expands </a:t>
            </a:r>
            <a:r>
              <a:rPr lang="en-US" altLang="en-US" sz="2000" dirty="0">
                <a:latin typeface="Times New Roman" pitchFamily="18" charset="0"/>
                <a:cs typeface="Times New Roman" pitchFamily="18" charset="0"/>
              </a:rPr>
              <a:t>and promotes a culture of Open Government among the Department by making its information resources widely accessible, discoverable, and usable by Federal government agencies and by the general public. </a:t>
            </a:r>
            <a:endParaRPr lang="en-US" altLang="en-US" sz="2000" dirty="0" smtClean="0">
              <a:latin typeface="Times New Roman" pitchFamily="18" charset="0"/>
              <a:cs typeface="Times New Roman" pitchFamily="18" charset="0"/>
            </a:endParaRPr>
          </a:p>
          <a:p>
            <a:pPr>
              <a:buFont typeface="Arial" charset="0"/>
              <a:buChar char="•"/>
              <a:defRPr/>
            </a:pPr>
            <a:endParaRPr lang="en-US" altLang="en-US" sz="2000" dirty="0">
              <a:latin typeface="Times New Roman" pitchFamily="18" charset="0"/>
              <a:cs typeface="Times New Roman" pitchFamily="18" charset="0"/>
            </a:endParaRPr>
          </a:p>
          <a:p>
            <a:pPr marL="0" indent="0" eaLnBrk="1" hangingPunct="1">
              <a:buFont typeface="Arial" charset="0"/>
              <a:buNone/>
              <a:defRPr/>
            </a:pPr>
            <a:endParaRPr lang="en-US" altLang="en-US" sz="2000" dirty="0">
              <a:solidFill>
                <a:srgbClr val="000000"/>
              </a:solidFill>
              <a:latin typeface="Times New Roman" pitchFamily="18" charset="0"/>
              <a:cs typeface="Times New Roman" pitchFamily="18" charset="0"/>
            </a:endParaRPr>
          </a:p>
          <a:p>
            <a:pPr eaLnBrk="1" hangingPunct="1">
              <a:buFont typeface="Arial" charset="0"/>
              <a:buChar char="•"/>
              <a:defRPr/>
            </a:pPr>
            <a:endParaRPr lang="en-US" altLang="en-US" sz="2400" dirty="0">
              <a:solidFill>
                <a:srgbClr val="000000"/>
              </a:solidFill>
              <a:latin typeface="Times New Roman" pitchFamily="18" charset="0"/>
              <a:cs typeface="Times New Roman" pitchFamily="18" charset="0"/>
            </a:endParaRPr>
          </a:p>
          <a:p>
            <a:pPr marL="0" indent="0" eaLnBrk="1" hangingPunct="1">
              <a:buFont typeface="Arial" charset="0"/>
              <a:buNone/>
              <a:defRPr/>
            </a:pPr>
            <a:endParaRPr lang="en-US" altLang="en-US" sz="2000" dirty="0" smtClean="0">
              <a:latin typeface="Times New Roman" pitchFamily="18" charset="0"/>
              <a:cs typeface="Times New Roman" pitchFamily="18" charset="0"/>
            </a:endParaRPr>
          </a:p>
        </p:txBody>
      </p:sp>
      <p:sp>
        <p:nvSpPr>
          <p:cNvPr id="2867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94B3193-BBA7-4CBA-BD84-428A5B654BD9}" type="slidenum">
              <a:rPr lang="en-US" altLang="en-US" sz="1200">
                <a:solidFill>
                  <a:srgbClr val="898989"/>
                </a:solidFill>
              </a:rPr>
              <a:pPr>
                <a:spcBef>
                  <a:spcPct val="0"/>
                </a:spcBef>
                <a:buFontTx/>
                <a:buNone/>
              </a:pPr>
              <a:t>2</a:t>
            </a:fld>
            <a:endParaRPr lang="en-US" altLang="en-US" sz="1200">
              <a:solidFill>
                <a:srgbClr val="898989"/>
              </a:solidFill>
            </a:endParaRPr>
          </a:p>
        </p:txBody>
      </p:sp>
      <p:pic>
        <p:nvPicPr>
          <p:cNvPr id="28678" name="Picture 5" descr=" SigLockup Master PwPt.4c-whitebg.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76200"/>
            <a:ext cx="22860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248471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0" y="0"/>
            <a:ext cx="9144000" cy="685800"/>
          </a:xfrm>
          <a:solidFill>
            <a:schemeClr val="bg1">
              <a:lumMod val="75000"/>
            </a:schemeClr>
          </a:solidFill>
        </p:spPr>
        <p:txBody>
          <a:bodyPr/>
          <a:lstStyle/>
          <a:p>
            <a:pPr eaLnBrk="1" hangingPunct="1">
              <a:defRPr/>
            </a:pPr>
            <a:r>
              <a:rPr lang="en-US" altLang="en-US" sz="3600" dirty="0" smtClean="0">
                <a:solidFill>
                  <a:srgbClr val="000000"/>
                </a:solidFill>
                <a:latin typeface="Times New Roman" pitchFamily="18" charset="0"/>
                <a:cs typeface="Times New Roman" pitchFamily="18" charset="0"/>
              </a:rPr>
              <a:t>USDA Open Data</a:t>
            </a:r>
            <a:endParaRPr lang="en-US" altLang="en-US" sz="2700" dirty="0" smtClean="0"/>
          </a:p>
        </p:txBody>
      </p:sp>
      <p:sp>
        <p:nvSpPr>
          <p:cNvPr id="34819" name="Content Placeholder 2"/>
          <p:cNvSpPr>
            <a:spLocks noGrp="1"/>
          </p:cNvSpPr>
          <p:nvPr>
            <p:ph sz="half" idx="1"/>
          </p:nvPr>
        </p:nvSpPr>
        <p:spPr>
          <a:xfrm>
            <a:off x="304800" y="742950"/>
            <a:ext cx="5867400" cy="5734050"/>
          </a:xfrm>
        </p:spPr>
        <p:txBody>
          <a:bodyPr>
            <a:normAutofit fontScale="92500" lnSpcReduction="10000"/>
          </a:bodyPr>
          <a:lstStyle/>
          <a:p>
            <a:pPr>
              <a:lnSpc>
                <a:spcPct val="90000"/>
              </a:lnSpc>
              <a:spcBef>
                <a:spcPct val="35000"/>
              </a:spcBef>
              <a:buClr>
                <a:srgbClr val="000000"/>
              </a:buClr>
              <a:defRPr/>
            </a:pPr>
            <a:r>
              <a:rPr lang="en-US" altLang="en-US" sz="1600" dirty="0" smtClean="0">
                <a:solidFill>
                  <a:srgbClr val="000000"/>
                </a:solidFill>
                <a:latin typeface="Times New Roman" panose="02020603050405020304" pitchFamily="18" charset="0"/>
                <a:cs typeface="Times New Roman" panose="02020603050405020304" pitchFamily="18" charset="0"/>
              </a:rPr>
              <a:t>USDA is the cornerstone for </a:t>
            </a:r>
            <a:r>
              <a:rPr lang="en-US" altLang="en-US" sz="1600" dirty="0">
                <a:solidFill>
                  <a:srgbClr val="000000"/>
                </a:solidFill>
                <a:latin typeface="Times New Roman" panose="02020603050405020304" pitchFamily="18" charset="0"/>
                <a:cs typeface="Times New Roman" panose="02020603050405020304" pitchFamily="18" charset="0"/>
              </a:rPr>
              <a:t>the Global Open Data for Agriculture and Nutrition (GODAN</a:t>
            </a:r>
            <a:r>
              <a:rPr lang="en-US" altLang="en-US" sz="1600" dirty="0" smtClean="0">
                <a:solidFill>
                  <a:srgbClr val="000000"/>
                </a:solidFill>
                <a:latin typeface="Times New Roman" panose="02020603050405020304" pitchFamily="18" charset="0"/>
                <a:cs typeface="Times New Roman" panose="02020603050405020304" pitchFamily="18" charset="0"/>
              </a:rPr>
              <a:t>) Imitative. </a:t>
            </a:r>
            <a:r>
              <a:rPr lang="en-US" altLang="en-US" sz="1600" dirty="0">
                <a:solidFill>
                  <a:srgbClr val="000000"/>
                </a:solidFill>
                <a:latin typeface="Times New Roman" panose="02020603050405020304" pitchFamily="18" charset="0"/>
                <a:cs typeface="Times New Roman" panose="02020603050405020304" pitchFamily="18" charset="0"/>
              </a:rPr>
              <a:t>GODAN supports efforts to make agriculturally and nutritionally relevant data available for public global use. </a:t>
            </a:r>
            <a:endParaRPr lang="en-US" altLang="en-US" sz="1600" dirty="0" smtClean="0">
              <a:solidFill>
                <a:srgbClr val="000000"/>
              </a:solidFill>
              <a:latin typeface="Times New Roman" panose="02020603050405020304" pitchFamily="18" charset="0"/>
              <a:cs typeface="Times New Roman" panose="02020603050405020304" pitchFamily="18" charset="0"/>
            </a:endParaRPr>
          </a:p>
          <a:p>
            <a:pPr marL="571500" lvl="1" indent="-171450">
              <a:lnSpc>
                <a:spcPct val="90000"/>
              </a:lnSpc>
              <a:spcBef>
                <a:spcPct val="35000"/>
              </a:spcBef>
              <a:buClr>
                <a:srgbClr val="000000"/>
              </a:buClr>
              <a:defRPr/>
            </a:pPr>
            <a:r>
              <a:rPr lang="en-US" altLang="en-US" sz="1200" dirty="0" smtClean="0">
                <a:solidFill>
                  <a:srgbClr val="000000"/>
                </a:solidFill>
                <a:latin typeface="Times New Roman" panose="02020603050405020304" pitchFamily="18" charset="0"/>
                <a:cs typeface="Times New Roman" panose="02020603050405020304" pitchFamily="18" charset="0"/>
              </a:rPr>
              <a:t>Open </a:t>
            </a:r>
            <a:r>
              <a:rPr lang="en-US" altLang="en-US" sz="1200" dirty="0">
                <a:solidFill>
                  <a:srgbClr val="000000"/>
                </a:solidFill>
                <a:latin typeface="Times New Roman" panose="02020603050405020304" pitchFamily="18" charset="0"/>
                <a:cs typeface="Times New Roman" panose="02020603050405020304" pitchFamily="18" charset="0"/>
              </a:rPr>
              <a:t>data on agriculture, nutrition and food systems can be a powerful tool for long-term sustainable development by improving the economic opportunities for farmers and the health of all consumers. </a:t>
            </a:r>
            <a:endParaRPr lang="en-US" altLang="en-US" sz="1200" dirty="0" smtClean="0">
              <a:solidFill>
                <a:srgbClr val="000000"/>
              </a:solidFill>
              <a:latin typeface="Times New Roman" panose="02020603050405020304" pitchFamily="18" charset="0"/>
              <a:cs typeface="Times New Roman" panose="02020603050405020304" pitchFamily="18" charset="0"/>
            </a:endParaRPr>
          </a:p>
          <a:p>
            <a:pPr marL="571500" lvl="1" indent="-171450">
              <a:lnSpc>
                <a:spcPct val="90000"/>
              </a:lnSpc>
              <a:spcBef>
                <a:spcPct val="35000"/>
              </a:spcBef>
              <a:buClr>
                <a:srgbClr val="000000"/>
              </a:buClr>
              <a:defRPr/>
            </a:pPr>
            <a:r>
              <a:rPr lang="en-US" altLang="en-US" sz="1200" dirty="0" smtClean="0">
                <a:solidFill>
                  <a:srgbClr val="000000"/>
                </a:solidFill>
                <a:latin typeface="Times New Roman" panose="02020603050405020304" pitchFamily="18" charset="0"/>
                <a:cs typeface="Times New Roman" panose="02020603050405020304" pitchFamily="18" charset="0"/>
              </a:rPr>
              <a:t>The </a:t>
            </a:r>
            <a:r>
              <a:rPr lang="en-US" altLang="en-US" sz="1200" dirty="0">
                <a:solidFill>
                  <a:srgbClr val="000000"/>
                </a:solidFill>
                <a:latin typeface="Times New Roman" panose="02020603050405020304" pitchFamily="18" charset="0"/>
                <a:cs typeface="Times New Roman" panose="02020603050405020304" pitchFamily="18" charset="0"/>
              </a:rPr>
              <a:t>initiative encourages collaboration and cooperation among existing agriculture and open data activities, and brings together all stakeholders to solve long-standing global problems</a:t>
            </a:r>
            <a:r>
              <a:rPr lang="en-US" altLang="en-US" sz="1200" dirty="0" smtClean="0">
                <a:solidFill>
                  <a:srgbClr val="000000"/>
                </a:solidFill>
                <a:latin typeface="Times New Roman" panose="02020603050405020304" pitchFamily="18" charset="0"/>
                <a:cs typeface="Times New Roman" panose="02020603050405020304" pitchFamily="18" charset="0"/>
              </a:rPr>
              <a:t>. </a:t>
            </a:r>
          </a:p>
          <a:p>
            <a:pPr>
              <a:lnSpc>
                <a:spcPct val="90000"/>
              </a:lnSpc>
              <a:spcBef>
                <a:spcPct val="35000"/>
              </a:spcBef>
              <a:buClr>
                <a:srgbClr val="000000"/>
              </a:buClr>
              <a:defRPr/>
            </a:pPr>
            <a:r>
              <a:rPr lang="en-US" altLang="en-US" sz="1600" dirty="0" smtClean="0">
                <a:solidFill>
                  <a:srgbClr val="000000"/>
                </a:solidFill>
                <a:latin typeface="Times New Roman" panose="02020603050405020304" pitchFamily="18" charset="0"/>
                <a:cs typeface="Times New Roman" panose="02020603050405020304" pitchFamily="18" charset="0"/>
              </a:rPr>
              <a:t>Published over 500 data sets for public consumption via the federal repository Data.gov</a:t>
            </a:r>
          </a:p>
          <a:p>
            <a:pPr>
              <a:lnSpc>
                <a:spcPct val="90000"/>
              </a:lnSpc>
              <a:spcBef>
                <a:spcPct val="35000"/>
              </a:spcBef>
              <a:buClr>
                <a:srgbClr val="000000"/>
              </a:buClr>
              <a:defRPr/>
            </a:pPr>
            <a:r>
              <a:rPr lang="en-US" altLang="en-US" sz="1600" dirty="0" smtClean="0">
                <a:solidFill>
                  <a:srgbClr val="000000"/>
                </a:solidFill>
                <a:latin typeface="Times New Roman" panose="02020603050405020304" pitchFamily="18" charset="0"/>
                <a:cs typeface="Times New Roman" panose="02020603050405020304" pitchFamily="18" charset="0"/>
              </a:rPr>
              <a:t> Developed repeatable processes to ensure USDA data continues to be available, reliable and accessible for the public</a:t>
            </a:r>
          </a:p>
          <a:p>
            <a:pPr>
              <a:lnSpc>
                <a:spcPct val="90000"/>
              </a:lnSpc>
              <a:spcBef>
                <a:spcPct val="35000"/>
              </a:spcBef>
              <a:buClr>
                <a:srgbClr val="000000"/>
              </a:buClr>
              <a:defRPr/>
            </a:pPr>
            <a:r>
              <a:rPr lang="en-US" altLang="en-US" sz="1600" dirty="0" smtClean="0">
                <a:solidFill>
                  <a:srgbClr val="000000"/>
                </a:solidFill>
                <a:latin typeface="Times New Roman" panose="02020603050405020304" pitchFamily="18" charset="0"/>
                <a:cs typeface="Times New Roman" panose="02020603050405020304" pitchFamily="18" charset="0"/>
              </a:rPr>
              <a:t>Constantly improving our customer engagement and customer feedback processes to ensure the deliver of high-valued datasets</a:t>
            </a:r>
          </a:p>
          <a:p>
            <a:pPr>
              <a:lnSpc>
                <a:spcPct val="90000"/>
              </a:lnSpc>
              <a:spcBef>
                <a:spcPct val="35000"/>
              </a:spcBef>
              <a:buClr>
                <a:srgbClr val="000000"/>
              </a:buClr>
              <a:defRPr/>
            </a:pPr>
            <a:r>
              <a:rPr lang="en-US" altLang="en-US" sz="1600" dirty="0" smtClean="0">
                <a:solidFill>
                  <a:srgbClr val="000000"/>
                </a:solidFill>
                <a:latin typeface="Times New Roman" panose="02020603050405020304" pitchFamily="18" charset="0"/>
                <a:cs typeface="Times New Roman" panose="02020603050405020304" pitchFamily="18" charset="0"/>
              </a:rPr>
              <a:t>Actively support Civic Hackathons by providing Agricultural Data, such as:</a:t>
            </a:r>
          </a:p>
          <a:p>
            <a:pPr lvl="1">
              <a:lnSpc>
                <a:spcPct val="90000"/>
              </a:lnSpc>
              <a:spcBef>
                <a:spcPct val="35000"/>
              </a:spcBef>
              <a:buClr>
                <a:srgbClr val="000000"/>
              </a:buClr>
              <a:defRPr/>
            </a:pPr>
            <a:r>
              <a:rPr lang="en-US" altLang="en-US" sz="1200" dirty="0" smtClean="0">
                <a:solidFill>
                  <a:srgbClr val="000000"/>
                </a:solidFill>
                <a:latin typeface="Times New Roman" panose="02020603050405020304" pitchFamily="18" charset="0"/>
                <a:cs typeface="Times New Roman" panose="02020603050405020304" pitchFamily="18" charset="0"/>
              </a:rPr>
              <a:t>Food Safety Data</a:t>
            </a:r>
          </a:p>
          <a:p>
            <a:pPr lvl="1">
              <a:lnSpc>
                <a:spcPct val="90000"/>
              </a:lnSpc>
              <a:spcBef>
                <a:spcPct val="35000"/>
              </a:spcBef>
              <a:buClr>
                <a:srgbClr val="000000"/>
              </a:buClr>
              <a:defRPr/>
            </a:pPr>
            <a:r>
              <a:rPr lang="en-US" altLang="en-US" sz="1200" dirty="0" smtClean="0">
                <a:solidFill>
                  <a:srgbClr val="000000"/>
                </a:solidFill>
                <a:latin typeface="Times New Roman" panose="02020603050405020304" pitchFamily="18" charset="0"/>
                <a:cs typeface="Times New Roman" panose="02020603050405020304" pitchFamily="18" charset="0"/>
              </a:rPr>
              <a:t>Food Nutrition Data</a:t>
            </a:r>
          </a:p>
          <a:p>
            <a:pPr lvl="1">
              <a:lnSpc>
                <a:spcPct val="90000"/>
              </a:lnSpc>
              <a:spcBef>
                <a:spcPct val="35000"/>
              </a:spcBef>
              <a:buClr>
                <a:srgbClr val="000000"/>
              </a:buClr>
              <a:defRPr/>
            </a:pPr>
            <a:r>
              <a:rPr lang="en-US" altLang="en-US" sz="1200" dirty="0" smtClean="0">
                <a:solidFill>
                  <a:srgbClr val="000000"/>
                </a:solidFill>
                <a:latin typeface="Times New Roman" panose="02020603050405020304" pitchFamily="18" charset="0"/>
                <a:cs typeface="Times New Roman" panose="02020603050405020304" pitchFamily="18" charset="0"/>
              </a:rPr>
              <a:t>Food Location Data</a:t>
            </a:r>
          </a:p>
          <a:p>
            <a:pPr lvl="1">
              <a:lnSpc>
                <a:spcPct val="90000"/>
              </a:lnSpc>
              <a:spcBef>
                <a:spcPct val="35000"/>
              </a:spcBef>
              <a:buClr>
                <a:srgbClr val="000000"/>
              </a:buClr>
              <a:defRPr/>
            </a:pPr>
            <a:r>
              <a:rPr lang="en-US" altLang="en-US" sz="1200" dirty="0" smtClean="0">
                <a:solidFill>
                  <a:srgbClr val="000000"/>
                </a:solidFill>
                <a:latin typeface="Times New Roman" panose="02020603050405020304" pitchFamily="18" charset="0"/>
                <a:cs typeface="Times New Roman" panose="02020603050405020304" pitchFamily="18" charset="0"/>
              </a:rPr>
              <a:t>Soil and Water Data</a:t>
            </a:r>
          </a:p>
          <a:p>
            <a:pPr lvl="1">
              <a:lnSpc>
                <a:spcPct val="90000"/>
              </a:lnSpc>
              <a:spcBef>
                <a:spcPct val="35000"/>
              </a:spcBef>
              <a:buClr>
                <a:srgbClr val="000000"/>
              </a:buClr>
              <a:defRPr/>
            </a:pPr>
            <a:r>
              <a:rPr lang="en-US" altLang="en-US" sz="1200" dirty="0" smtClean="0">
                <a:solidFill>
                  <a:srgbClr val="000000"/>
                </a:solidFill>
                <a:latin typeface="Times New Roman" panose="02020603050405020304" pitchFamily="18" charset="0"/>
                <a:cs typeface="Times New Roman" panose="02020603050405020304" pitchFamily="18" charset="0"/>
              </a:rPr>
              <a:t>Crop and Farm Data</a:t>
            </a:r>
            <a:endParaRPr lang="en-US" altLang="en-US" sz="1600" dirty="0" smtClean="0">
              <a:solidFill>
                <a:srgbClr val="000000"/>
              </a:solidFill>
              <a:latin typeface="Times New Roman" panose="02020603050405020304" pitchFamily="18" charset="0"/>
              <a:cs typeface="Times New Roman" panose="02020603050405020304" pitchFamily="18" charset="0"/>
            </a:endParaRPr>
          </a:p>
          <a:p>
            <a:pPr>
              <a:lnSpc>
                <a:spcPct val="90000"/>
              </a:lnSpc>
              <a:spcBef>
                <a:spcPct val="35000"/>
              </a:spcBef>
              <a:buClr>
                <a:srgbClr val="000000"/>
              </a:buClr>
              <a:defRPr/>
            </a:pPr>
            <a:r>
              <a:rPr lang="en-US" altLang="en-US" sz="1600" dirty="0" smtClean="0">
                <a:solidFill>
                  <a:srgbClr val="000000"/>
                </a:solidFill>
                <a:latin typeface="Times New Roman" panose="02020603050405020304" pitchFamily="18" charset="0"/>
                <a:cs typeface="Times New Roman" panose="02020603050405020304" pitchFamily="18" charset="0"/>
              </a:rPr>
              <a:t>Developing Open Data Standards </a:t>
            </a:r>
          </a:p>
          <a:p>
            <a:pPr lvl="1">
              <a:lnSpc>
                <a:spcPct val="90000"/>
              </a:lnSpc>
              <a:spcBef>
                <a:spcPct val="35000"/>
              </a:spcBef>
              <a:buClr>
                <a:srgbClr val="000000"/>
              </a:buClr>
              <a:defRPr/>
            </a:pPr>
            <a:r>
              <a:rPr lang="en-US" altLang="en-US" sz="1200" dirty="0" smtClean="0">
                <a:solidFill>
                  <a:srgbClr val="000000"/>
                </a:solidFill>
                <a:latin typeface="Times New Roman" panose="02020603050405020304" pitchFamily="18" charset="0"/>
                <a:cs typeface="Times New Roman" panose="02020603050405020304" pitchFamily="18" charset="0"/>
              </a:rPr>
              <a:t>Creating an Agricultural </a:t>
            </a:r>
            <a:r>
              <a:rPr lang="en-US" altLang="en-US" sz="1200" dirty="0">
                <a:solidFill>
                  <a:srgbClr val="000000"/>
                </a:solidFill>
                <a:latin typeface="Times New Roman" panose="02020603050405020304" pitchFamily="18" charset="0"/>
                <a:cs typeface="Times New Roman" panose="02020603050405020304" pitchFamily="18" charset="0"/>
              </a:rPr>
              <a:t>Domain within the Department of Homeland Security (DHS) National Information Exchange Model (</a:t>
            </a:r>
            <a:r>
              <a:rPr lang="en-US" altLang="en-US" sz="1200" dirty="0" smtClean="0">
                <a:solidFill>
                  <a:srgbClr val="000000"/>
                </a:solidFill>
                <a:latin typeface="Times New Roman" panose="02020603050405020304" pitchFamily="18" charset="0"/>
                <a:cs typeface="Times New Roman" panose="02020603050405020304" pitchFamily="18" charset="0"/>
              </a:rPr>
              <a:t>NIEM)</a:t>
            </a:r>
          </a:p>
          <a:p>
            <a:pPr lvl="1">
              <a:lnSpc>
                <a:spcPct val="90000"/>
              </a:lnSpc>
              <a:spcBef>
                <a:spcPct val="35000"/>
              </a:spcBef>
              <a:buClr>
                <a:srgbClr val="000000"/>
              </a:buClr>
              <a:defRPr/>
            </a:pPr>
            <a:r>
              <a:rPr lang="en-US" altLang="en-US" sz="1200" dirty="0" smtClean="0">
                <a:solidFill>
                  <a:srgbClr val="000000"/>
                </a:solidFill>
                <a:latin typeface="Times New Roman" panose="02020603050405020304" pitchFamily="18" charset="0"/>
                <a:cs typeface="Times New Roman" panose="02020603050405020304" pitchFamily="18" charset="0"/>
              </a:rPr>
              <a:t>Working closely with the Precision Ag and Ag Gateway industry partners to develop a common set of standards</a:t>
            </a:r>
          </a:p>
        </p:txBody>
      </p:sp>
      <p:sp>
        <p:nvSpPr>
          <p:cNvPr id="29702" name="Slide Number Placeholder 4"/>
          <p:cNvSpPr>
            <a:spLocks noGrp="1"/>
          </p:cNvSpPr>
          <p:nvPr>
            <p:ph type="sldNum" sz="quarter" idx="12"/>
          </p:nvPr>
        </p:nvSpPr>
        <p:spPr bwMode="auto">
          <a:xfrm>
            <a:off x="6629400" y="63246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E716708-1707-44EB-9957-3A0527F9F376}" type="slidenum">
              <a:rPr lang="en-US" altLang="en-US" sz="1200">
                <a:solidFill>
                  <a:srgbClr val="898989"/>
                </a:solidFill>
              </a:rPr>
              <a:pPr>
                <a:spcBef>
                  <a:spcPct val="0"/>
                </a:spcBef>
                <a:buFontTx/>
                <a:buNone/>
              </a:pPr>
              <a:t>3</a:t>
            </a:fld>
            <a:endParaRPr lang="en-US" altLang="en-US" sz="1200">
              <a:solidFill>
                <a:srgbClr val="898989"/>
              </a:solidFill>
            </a:endParaRPr>
          </a:p>
        </p:txBody>
      </p:sp>
      <p:pic>
        <p:nvPicPr>
          <p:cNvPr id="29703" name="Picture 5" descr=" SigLockup Master PwPt.4c-whitebg.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7149"/>
            <a:ext cx="20574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499" y="742950"/>
            <a:ext cx="2655025" cy="100965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6425" y="4151404"/>
            <a:ext cx="2705100" cy="2249397"/>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86499" y="1905000"/>
            <a:ext cx="2665911" cy="209400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0" y="0"/>
            <a:ext cx="9144000" cy="514350"/>
          </a:xfrm>
          <a:solidFill>
            <a:schemeClr val="bg1">
              <a:lumMod val="75000"/>
            </a:schemeClr>
          </a:solidFill>
        </p:spPr>
        <p:txBody>
          <a:bodyPr>
            <a:normAutofit fontScale="90000"/>
          </a:bodyPr>
          <a:lstStyle/>
          <a:p>
            <a:pPr eaLnBrk="1" hangingPunct="1">
              <a:defRPr/>
            </a:pPr>
            <a:r>
              <a:rPr lang="en-US" altLang="en-US" sz="3600" dirty="0" smtClean="0">
                <a:solidFill>
                  <a:srgbClr val="000000"/>
                </a:solidFill>
                <a:latin typeface="Times New Roman" pitchFamily="18" charset="0"/>
                <a:cs typeface="Times New Roman" pitchFamily="18" charset="0"/>
              </a:rPr>
              <a:t>          Open Data Projects</a:t>
            </a:r>
            <a:endParaRPr lang="en-US" altLang="en-US" sz="2700" dirty="0" smtClean="0"/>
          </a:p>
        </p:txBody>
      </p:sp>
      <p:sp>
        <p:nvSpPr>
          <p:cNvPr id="33795" name="Content Placeholder 2"/>
          <p:cNvSpPr>
            <a:spLocks noGrp="1"/>
          </p:cNvSpPr>
          <p:nvPr>
            <p:ph sz="half" idx="1"/>
          </p:nvPr>
        </p:nvSpPr>
        <p:spPr>
          <a:xfrm>
            <a:off x="381000" y="685800"/>
            <a:ext cx="5105400" cy="5867400"/>
          </a:xfrm>
        </p:spPr>
        <p:txBody>
          <a:bodyPr>
            <a:normAutofit/>
          </a:bodyPr>
          <a:lstStyle/>
          <a:p>
            <a:pPr eaLnBrk="1" hangingPunct="1">
              <a:lnSpc>
                <a:spcPct val="90000"/>
              </a:lnSpc>
              <a:spcBef>
                <a:spcPct val="35000"/>
              </a:spcBef>
              <a:buClr>
                <a:srgbClr val="000000"/>
              </a:buClr>
              <a:buFont typeface="Arial" panose="020B0604020202020204" pitchFamily="34" charset="0"/>
              <a:buChar char="•"/>
              <a:defRPr/>
            </a:pPr>
            <a:r>
              <a:rPr lang="en-US" altLang="en-US" sz="1600" dirty="0" smtClean="0">
                <a:solidFill>
                  <a:srgbClr val="000000"/>
                </a:solidFill>
                <a:latin typeface="Times New Roman" pitchFamily="18" charset="0"/>
                <a:cs typeface="Times New Roman" pitchFamily="18" charset="0"/>
              </a:rPr>
              <a:t>Office of the Secretary (OSEC) Disaster Clearinghouse Project</a:t>
            </a:r>
          </a:p>
          <a:p>
            <a:pPr marL="685800" lvl="1" eaLnBrk="1" hangingPunct="1">
              <a:lnSpc>
                <a:spcPct val="90000"/>
              </a:lnSpc>
              <a:spcBef>
                <a:spcPct val="35000"/>
              </a:spcBef>
              <a:buClr>
                <a:srgbClr val="000000"/>
              </a:buClr>
              <a:buFont typeface="Arial" panose="020B0604020202020204" pitchFamily="34" charset="0"/>
              <a:buChar char="•"/>
              <a:defRPr/>
            </a:pPr>
            <a:r>
              <a:rPr lang="en-US" altLang="en-US" sz="1200" dirty="0" smtClean="0">
                <a:solidFill>
                  <a:srgbClr val="000000"/>
                </a:solidFill>
                <a:latin typeface="Times New Roman" pitchFamily="18" charset="0"/>
                <a:cs typeface="Times New Roman" pitchFamily="18" charset="0"/>
              </a:rPr>
              <a:t>Develop a one-stop application for disaster victims to find assistance before, during and after a disaster</a:t>
            </a:r>
          </a:p>
          <a:p>
            <a:pPr marL="685800" lvl="1" eaLnBrk="1" hangingPunct="1">
              <a:lnSpc>
                <a:spcPct val="90000"/>
              </a:lnSpc>
              <a:spcBef>
                <a:spcPct val="35000"/>
              </a:spcBef>
              <a:buClr>
                <a:srgbClr val="000000"/>
              </a:buClr>
              <a:buFont typeface="Arial" panose="020B0604020202020204" pitchFamily="34" charset="0"/>
              <a:buChar char="•"/>
              <a:defRPr/>
            </a:pPr>
            <a:r>
              <a:rPr lang="en-US" altLang="en-US" sz="1200" dirty="0" smtClean="0">
                <a:solidFill>
                  <a:srgbClr val="000000"/>
                </a:solidFill>
                <a:latin typeface="Times New Roman" pitchFamily="18" charset="0"/>
                <a:cs typeface="Times New Roman" pitchFamily="18" charset="0"/>
              </a:rPr>
              <a:t>Project sponsor - Dr. Ann Mills of OSEC</a:t>
            </a:r>
          </a:p>
          <a:p>
            <a:pPr marL="685800" lvl="1" eaLnBrk="1" hangingPunct="1">
              <a:lnSpc>
                <a:spcPct val="90000"/>
              </a:lnSpc>
              <a:spcBef>
                <a:spcPct val="35000"/>
              </a:spcBef>
              <a:buClr>
                <a:srgbClr val="000000"/>
              </a:buClr>
              <a:buFont typeface="Arial" panose="020B0604020202020204" pitchFamily="34" charset="0"/>
              <a:buChar char="•"/>
              <a:defRPr/>
            </a:pPr>
            <a:r>
              <a:rPr lang="en-US" altLang="en-US" sz="1200" dirty="0" smtClean="0">
                <a:solidFill>
                  <a:srgbClr val="000000"/>
                </a:solidFill>
                <a:latin typeface="Times New Roman" pitchFamily="18" charset="0"/>
                <a:cs typeface="Times New Roman" pitchFamily="18" charset="0"/>
              </a:rPr>
              <a:t>Completed requirements, preliminary Web Design, and User’s Test</a:t>
            </a:r>
          </a:p>
          <a:p>
            <a:pPr marL="685800" lvl="1" eaLnBrk="1" hangingPunct="1">
              <a:lnSpc>
                <a:spcPct val="90000"/>
              </a:lnSpc>
              <a:spcBef>
                <a:spcPct val="35000"/>
              </a:spcBef>
              <a:buClr>
                <a:srgbClr val="000000"/>
              </a:buClr>
              <a:buFont typeface="Arial" panose="020B0604020202020204" pitchFamily="34" charset="0"/>
              <a:buChar char="•"/>
              <a:defRPr/>
            </a:pPr>
            <a:r>
              <a:rPr lang="en-US" altLang="en-US" sz="1200" dirty="0" smtClean="0">
                <a:solidFill>
                  <a:srgbClr val="000000"/>
                </a:solidFill>
                <a:latin typeface="Times New Roman" pitchFamily="18" charset="0"/>
                <a:cs typeface="Times New Roman" pitchFamily="18" charset="0"/>
              </a:rPr>
              <a:t>Final design and user test is underway</a:t>
            </a:r>
          </a:p>
          <a:p>
            <a:pPr marL="685800" lvl="1" eaLnBrk="1" hangingPunct="1">
              <a:lnSpc>
                <a:spcPct val="90000"/>
              </a:lnSpc>
              <a:spcBef>
                <a:spcPct val="35000"/>
              </a:spcBef>
              <a:buClr>
                <a:srgbClr val="000000"/>
              </a:buClr>
              <a:buFont typeface="Arial" panose="020B0604020202020204" pitchFamily="34" charset="0"/>
              <a:buChar char="•"/>
              <a:defRPr/>
            </a:pPr>
            <a:r>
              <a:rPr lang="en-US" altLang="en-US" sz="1200" dirty="0" smtClean="0">
                <a:solidFill>
                  <a:srgbClr val="000000"/>
                </a:solidFill>
                <a:latin typeface="Times New Roman" pitchFamily="18" charset="0"/>
                <a:cs typeface="Times New Roman" pitchFamily="18" charset="0"/>
              </a:rPr>
              <a:t>Project is expected to complete by September 2015</a:t>
            </a:r>
          </a:p>
          <a:p>
            <a:pPr marL="400050" lvl="1" indent="0" eaLnBrk="1" hangingPunct="1">
              <a:lnSpc>
                <a:spcPct val="90000"/>
              </a:lnSpc>
              <a:spcBef>
                <a:spcPct val="35000"/>
              </a:spcBef>
              <a:buClr>
                <a:srgbClr val="000000"/>
              </a:buClr>
              <a:buNone/>
              <a:defRPr/>
            </a:pPr>
            <a:endParaRPr lang="en-US" altLang="en-US" sz="1200" dirty="0" smtClean="0">
              <a:solidFill>
                <a:srgbClr val="000000"/>
              </a:solidFill>
              <a:latin typeface="Times New Roman" pitchFamily="18" charset="0"/>
              <a:cs typeface="Times New Roman" pitchFamily="18" charset="0"/>
            </a:endParaRPr>
          </a:p>
          <a:p>
            <a:pPr eaLnBrk="1" hangingPunct="1">
              <a:lnSpc>
                <a:spcPct val="90000"/>
              </a:lnSpc>
              <a:spcBef>
                <a:spcPct val="35000"/>
              </a:spcBef>
              <a:buClr>
                <a:srgbClr val="000000"/>
              </a:buClr>
              <a:buFont typeface="Arial" panose="020B0604020202020204" pitchFamily="34" charset="0"/>
              <a:buChar char="•"/>
              <a:defRPr/>
            </a:pPr>
            <a:r>
              <a:rPr lang="en-US" altLang="en-US" sz="1600" dirty="0" smtClean="0">
                <a:solidFill>
                  <a:srgbClr val="000000"/>
                </a:solidFill>
                <a:latin typeface="Times New Roman" pitchFamily="18" charset="0"/>
                <a:cs typeface="Times New Roman" pitchFamily="18" charset="0"/>
              </a:rPr>
              <a:t>Census Find it and Connect </a:t>
            </a:r>
            <a:r>
              <a:rPr lang="en-US" altLang="en-US" sz="1600" dirty="0">
                <a:solidFill>
                  <a:srgbClr val="000000"/>
                </a:solidFill>
                <a:latin typeface="Times New Roman" pitchFamily="18" charset="0"/>
                <a:cs typeface="Times New Roman" pitchFamily="18" charset="0"/>
              </a:rPr>
              <a:t>i</a:t>
            </a:r>
            <a:r>
              <a:rPr lang="en-US" altLang="en-US" sz="1600" dirty="0" smtClean="0">
                <a:solidFill>
                  <a:srgbClr val="000000"/>
                </a:solidFill>
                <a:latin typeface="Times New Roman" pitchFamily="18" charset="0"/>
                <a:cs typeface="Times New Roman" pitchFamily="18" charset="0"/>
              </a:rPr>
              <a:t>t (FINCI) Project</a:t>
            </a:r>
          </a:p>
          <a:p>
            <a:pPr marL="685800" lvl="1">
              <a:lnSpc>
                <a:spcPct val="90000"/>
              </a:lnSpc>
              <a:spcBef>
                <a:spcPct val="35000"/>
              </a:spcBef>
              <a:buClr>
                <a:srgbClr val="000000"/>
              </a:buClr>
              <a:buFont typeface="Arial" panose="020B0604020202020204" pitchFamily="34" charset="0"/>
              <a:buChar char="•"/>
              <a:defRPr/>
            </a:pPr>
            <a:r>
              <a:rPr lang="en-US" altLang="en-US" sz="1200" dirty="0" smtClean="0">
                <a:solidFill>
                  <a:srgbClr val="000000"/>
                </a:solidFill>
                <a:latin typeface="Times New Roman" pitchFamily="18" charset="0"/>
                <a:cs typeface="Times New Roman" pitchFamily="18" charset="0"/>
              </a:rPr>
              <a:t>Developed </a:t>
            </a:r>
            <a:r>
              <a:rPr lang="en-US" altLang="en-US" sz="1200" dirty="0">
                <a:solidFill>
                  <a:srgbClr val="000000"/>
                </a:solidFill>
                <a:latin typeface="Times New Roman" pitchFamily="18" charset="0"/>
                <a:cs typeface="Times New Roman" pitchFamily="18" charset="0"/>
              </a:rPr>
              <a:t>a pilot using </a:t>
            </a:r>
            <a:r>
              <a:rPr lang="en-US" altLang="en-US" sz="1200" dirty="0" smtClean="0">
                <a:solidFill>
                  <a:srgbClr val="000000"/>
                </a:solidFill>
                <a:latin typeface="Times New Roman" pitchFamily="18" charset="0"/>
                <a:cs typeface="Times New Roman" pitchFamily="18" charset="0"/>
              </a:rPr>
              <a:t>USDA, NOAA </a:t>
            </a:r>
            <a:r>
              <a:rPr lang="en-US" altLang="en-US" sz="1200" dirty="0">
                <a:solidFill>
                  <a:srgbClr val="000000"/>
                </a:solidFill>
                <a:latin typeface="Times New Roman" pitchFamily="18" charset="0"/>
                <a:cs typeface="Times New Roman" pitchFamily="18" charset="0"/>
              </a:rPr>
              <a:t>and Census data to determine the economic impact of a flood on </a:t>
            </a:r>
            <a:r>
              <a:rPr lang="en-US" altLang="en-US" sz="1200" dirty="0" smtClean="0">
                <a:solidFill>
                  <a:srgbClr val="000000"/>
                </a:solidFill>
                <a:latin typeface="Times New Roman" pitchFamily="18" charset="0"/>
                <a:cs typeface="Times New Roman" pitchFamily="18" charset="0"/>
              </a:rPr>
              <a:t>Consumers in Johnstown, PA.</a:t>
            </a:r>
            <a:endParaRPr lang="en-US" altLang="en-US" sz="1200" dirty="0">
              <a:solidFill>
                <a:srgbClr val="000000"/>
              </a:solidFill>
              <a:latin typeface="Times New Roman" pitchFamily="18" charset="0"/>
              <a:cs typeface="Times New Roman" pitchFamily="18" charset="0"/>
            </a:endParaRPr>
          </a:p>
          <a:p>
            <a:pPr marL="685800" lvl="1">
              <a:lnSpc>
                <a:spcPct val="90000"/>
              </a:lnSpc>
              <a:spcBef>
                <a:spcPct val="35000"/>
              </a:spcBef>
              <a:buClr>
                <a:srgbClr val="000000"/>
              </a:buClr>
              <a:buFont typeface="Arial" panose="020B0604020202020204" pitchFamily="34" charset="0"/>
              <a:buChar char="•"/>
              <a:defRPr/>
            </a:pPr>
            <a:r>
              <a:rPr lang="en-US" altLang="en-US" sz="1200" dirty="0" smtClean="0">
                <a:solidFill>
                  <a:srgbClr val="000000"/>
                </a:solidFill>
                <a:latin typeface="Times New Roman" pitchFamily="18" charset="0"/>
                <a:cs typeface="Times New Roman" pitchFamily="18" charset="0"/>
              </a:rPr>
              <a:t>Worked collaboratively with Census and the </a:t>
            </a:r>
            <a:r>
              <a:rPr lang="en-US" altLang="en-US" sz="1200" dirty="0">
                <a:solidFill>
                  <a:srgbClr val="000000"/>
                </a:solidFill>
                <a:latin typeface="Times New Roman" pitchFamily="18" charset="0"/>
                <a:cs typeface="Times New Roman" pitchFamily="18" charset="0"/>
              </a:rPr>
              <a:t>National Institute </a:t>
            </a:r>
            <a:r>
              <a:rPr lang="en-US" altLang="en-US" sz="1200" dirty="0" smtClean="0">
                <a:solidFill>
                  <a:srgbClr val="000000"/>
                </a:solidFill>
                <a:latin typeface="Times New Roman" pitchFamily="18" charset="0"/>
                <a:cs typeface="Times New Roman" pitchFamily="18" charset="0"/>
              </a:rPr>
              <a:t>of Standards </a:t>
            </a:r>
            <a:r>
              <a:rPr lang="en-US" altLang="en-US" sz="1200" dirty="0">
                <a:solidFill>
                  <a:srgbClr val="000000"/>
                </a:solidFill>
                <a:latin typeface="Times New Roman" pitchFamily="18" charset="0"/>
                <a:cs typeface="Times New Roman" pitchFamily="18" charset="0"/>
              </a:rPr>
              <a:t>and Technology (</a:t>
            </a:r>
            <a:r>
              <a:rPr lang="en-US" altLang="en-US" sz="1200" dirty="0" smtClean="0">
                <a:solidFill>
                  <a:srgbClr val="000000"/>
                </a:solidFill>
                <a:latin typeface="Times New Roman" pitchFamily="18" charset="0"/>
                <a:cs typeface="Times New Roman" pitchFamily="18" charset="0"/>
              </a:rPr>
              <a:t>NIST) to explore </a:t>
            </a:r>
            <a:r>
              <a:rPr lang="en-US" altLang="en-US" sz="1200" dirty="0">
                <a:solidFill>
                  <a:srgbClr val="000000"/>
                </a:solidFill>
                <a:latin typeface="Times New Roman" pitchFamily="18" charset="0"/>
                <a:cs typeface="Times New Roman" pitchFamily="18" charset="0"/>
              </a:rPr>
              <a:t>methods to create a common set of standards that </a:t>
            </a:r>
            <a:r>
              <a:rPr lang="en-US" altLang="en-US" sz="1200" dirty="0" smtClean="0">
                <a:solidFill>
                  <a:srgbClr val="000000"/>
                </a:solidFill>
                <a:latin typeface="Times New Roman" pitchFamily="18" charset="0"/>
                <a:cs typeface="Times New Roman" pitchFamily="18" charset="0"/>
              </a:rPr>
              <a:t>potentially could be </a:t>
            </a:r>
            <a:r>
              <a:rPr lang="en-US" altLang="en-US" sz="1200" dirty="0">
                <a:solidFill>
                  <a:srgbClr val="000000"/>
                </a:solidFill>
                <a:latin typeface="Times New Roman" pitchFamily="18" charset="0"/>
                <a:cs typeface="Times New Roman" pitchFamily="18" charset="0"/>
              </a:rPr>
              <a:t>used across the federal </a:t>
            </a:r>
            <a:r>
              <a:rPr lang="en-US" altLang="en-US" sz="1200" dirty="0" smtClean="0">
                <a:solidFill>
                  <a:srgbClr val="000000"/>
                </a:solidFill>
                <a:latin typeface="Times New Roman" pitchFamily="18" charset="0"/>
                <a:cs typeface="Times New Roman" pitchFamily="18" charset="0"/>
              </a:rPr>
              <a:t>government</a:t>
            </a:r>
          </a:p>
          <a:p>
            <a:pPr marL="400050" lvl="1" indent="0">
              <a:lnSpc>
                <a:spcPct val="90000"/>
              </a:lnSpc>
              <a:spcBef>
                <a:spcPct val="35000"/>
              </a:spcBef>
              <a:buClr>
                <a:srgbClr val="000000"/>
              </a:buClr>
              <a:buNone/>
              <a:defRPr/>
            </a:pPr>
            <a:endParaRPr lang="en-US" altLang="en-US" sz="1200" dirty="0">
              <a:solidFill>
                <a:srgbClr val="000000"/>
              </a:solidFill>
              <a:latin typeface="Times New Roman" pitchFamily="18" charset="0"/>
              <a:cs typeface="Times New Roman" pitchFamily="18" charset="0"/>
            </a:endParaRPr>
          </a:p>
          <a:p>
            <a:pPr eaLnBrk="1" hangingPunct="1">
              <a:lnSpc>
                <a:spcPct val="90000"/>
              </a:lnSpc>
              <a:spcBef>
                <a:spcPct val="35000"/>
              </a:spcBef>
              <a:buClr>
                <a:srgbClr val="000000"/>
              </a:buClr>
              <a:buFont typeface="Arial" panose="020B0604020202020204" pitchFamily="34" charset="0"/>
              <a:buChar char="•"/>
              <a:defRPr/>
            </a:pPr>
            <a:r>
              <a:rPr lang="en-US" altLang="en-US" sz="1600" dirty="0" smtClean="0">
                <a:solidFill>
                  <a:srgbClr val="000000"/>
                </a:solidFill>
                <a:latin typeface="Times New Roman" pitchFamily="18" charset="0"/>
                <a:cs typeface="Times New Roman" pitchFamily="18" charset="0"/>
              </a:rPr>
              <a:t>Census One City, One Problem – Software Development Kit </a:t>
            </a:r>
            <a:r>
              <a:rPr lang="en-US" altLang="en-US" sz="1600" dirty="0" smtClean="0">
                <a:latin typeface="Times New Roman" pitchFamily="18" charset="0"/>
                <a:cs typeface="Times New Roman" pitchFamily="18" charset="0"/>
              </a:rPr>
              <a:t>(SDK)</a:t>
            </a:r>
            <a:r>
              <a:rPr lang="en-US" altLang="en-US" sz="1600" dirty="0" smtClean="0">
                <a:solidFill>
                  <a:srgbClr val="FF0000"/>
                </a:solidFill>
                <a:latin typeface="Times New Roman" pitchFamily="18" charset="0"/>
                <a:cs typeface="Times New Roman" pitchFamily="18" charset="0"/>
              </a:rPr>
              <a:t> </a:t>
            </a:r>
            <a:r>
              <a:rPr lang="en-US" altLang="en-US" sz="1600" dirty="0" smtClean="0">
                <a:solidFill>
                  <a:srgbClr val="000000"/>
                </a:solidFill>
                <a:latin typeface="Times New Roman" pitchFamily="18" charset="0"/>
                <a:cs typeface="Times New Roman" pitchFamily="18" charset="0"/>
              </a:rPr>
              <a:t>Project</a:t>
            </a:r>
          </a:p>
          <a:p>
            <a:pPr marL="685800" lvl="1">
              <a:lnSpc>
                <a:spcPct val="90000"/>
              </a:lnSpc>
              <a:spcBef>
                <a:spcPct val="35000"/>
              </a:spcBef>
              <a:buClr>
                <a:srgbClr val="000000"/>
              </a:buClr>
              <a:buFont typeface="Arial" panose="020B0604020202020204" pitchFamily="34" charset="0"/>
              <a:buChar char="•"/>
              <a:defRPr/>
            </a:pPr>
            <a:r>
              <a:rPr lang="en-US" altLang="en-US" sz="1200" dirty="0" smtClean="0">
                <a:solidFill>
                  <a:srgbClr val="000000"/>
                </a:solidFill>
                <a:latin typeface="Times New Roman" pitchFamily="18" charset="0"/>
                <a:cs typeface="Times New Roman" pitchFamily="18" charset="0"/>
              </a:rPr>
              <a:t>Unlocking </a:t>
            </a:r>
            <a:r>
              <a:rPr lang="en-US" altLang="en-US" sz="1200" dirty="0">
                <a:solidFill>
                  <a:srgbClr val="000000"/>
                </a:solidFill>
                <a:latin typeface="Times New Roman" pitchFamily="18" charset="0"/>
                <a:cs typeface="Times New Roman" pitchFamily="18" charset="0"/>
              </a:rPr>
              <a:t>the value of open data to promote economic growth, fuel innovation and entrepreneurship </a:t>
            </a:r>
          </a:p>
          <a:p>
            <a:pPr marL="685800" lvl="1" eaLnBrk="1" hangingPunct="1">
              <a:lnSpc>
                <a:spcPct val="90000"/>
              </a:lnSpc>
              <a:spcBef>
                <a:spcPct val="35000"/>
              </a:spcBef>
              <a:buClr>
                <a:srgbClr val="000000"/>
              </a:buClr>
              <a:buFont typeface="Arial" panose="020B0604020202020204" pitchFamily="34" charset="0"/>
              <a:buChar char="•"/>
              <a:defRPr/>
            </a:pPr>
            <a:r>
              <a:rPr lang="en-US" altLang="en-US" sz="1200" dirty="0" smtClean="0">
                <a:solidFill>
                  <a:srgbClr val="000000"/>
                </a:solidFill>
                <a:latin typeface="Times New Roman" pitchFamily="18" charset="0"/>
                <a:cs typeface="Times New Roman" pitchFamily="18" charset="0"/>
              </a:rPr>
              <a:t>Enabling cities and counties to use data to deliver tangible and transformative results for their communities</a:t>
            </a:r>
          </a:p>
          <a:p>
            <a:pPr marL="685800" lvl="1">
              <a:lnSpc>
                <a:spcPct val="90000"/>
              </a:lnSpc>
              <a:spcBef>
                <a:spcPct val="35000"/>
              </a:spcBef>
              <a:buClr>
                <a:srgbClr val="000000"/>
              </a:buClr>
              <a:buFont typeface="Arial" panose="020B0604020202020204" pitchFamily="34" charset="0"/>
              <a:buChar char="•"/>
              <a:defRPr/>
            </a:pPr>
            <a:r>
              <a:rPr lang="en-US" altLang="en-US" sz="1200" dirty="0" smtClean="0">
                <a:solidFill>
                  <a:srgbClr val="000000"/>
                </a:solidFill>
                <a:latin typeface="Times New Roman" pitchFamily="18" charset="0"/>
                <a:cs typeface="Times New Roman" pitchFamily="18" charset="0"/>
              </a:rPr>
              <a:t>Provided </a:t>
            </a:r>
            <a:r>
              <a:rPr lang="en-US" altLang="en-US" sz="1200" dirty="0">
                <a:solidFill>
                  <a:srgbClr val="000000"/>
                </a:solidFill>
                <a:latin typeface="Times New Roman" pitchFamily="18" charset="0"/>
                <a:cs typeface="Times New Roman" pitchFamily="18" charset="0"/>
              </a:rPr>
              <a:t>USDA Open Data to facilitate the Chicago and Baltimore </a:t>
            </a:r>
            <a:r>
              <a:rPr lang="en-US" altLang="en-US" sz="1200" dirty="0" smtClean="0">
                <a:solidFill>
                  <a:srgbClr val="000000"/>
                </a:solidFill>
                <a:latin typeface="Times New Roman" pitchFamily="18" charset="0"/>
                <a:cs typeface="Times New Roman" pitchFamily="18" charset="0"/>
              </a:rPr>
              <a:t>Hackathons</a:t>
            </a:r>
          </a:p>
        </p:txBody>
      </p:sp>
      <p:sp>
        <p:nvSpPr>
          <p:cNvPr id="33798" name="Slide Number Placeholder 4"/>
          <p:cNvSpPr>
            <a:spLocks noGrp="1"/>
          </p:cNvSpPr>
          <p:nvPr>
            <p:ph type="sldNum" sz="quarter" idx="12"/>
          </p:nvPr>
        </p:nvSpPr>
        <p:spPr bwMode="auto">
          <a:xfrm>
            <a:off x="6629400" y="63246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A40A95AF-FF8C-4864-A541-EFA57AEF939B}" type="slidenum">
              <a:rPr lang="en-US" altLang="en-US" sz="1200" smtClean="0">
                <a:solidFill>
                  <a:srgbClr val="898989"/>
                </a:solidFill>
              </a:rPr>
              <a:pPr eaLnBrk="1" hangingPunct="1">
                <a:spcBef>
                  <a:spcPct val="0"/>
                </a:spcBef>
                <a:buFontTx/>
                <a:buNone/>
              </a:pPr>
              <a:t>4</a:t>
            </a:fld>
            <a:endParaRPr lang="en-US" altLang="en-US" sz="1200" smtClean="0">
              <a:solidFill>
                <a:srgbClr val="898989"/>
              </a:solidFill>
            </a:endParaRPr>
          </a:p>
        </p:txBody>
      </p:sp>
      <p:pic>
        <p:nvPicPr>
          <p:cNvPr id="33799" name="Picture 5" descr=" SigLockup Master PwPt.4c-whitebg.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336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2813459"/>
            <a:ext cx="3200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64777" y="4648200"/>
            <a:ext cx="3200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741363"/>
            <a:ext cx="3200400" cy="1913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923455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a:solidFill>
                  <a:srgbClr val="898989"/>
                </a:solidFill>
                <a:latin typeface="Arial" charset="0"/>
              </a:rPr>
              <a:t>5</a:t>
            </a:r>
            <a:endParaRPr lang="en-US" altLang="en-US" sz="1200" dirty="0" smtClean="0">
              <a:solidFill>
                <a:srgbClr val="898989"/>
              </a:solidFill>
              <a:latin typeface="Arial" charset="0"/>
            </a:endParaRPr>
          </a:p>
        </p:txBody>
      </p:sp>
      <p:pic>
        <p:nvPicPr>
          <p:cNvPr id="378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914400"/>
            <a:ext cx="7010400" cy="5257800"/>
          </a:xfrm>
          <a:prstGeom prst="rect">
            <a:avLst/>
          </a:prstGeom>
          <a:solidFill>
            <a:schemeClr val="tx2">
              <a:lumMod val="20000"/>
              <a:lumOff val="80000"/>
            </a:schemeClr>
          </a:solidFill>
          <a:ln>
            <a:noFill/>
          </a:ln>
          <a:extLst/>
        </p:spPr>
      </p:pic>
      <p:sp>
        <p:nvSpPr>
          <p:cNvPr id="5" name="Title 1"/>
          <p:cNvSpPr txBox="1">
            <a:spLocks/>
          </p:cNvSpPr>
          <p:nvPr/>
        </p:nvSpPr>
        <p:spPr bwMode="auto">
          <a:xfrm>
            <a:off x="-19050" y="-25400"/>
            <a:ext cx="9163050" cy="863600"/>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ormAutofit fontScale="925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US" altLang="en-US" sz="3200" dirty="0" smtClean="0">
                <a:latin typeface="Times New Roman" pitchFamily="18" charset="0"/>
                <a:cs typeface="Times New Roman" pitchFamily="18" charset="0"/>
              </a:rPr>
              <a:t>       Intersection of Open Data, Big Data and </a:t>
            </a:r>
          </a:p>
          <a:p>
            <a:pPr eaLnBrk="1" hangingPunct="1">
              <a:defRPr/>
            </a:pPr>
            <a:r>
              <a:rPr lang="en-US" altLang="en-US" sz="3200" dirty="0" smtClean="0">
                <a:latin typeface="Times New Roman" pitchFamily="18" charset="0"/>
                <a:cs typeface="Times New Roman" pitchFamily="18" charset="0"/>
              </a:rPr>
              <a:t>Open Government</a:t>
            </a:r>
          </a:p>
        </p:txBody>
      </p:sp>
      <p:pic>
        <p:nvPicPr>
          <p:cNvPr id="37893" name="Picture 5" descr=" SigLockup Master PwPt.4c-whiteb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871460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0" y="0"/>
            <a:ext cx="9144000" cy="685800"/>
          </a:xfrm>
          <a:solidFill>
            <a:schemeClr val="bg1">
              <a:lumMod val="75000"/>
            </a:schemeClr>
          </a:solidFill>
        </p:spPr>
        <p:txBody>
          <a:bodyPr/>
          <a:lstStyle/>
          <a:p>
            <a:pPr eaLnBrk="1" hangingPunct="1">
              <a:defRPr/>
            </a:pPr>
            <a:r>
              <a:rPr lang="en-US" sz="3600" dirty="0" smtClean="0">
                <a:solidFill>
                  <a:srgbClr val="000000"/>
                </a:solidFill>
                <a:latin typeface="Times New Roman" pitchFamily="18" charset="0"/>
                <a:cs typeface="Times New Roman" pitchFamily="18" charset="0"/>
              </a:rPr>
              <a:t>What is Precision Ag?</a:t>
            </a:r>
            <a:endParaRPr lang="en-US" sz="2700" dirty="0" smtClean="0"/>
          </a:p>
        </p:txBody>
      </p:sp>
      <p:sp>
        <p:nvSpPr>
          <p:cNvPr id="3072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37E7076D-5A47-4AB9-A659-01D79AEF1B97}" type="slidenum">
              <a:rPr lang="en-US" altLang="en-US" sz="1200" smtClean="0">
                <a:solidFill>
                  <a:srgbClr val="898989"/>
                </a:solidFill>
              </a:rPr>
              <a:pPr eaLnBrk="1" hangingPunct="1">
                <a:spcBef>
                  <a:spcPct val="0"/>
                </a:spcBef>
                <a:buFontTx/>
                <a:buNone/>
              </a:pPr>
              <a:t>6</a:t>
            </a:fld>
            <a:endParaRPr lang="en-US" altLang="en-US" sz="1200" smtClean="0">
              <a:solidFill>
                <a:srgbClr val="898989"/>
              </a:solidFill>
            </a:endParaRPr>
          </a:p>
        </p:txBody>
      </p:sp>
      <p:pic>
        <p:nvPicPr>
          <p:cNvPr id="30724" name="Picture 5" descr=" SigLockup Master PwPt.4c-whitebg.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33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2" descr="C:\Users\bjones.USDA\AppData\Local\Microsoft\Windows\Temporary Internet Files\Content.Outlook\GTAIERVU\1280px-Yara_N-Sensor_AL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76950" y="822325"/>
            <a:ext cx="2874963"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173413" y="3048000"/>
            <a:ext cx="2770187" cy="13716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eaLnBrk="0" hangingPunct="0">
              <a:spcBef>
                <a:spcPct val="20000"/>
              </a:spcBef>
              <a:buFont typeface="Arial" panose="020B0604020202020204" pitchFamily="34" charset="0"/>
              <a:buChar char="•"/>
              <a:defRPr/>
            </a:pPr>
            <a:endParaRPr lang="en-US" altLang="en-US" sz="1100" dirty="0">
              <a:solidFill>
                <a:prstClr val="black"/>
              </a:solidFill>
            </a:endParaRPr>
          </a:p>
          <a:p>
            <a:pPr marL="171450" indent="-171450" eaLnBrk="0" hangingPunct="0">
              <a:spcBef>
                <a:spcPct val="20000"/>
              </a:spcBef>
              <a:buFont typeface="Arial" panose="020B0604020202020204" pitchFamily="34" charset="0"/>
              <a:buChar char="•"/>
              <a:defRPr/>
            </a:pPr>
            <a:r>
              <a:rPr lang="en-US" altLang="en-US" sz="1100" dirty="0">
                <a:solidFill>
                  <a:prstClr val="black"/>
                </a:solidFill>
              </a:rPr>
              <a:t>The holy grail of agriculture research which will be the ability to define a Decision Support System (DSS) for whole farm management with the goal of optimizing returns on inputs while preserving resources. </a:t>
            </a:r>
          </a:p>
          <a:p>
            <a:pPr marL="171450" indent="-171450" eaLnBrk="0" hangingPunct="0">
              <a:spcBef>
                <a:spcPct val="20000"/>
              </a:spcBef>
              <a:buFont typeface="Arial" panose="020B0604020202020204" pitchFamily="34" charset="0"/>
              <a:buChar char="•"/>
              <a:defRPr/>
            </a:pPr>
            <a:r>
              <a:rPr lang="en-US" altLang="en-US" sz="1100" dirty="0">
                <a:solidFill>
                  <a:prstClr val="black"/>
                </a:solidFill>
              </a:rPr>
              <a:t>Allows farmers to  provide customized attention to their fields. </a:t>
            </a:r>
          </a:p>
          <a:p>
            <a:pPr eaLnBrk="0" hangingPunct="0">
              <a:spcBef>
                <a:spcPct val="20000"/>
              </a:spcBef>
              <a:defRPr/>
            </a:pPr>
            <a:endParaRPr lang="en-US" altLang="en-US" sz="1000" dirty="0">
              <a:solidFill>
                <a:prstClr val="black"/>
              </a:solidFill>
            </a:endParaRPr>
          </a:p>
        </p:txBody>
      </p:sp>
      <p:sp>
        <p:nvSpPr>
          <p:cNvPr id="30727" name="AutoShape 8" descr="Image result for precision agriculture"/>
          <p:cNvSpPr>
            <a:spLocks noChangeAspect="1" noChangeArrowheads="1"/>
          </p:cNvSpPr>
          <p:nvPr/>
        </p:nvSpPr>
        <p:spPr bwMode="auto">
          <a:xfrm>
            <a:off x="-31750" y="-136525"/>
            <a:ext cx="1143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30728"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 y="833438"/>
            <a:ext cx="2917825"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73413" y="822325"/>
            <a:ext cx="2770187"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Pictur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2400" y="3048000"/>
            <a:ext cx="29178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1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076950" y="3048000"/>
            <a:ext cx="287496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2" name="Picture 1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173413" y="4498975"/>
            <a:ext cx="2770187"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807160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a:solidFill>
                  <a:srgbClr val="898989"/>
                </a:solidFill>
                <a:latin typeface="Arial" charset="0"/>
              </a:rPr>
              <a:t>7</a:t>
            </a:r>
            <a:endParaRPr lang="en-US" altLang="en-US" sz="1200" dirty="0" smtClean="0">
              <a:solidFill>
                <a:srgbClr val="898989"/>
              </a:solidFill>
              <a:latin typeface="Arial" charset="0"/>
            </a:endParaRPr>
          </a:p>
        </p:txBody>
      </p:sp>
      <p:sp>
        <p:nvSpPr>
          <p:cNvPr id="32771" name="Content Placeholder 16"/>
          <p:cNvSpPr>
            <a:spLocks noGrp="1"/>
          </p:cNvSpPr>
          <p:nvPr>
            <p:ph idx="4294967295"/>
          </p:nvPr>
        </p:nvSpPr>
        <p:spPr>
          <a:xfrm>
            <a:off x="381000" y="1066800"/>
            <a:ext cx="4495800" cy="6248400"/>
          </a:xfrm>
        </p:spPr>
        <p:txBody>
          <a:bodyPr/>
          <a:lstStyle/>
          <a:p>
            <a:r>
              <a:rPr lang="en-US" altLang="en-US" sz="2400" smtClean="0">
                <a:latin typeface="Times New Roman" pitchFamily="18" charset="0"/>
                <a:cs typeface="Times New Roman" pitchFamily="18" charset="0"/>
              </a:rPr>
              <a:t>Big data is associated with Precision Ag, but is much larger than on-farm data alone:</a:t>
            </a:r>
          </a:p>
          <a:p>
            <a:pPr lvl="1"/>
            <a:r>
              <a:rPr lang="en-US" altLang="en-US" sz="2000" b="1" smtClean="0">
                <a:latin typeface="Times New Roman" pitchFamily="18" charset="0"/>
                <a:cs typeface="Times New Roman" pitchFamily="18" charset="0"/>
              </a:rPr>
              <a:t>On-Farm Precision Ag </a:t>
            </a:r>
          </a:p>
          <a:p>
            <a:pPr lvl="2"/>
            <a:r>
              <a:rPr lang="en-US" altLang="en-US" sz="1600" smtClean="0">
                <a:latin typeface="Times New Roman" pitchFamily="18" charset="0"/>
                <a:cs typeface="Times New Roman" pitchFamily="18" charset="0"/>
              </a:rPr>
              <a:t>Fertilizer, planting, crop protection</a:t>
            </a:r>
          </a:p>
          <a:p>
            <a:pPr lvl="1"/>
            <a:r>
              <a:rPr lang="en-US" altLang="en-US" sz="2000" b="1" smtClean="0">
                <a:latin typeface="Times New Roman" pitchFamily="18" charset="0"/>
                <a:cs typeface="Times New Roman" pitchFamily="18" charset="0"/>
              </a:rPr>
              <a:t>3rd Party Data</a:t>
            </a:r>
            <a:endParaRPr lang="en-US" altLang="en-US" sz="2000" smtClean="0">
              <a:latin typeface="Times New Roman" pitchFamily="18" charset="0"/>
              <a:cs typeface="Times New Roman" pitchFamily="18" charset="0"/>
            </a:endParaRPr>
          </a:p>
          <a:p>
            <a:pPr lvl="2"/>
            <a:r>
              <a:rPr lang="en-US" altLang="en-US" sz="1600" smtClean="0">
                <a:latin typeface="Times New Roman" pitchFamily="18" charset="0"/>
                <a:cs typeface="Times New Roman" pitchFamily="18" charset="0"/>
              </a:rPr>
              <a:t>Weather, satellite / aerial imagery, soil fertility, topographic data</a:t>
            </a:r>
          </a:p>
          <a:p>
            <a:pPr lvl="1"/>
            <a:r>
              <a:rPr lang="en-US" altLang="en-US" sz="2000" b="1" smtClean="0">
                <a:latin typeface="Times New Roman" pitchFamily="18" charset="0"/>
                <a:cs typeface="Times New Roman" pitchFamily="18" charset="0"/>
              </a:rPr>
              <a:t>Research &amp; Development</a:t>
            </a:r>
          </a:p>
          <a:p>
            <a:pPr lvl="2"/>
            <a:r>
              <a:rPr lang="en-US" altLang="en-US" sz="1600" smtClean="0">
                <a:latin typeface="Times New Roman" pitchFamily="18" charset="0"/>
                <a:cs typeface="Times New Roman" pitchFamily="18" charset="0"/>
              </a:rPr>
              <a:t>Academic / Land grant data, biotech and equipment company publications, software and analytics, and Government (ARS data)</a:t>
            </a:r>
          </a:p>
          <a:p>
            <a:pPr lvl="1"/>
            <a:r>
              <a:rPr lang="en-US" altLang="en-US" sz="2000" b="1" smtClean="0">
                <a:latin typeface="Times New Roman" pitchFamily="18" charset="0"/>
                <a:cs typeface="Times New Roman" pitchFamily="18" charset="0"/>
              </a:rPr>
              <a:t>Commodity Markets </a:t>
            </a:r>
          </a:p>
          <a:p>
            <a:pPr lvl="2"/>
            <a:r>
              <a:rPr lang="en-US" altLang="en-US" sz="1600" smtClean="0">
                <a:latin typeface="Times New Roman" pitchFamily="18" charset="0"/>
                <a:cs typeface="Times New Roman" pitchFamily="18" charset="0"/>
              </a:rPr>
              <a:t>Local, regional, global</a:t>
            </a:r>
          </a:p>
          <a:p>
            <a:pPr lvl="1"/>
            <a:endParaRPr lang="en-US" altLang="en-US" sz="2400" b="1" smtClean="0">
              <a:latin typeface="Times New Roman" pitchFamily="18" charset="0"/>
              <a:cs typeface="Times New Roman" pitchFamily="18" charset="0"/>
            </a:endParaRPr>
          </a:p>
          <a:p>
            <a:endParaRPr lang="en-US" altLang="en-US" sz="2400" b="1" smtClean="0"/>
          </a:p>
          <a:p>
            <a:endParaRPr lang="en-US" altLang="en-US" sz="2400" smtClean="0"/>
          </a:p>
        </p:txBody>
      </p:sp>
      <p:sp>
        <p:nvSpPr>
          <p:cNvPr id="5" name="Title 1"/>
          <p:cNvSpPr txBox="1">
            <a:spLocks/>
          </p:cNvSpPr>
          <p:nvPr/>
        </p:nvSpPr>
        <p:spPr bwMode="auto">
          <a:xfrm>
            <a:off x="0" y="-141288"/>
            <a:ext cx="9163050" cy="715963"/>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US" altLang="en-US" sz="3200" dirty="0" smtClean="0">
                <a:latin typeface="Times New Roman" pitchFamily="18" charset="0"/>
                <a:cs typeface="Times New Roman" pitchFamily="18" charset="0"/>
              </a:rPr>
              <a:t>Precision Ag and Big Data</a:t>
            </a:r>
          </a:p>
        </p:txBody>
      </p:sp>
      <p:pic>
        <p:nvPicPr>
          <p:cNvPr id="32773" name="Picture 5" descr=" SigLockup Master PwPt.4c-whitebg.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1288"/>
            <a:ext cx="1828800" cy="574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81563" y="1371600"/>
            <a:ext cx="3944937"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176694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a:solidFill>
                  <a:srgbClr val="898989"/>
                </a:solidFill>
                <a:latin typeface="Arial" charset="0"/>
              </a:rPr>
              <a:t>8</a:t>
            </a:r>
            <a:endParaRPr lang="en-US" altLang="en-US" sz="1200" dirty="0" smtClean="0">
              <a:solidFill>
                <a:srgbClr val="898989"/>
              </a:solidFill>
              <a:latin typeface="Arial" charset="0"/>
            </a:endParaRPr>
          </a:p>
        </p:txBody>
      </p:sp>
      <p:pic>
        <p:nvPicPr>
          <p:cNvPr id="337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313" y="2352675"/>
            <a:ext cx="1147762"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7838" y="2352675"/>
            <a:ext cx="690562"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8238" y="2352675"/>
            <a:ext cx="1414462"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3725" y="3319463"/>
            <a:ext cx="1854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7925" y="3309938"/>
            <a:ext cx="1373188"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2265363"/>
            <a:ext cx="1535113"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21513" y="2282825"/>
            <a:ext cx="16383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86400" y="3294063"/>
            <a:ext cx="19145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3" name="Rectangle 9"/>
          <p:cNvSpPr>
            <a:spLocks noChangeArrowheads="1"/>
          </p:cNvSpPr>
          <p:nvPr/>
        </p:nvSpPr>
        <p:spPr bwMode="auto">
          <a:xfrm>
            <a:off x="7372350" y="3294063"/>
            <a:ext cx="1665288"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b="1">
                <a:latin typeface="Arial" charset="0"/>
              </a:rPr>
              <a:t>Sensor Technology and Networks </a:t>
            </a:r>
            <a:r>
              <a:rPr lang="en-US" altLang="en-US" sz="1800">
                <a:latin typeface="Arial" charset="0"/>
              </a:rPr>
              <a:t>(measuring all kinds of data)</a:t>
            </a:r>
          </a:p>
        </p:txBody>
      </p:sp>
      <p:sp>
        <p:nvSpPr>
          <p:cNvPr id="33804" name="Rectangle 10"/>
          <p:cNvSpPr>
            <a:spLocks noChangeArrowheads="1"/>
          </p:cNvSpPr>
          <p:nvPr/>
        </p:nvSpPr>
        <p:spPr bwMode="auto">
          <a:xfrm>
            <a:off x="595313" y="4206875"/>
            <a:ext cx="3048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b="1">
                <a:latin typeface="Arial" charset="0"/>
              </a:rPr>
              <a:t>Scientific Instruments</a:t>
            </a:r>
            <a:endParaRPr lang="en-US" altLang="en-US" sz="1800">
              <a:latin typeface="Arial" charset="0"/>
            </a:endParaRPr>
          </a:p>
          <a:p>
            <a:pPr>
              <a:spcBef>
                <a:spcPct val="0"/>
              </a:spcBef>
              <a:buFontTx/>
              <a:buNone/>
            </a:pPr>
            <a:r>
              <a:rPr lang="en-US" altLang="en-US" sz="1800">
                <a:latin typeface="Arial" charset="0"/>
              </a:rPr>
              <a:t>(collecting all sorts of data)</a:t>
            </a:r>
          </a:p>
        </p:txBody>
      </p:sp>
      <p:pic>
        <p:nvPicPr>
          <p:cNvPr id="33805"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46550" y="4852988"/>
            <a:ext cx="134620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6"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38400" y="1143000"/>
            <a:ext cx="4813300" cy="451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7" name="Rectangle 11"/>
          <p:cNvSpPr>
            <a:spLocks noChangeArrowheads="1"/>
          </p:cNvSpPr>
          <p:nvPr/>
        </p:nvSpPr>
        <p:spPr bwMode="auto">
          <a:xfrm>
            <a:off x="3409950" y="5934075"/>
            <a:ext cx="2819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b="1">
                <a:latin typeface="Arial" charset="0"/>
              </a:rPr>
              <a:t>Mobile Devices</a:t>
            </a:r>
            <a:endParaRPr lang="en-US" altLang="en-US" sz="1800">
              <a:latin typeface="Arial" charset="0"/>
            </a:endParaRPr>
          </a:p>
          <a:p>
            <a:pPr>
              <a:spcBef>
                <a:spcPct val="0"/>
              </a:spcBef>
              <a:buFontTx/>
              <a:buNone/>
            </a:pPr>
            <a:r>
              <a:rPr lang="en-US" altLang="en-US" sz="1800">
                <a:latin typeface="Arial" charset="0"/>
              </a:rPr>
              <a:t>(tracking all objects all the time)</a:t>
            </a:r>
          </a:p>
        </p:txBody>
      </p:sp>
      <p:sp>
        <p:nvSpPr>
          <p:cNvPr id="17" name="Title 1"/>
          <p:cNvSpPr txBox="1">
            <a:spLocks/>
          </p:cNvSpPr>
          <p:nvPr/>
        </p:nvSpPr>
        <p:spPr bwMode="auto">
          <a:xfrm>
            <a:off x="-19050" y="0"/>
            <a:ext cx="9163050" cy="715963"/>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US" altLang="en-US" sz="3200" dirty="0" smtClean="0">
                <a:latin typeface="Times New Roman" pitchFamily="18" charset="0"/>
                <a:cs typeface="Times New Roman" pitchFamily="18" charset="0"/>
              </a:rPr>
              <a:t>What Is Generating Big Data?</a:t>
            </a:r>
          </a:p>
        </p:txBody>
      </p:sp>
      <p:pic>
        <p:nvPicPr>
          <p:cNvPr id="33809" name="Picture 17" descr=" SigLockup Master PwPt.4c-whitebg.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763" y="76200"/>
            <a:ext cx="1747838"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875530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object 5"/>
          <p:cNvSpPr>
            <a:spLocks/>
          </p:cNvSpPr>
          <p:nvPr/>
        </p:nvSpPr>
        <p:spPr bwMode="auto">
          <a:xfrm>
            <a:off x="0" y="1282700"/>
            <a:ext cx="2687638" cy="5270500"/>
          </a:xfrm>
          <a:custGeom>
            <a:avLst/>
            <a:gdLst>
              <a:gd name="T0" fmla="*/ 0 w 2686922"/>
              <a:gd name="T1" fmla="*/ 5279268 h 5270119"/>
              <a:gd name="T2" fmla="*/ 2704158 w 2686922"/>
              <a:gd name="T3" fmla="*/ 5279268 h 5270119"/>
              <a:gd name="T4" fmla="*/ 2704158 w 2686922"/>
              <a:gd name="T5" fmla="*/ 0 h 5270119"/>
              <a:gd name="T6" fmla="*/ 0 w 2686922"/>
              <a:gd name="T7" fmla="*/ 0 h 5270119"/>
              <a:gd name="T8" fmla="*/ 0 w 2686922"/>
              <a:gd name="T9" fmla="*/ 5279268 h 5270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86922" h="5270119">
                <a:moveTo>
                  <a:pt x="0" y="5270119"/>
                </a:moveTo>
                <a:lnTo>
                  <a:pt x="2686922" y="5270119"/>
                </a:lnTo>
                <a:lnTo>
                  <a:pt x="2686922" y="0"/>
                </a:lnTo>
                <a:lnTo>
                  <a:pt x="0" y="0"/>
                </a:lnTo>
                <a:lnTo>
                  <a:pt x="0" y="5270119"/>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34819" name="object 6"/>
          <p:cNvSpPr txBox="1">
            <a:spLocks noChangeArrowheads="1"/>
          </p:cNvSpPr>
          <p:nvPr/>
        </p:nvSpPr>
        <p:spPr bwMode="auto">
          <a:xfrm>
            <a:off x="279400" y="1389063"/>
            <a:ext cx="17748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b="1">
                <a:solidFill>
                  <a:srgbClr val="00346E"/>
                </a:solidFill>
                <a:latin typeface="Arial Narrow" pitchFamily="34" charset="0"/>
              </a:rPr>
              <a:t>Making the link between</a:t>
            </a:r>
            <a:endParaRPr lang="en-US" altLang="en-US" sz="2800">
              <a:latin typeface="Arial Narrow" pitchFamily="34" charset="0"/>
            </a:endParaRPr>
          </a:p>
        </p:txBody>
      </p:sp>
      <p:sp>
        <p:nvSpPr>
          <p:cNvPr id="7" name="object 7"/>
          <p:cNvSpPr txBox="1"/>
          <p:nvPr/>
        </p:nvSpPr>
        <p:spPr>
          <a:xfrm>
            <a:off x="2841625" y="1404938"/>
            <a:ext cx="3005138" cy="376237"/>
          </a:xfrm>
          <a:prstGeom prst="rect">
            <a:avLst/>
          </a:prstGeom>
        </p:spPr>
        <p:txBody>
          <a:bodyPr lIns="0" tIns="0" rIns="0" bIns="0"/>
          <a:lstStyle/>
          <a:p>
            <a:pPr marL="363220" indent="-351155">
              <a:buClr>
                <a:srgbClr val="94122C"/>
              </a:buClr>
              <a:buFont typeface="Wingdings"/>
              <a:buChar char=""/>
              <a:tabLst>
                <a:tab pos="363220" algn="l"/>
              </a:tabLst>
              <a:defRPr/>
            </a:pPr>
            <a:r>
              <a:rPr sz="2400" b="1" spc="5" dirty="0">
                <a:solidFill>
                  <a:srgbClr val="336699"/>
                </a:solidFill>
                <a:latin typeface="Arial Narrow"/>
                <a:cs typeface="Arial Narrow"/>
              </a:rPr>
              <a:t>O</a:t>
            </a:r>
            <a:r>
              <a:rPr sz="2400" b="1" spc="-10" dirty="0">
                <a:solidFill>
                  <a:srgbClr val="336699"/>
                </a:solidFill>
                <a:latin typeface="Arial Narrow"/>
                <a:cs typeface="Arial Narrow"/>
              </a:rPr>
              <a:t>n</a:t>
            </a:r>
            <a:r>
              <a:rPr sz="2400" b="1" spc="-5" dirty="0">
                <a:solidFill>
                  <a:srgbClr val="336699"/>
                </a:solidFill>
                <a:latin typeface="Arial Narrow"/>
                <a:cs typeface="Arial Narrow"/>
              </a:rPr>
              <a:t>-</a:t>
            </a:r>
            <a:r>
              <a:rPr sz="2400" b="1" spc="-15" dirty="0">
                <a:solidFill>
                  <a:srgbClr val="336699"/>
                </a:solidFill>
                <a:latin typeface="Arial Narrow"/>
                <a:cs typeface="Arial Narrow"/>
              </a:rPr>
              <a:t>Farm Op</a:t>
            </a:r>
            <a:r>
              <a:rPr sz="2400" b="1" spc="5" dirty="0">
                <a:solidFill>
                  <a:srgbClr val="336699"/>
                </a:solidFill>
                <a:latin typeface="Arial Narrow"/>
                <a:cs typeface="Arial Narrow"/>
              </a:rPr>
              <a:t>t</a:t>
            </a:r>
            <a:r>
              <a:rPr sz="2400" b="1" dirty="0">
                <a:solidFill>
                  <a:srgbClr val="336699"/>
                </a:solidFill>
                <a:latin typeface="Arial Narrow"/>
                <a:cs typeface="Arial Narrow"/>
              </a:rPr>
              <a:t>i</a:t>
            </a:r>
            <a:r>
              <a:rPr sz="2400" b="1" spc="5" dirty="0">
                <a:solidFill>
                  <a:srgbClr val="336699"/>
                </a:solidFill>
                <a:latin typeface="Arial Narrow"/>
                <a:cs typeface="Arial Narrow"/>
              </a:rPr>
              <a:t>m</a:t>
            </a:r>
            <a:r>
              <a:rPr sz="2400" b="1" dirty="0">
                <a:solidFill>
                  <a:srgbClr val="336699"/>
                </a:solidFill>
                <a:latin typeface="Arial Narrow"/>
                <a:cs typeface="Arial Narrow"/>
              </a:rPr>
              <a:t>iza</a:t>
            </a:r>
            <a:r>
              <a:rPr sz="2400" b="1" spc="5" dirty="0">
                <a:solidFill>
                  <a:srgbClr val="336699"/>
                </a:solidFill>
                <a:latin typeface="Arial Narrow"/>
                <a:cs typeface="Arial Narrow"/>
              </a:rPr>
              <a:t>t</a:t>
            </a:r>
            <a:r>
              <a:rPr sz="2400" b="1" spc="-10" dirty="0">
                <a:solidFill>
                  <a:srgbClr val="336699"/>
                </a:solidFill>
                <a:latin typeface="Arial Narrow"/>
                <a:cs typeface="Arial Narrow"/>
              </a:rPr>
              <a:t>ion</a:t>
            </a:r>
            <a:endParaRPr sz="2400" dirty="0">
              <a:latin typeface="Arial Narrow"/>
              <a:cs typeface="Arial Narrow"/>
            </a:endParaRPr>
          </a:p>
        </p:txBody>
      </p:sp>
      <p:sp>
        <p:nvSpPr>
          <p:cNvPr id="34821" name="object 8"/>
          <p:cNvSpPr>
            <a:spLocks/>
          </p:cNvSpPr>
          <p:nvPr/>
        </p:nvSpPr>
        <p:spPr bwMode="auto">
          <a:xfrm>
            <a:off x="3238500" y="1811338"/>
            <a:ext cx="2667000" cy="0"/>
          </a:xfrm>
          <a:custGeom>
            <a:avLst/>
            <a:gdLst>
              <a:gd name="T0" fmla="*/ 0 w 2667000"/>
              <a:gd name="T1" fmla="*/ 2667000 w 2667000"/>
              <a:gd name="T2" fmla="*/ 0 60000 65536"/>
              <a:gd name="T3" fmla="*/ 0 60000 65536"/>
            </a:gdLst>
            <a:ahLst/>
            <a:cxnLst>
              <a:cxn ang="T2">
                <a:pos x="T0" y="0"/>
              </a:cxn>
              <a:cxn ang="T3">
                <a:pos x="T1" y="0"/>
              </a:cxn>
            </a:cxnLst>
            <a:rect l="0" t="0" r="r" b="b"/>
            <a:pathLst>
              <a:path w="2667000">
                <a:moveTo>
                  <a:pt x="0" y="0"/>
                </a:moveTo>
                <a:lnTo>
                  <a:pt x="2667000" y="0"/>
                </a:lnTo>
              </a:path>
            </a:pathLst>
          </a:custGeom>
          <a:noFill/>
          <a:ln w="9525">
            <a:solidFill>
              <a:srgbClr val="8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4822" name="object 9"/>
          <p:cNvSpPr>
            <a:spLocks noChangeArrowheads="1"/>
          </p:cNvSpPr>
          <p:nvPr/>
        </p:nvSpPr>
        <p:spPr bwMode="auto">
          <a:xfrm>
            <a:off x="447675" y="2636838"/>
            <a:ext cx="2479675" cy="35687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34823" name="object 10"/>
          <p:cNvSpPr>
            <a:spLocks/>
          </p:cNvSpPr>
          <p:nvPr/>
        </p:nvSpPr>
        <p:spPr bwMode="auto">
          <a:xfrm>
            <a:off x="0" y="4649788"/>
            <a:ext cx="2214563" cy="1622425"/>
          </a:xfrm>
          <a:custGeom>
            <a:avLst/>
            <a:gdLst>
              <a:gd name="T0" fmla="*/ 708316 w 2214118"/>
              <a:gd name="T1" fmla="*/ 492371 h 1622285"/>
              <a:gd name="T2" fmla="*/ 212715 w 2214118"/>
              <a:gd name="T3" fmla="*/ 492371 h 1622285"/>
              <a:gd name="T4" fmla="*/ 261670 w 2214118"/>
              <a:gd name="T5" fmla="*/ 606229 h 1622285"/>
              <a:gd name="T6" fmla="*/ 315303 w 2214118"/>
              <a:gd name="T7" fmla="*/ 715153 h 1622285"/>
              <a:gd name="T8" fmla="*/ 373341 w 2214118"/>
              <a:gd name="T9" fmla="*/ 818923 h 1622285"/>
              <a:gd name="T10" fmla="*/ 435483 w 2214118"/>
              <a:gd name="T11" fmla="*/ 917345 h 1622285"/>
              <a:gd name="T12" fmla="*/ 501491 w 2214118"/>
              <a:gd name="T13" fmla="*/ 1010247 h 1622285"/>
              <a:gd name="T14" fmla="*/ 571066 w 2214118"/>
              <a:gd name="T15" fmla="*/ 1097434 h 1622285"/>
              <a:gd name="T16" fmla="*/ 643944 w 2214118"/>
              <a:gd name="T17" fmla="*/ 1178687 h 1622285"/>
              <a:gd name="T18" fmla="*/ 719855 w 2214118"/>
              <a:gd name="T19" fmla="*/ 1253811 h 1622285"/>
              <a:gd name="T20" fmla="*/ 798523 w 2214118"/>
              <a:gd name="T21" fmla="*/ 1322634 h 1622285"/>
              <a:gd name="T22" fmla="*/ 879677 w 2214118"/>
              <a:gd name="T23" fmla="*/ 1384939 h 1622285"/>
              <a:gd name="T24" fmla="*/ 963042 w 2214118"/>
              <a:gd name="T25" fmla="*/ 1440551 h 1622285"/>
              <a:gd name="T26" fmla="*/ 1048346 w 2214118"/>
              <a:gd name="T27" fmla="*/ 1489254 h 1622285"/>
              <a:gd name="T28" fmla="*/ 1135316 w 2214118"/>
              <a:gd name="T29" fmla="*/ 1530875 h 1622285"/>
              <a:gd name="T30" fmla="*/ 1223680 w 2214118"/>
              <a:gd name="T31" fmla="*/ 1565196 h 1622285"/>
              <a:gd name="T32" fmla="*/ 1313164 w 2214118"/>
              <a:gd name="T33" fmla="*/ 1592022 h 1622285"/>
              <a:gd name="T34" fmla="*/ 1403495 w 2214118"/>
              <a:gd name="T35" fmla="*/ 1611180 h 1622285"/>
              <a:gd name="T36" fmla="*/ 1494400 w 2214118"/>
              <a:gd name="T37" fmla="*/ 1622454 h 1622285"/>
              <a:gd name="T38" fmla="*/ 1585606 w 2214118"/>
              <a:gd name="T39" fmla="*/ 1625645 h 1622285"/>
              <a:gd name="T40" fmla="*/ 1676845 w 2214118"/>
              <a:gd name="T41" fmla="*/ 1620585 h 1622285"/>
              <a:gd name="T42" fmla="*/ 1767838 w 2214118"/>
              <a:gd name="T43" fmla="*/ 1607044 h 1622285"/>
              <a:gd name="T44" fmla="*/ 2130092 w 2214118"/>
              <a:gd name="T45" fmla="*/ 1535883 h 1622285"/>
              <a:gd name="T46" fmla="*/ 2042574 w 2214118"/>
              <a:gd name="T47" fmla="*/ 1535883 h 1622285"/>
              <a:gd name="T48" fmla="*/ 1951360 w 2214118"/>
              <a:gd name="T49" fmla="*/ 1532688 h 1622285"/>
              <a:gd name="T50" fmla="*/ 1860448 w 2214118"/>
              <a:gd name="T51" fmla="*/ 1521415 h 1622285"/>
              <a:gd name="T52" fmla="*/ 1770112 w 2214118"/>
              <a:gd name="T53" fmla="*/ 1502267 h 1622285"/>
              <a:gd name="T54" fmla="*/ 1680626 w 2214118"/>
              <a:gd name="T55" fmla="*/ 1475428 h 1622285"/>
              <a:gd name="T56" fmla="*/ 1592264 w 2214118"/>
              <a:gd name="T57" fmla="*/ 1441106 h 1622285"/>
              <a:gd name="T58" fmla="*/ 1505289 w 2214118"/>
              <a:gd name="T59" fmla="*/ 1399506 h 1622285"/>
              <a:gd name="T60" fmla="*/ 1419986 w 2214118"/>
              <a:gd name="T61" fmla="*/ 1350783 h 1622285"/>
              <a:gd name="T62" fmla="*/ 1336624 w 2214118"/>
              <a:gd name="T63" fmla="*/ 1295186 h 1622285"/>
              <a:gd name="T64" fmla="*/ 1255472 w 2214118"/>
              <a:gd name="T65" fmla="*/ 1232854 h 1622285"/>
              <a:gd name="T66" fmla="*/ 1176806 w 2214118"/>
              <a:gd name="T67" fmla="*/ 1164027 h 1622285"/>
              <a:gd name="T68" fmla="*/ 1100899 w 2214118"/>
              <a:gd name="T69" fmla="*/ 1088898 h 1622285"/>
              <a:gd name="T70" fmla="*/ 1028022 w 2214118"/>
              <a:gd name="T71" fmla="*/ 1007639 h 1622285"/>
              <a:gd name="T72" fmla="*/ 958448 w 2214118"/>
              <a:gd name="T73" fmla="*/ 920444 h 1622285"/>
              <a:gd name="T74" fmla="*/ 892453 w 2214118"/>
              <a:gd name="T75" fmla="*/ 827534 h 1622285"/>
              <a:gd name="T76" fmla="*/ 830303 w 2214118"/>
              <a:gd name="T77" fmla="*/ 729103 h 1622285"/>
              <a:gd name="T78" fmla="*/ 772278 w 2214118"/>
              <a:gd name="T79" fmla="*/ 625323 h 1622285"/>
              <a:gd name="T80" fmla="*/ 718643 w 2214118"/>
              <a:gd name="T81" fmla="*/ 516403 h 1622285"/>
              <a:gd name="T82" fmla="*/ 708316 w 2214118"/>
              <a:gd name="T83" fmla="*/ 492371 h 1622285"/>
              <a:gd name="T84" fmla="*/ 2224823 w 2214118"/>
              <a:gd name="T85" fmla="*/ 1517288 h 1622285"/>
              <a:gd name="T86" fmla="*/ 2133819 w 2214118"/>
              <a:gd name="T87" fmla="*/ 1530820 h 1622285"/>
              <a:gd name="T88" fmla="*/ 2042574 w 2214118"/>
              <a:gd name="T89" fmla="*/ 1535883 h 1622285"/>
              <a:gd name="T90" fmla="*/ 2130092 w 2214118"/>
              <a:gd name="T91" fmla="*/ 1535883 h 1622285"/>
              <a:gd name="T92" fmla="*/ 2224823 w 2214118"/>
              <a:gd name="T93" fmla="*/ 1517288 h 1622285"/>
              <a:gd name="T94" fmla="*/ 309031 w 2214118"/>
              <a:gd name="T95" fmla="*/ 0 h 1622285"/>
              <a:gd name="T96" fmla="*/ 0 w 2214118"/>
              <a:gd name="T97" fmla="*/ 511088 h 1622285"/>
              <a:gd name="T98" fmla="*/ 0 w 2214118"/>
              <a:gd name="T99" fmla="*/ 534084 h 1622285"/>
              <a:gd name="T100" fmla="*/ 212715 w 2214118"/>
              <a:gd name="T101" fmla="*/ 492371 h 1622285"/>
              <a:gd name="T102" fmla="*/ 708316 w 2214118"/>
              <a:gd name="T103" fmla="*/ 492371 h 1622285"/>
              <a:gd name="T104" fmla="*/ 669676 w 2214118"/>
              <a:gd name="T105" fmla="*/ 402540 h 1622285"/>
              <a:gd name="T106" fmla="*/ 898158 w 2214118"/>
              <a:gd name="T107" fmla="*/ 357740 h 1622285"/>
              <a:gd name="T108" fmla="*/ 309031 w 2214118"/>
              <a:gd name="T109" fmla="*/ 0 h 16222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214118" h="1622285">
                <a:moveTo>
                  <a:pt x="704908" y="491363"/>
                </a:moveTo>
                <a:lnTo>
                  <a:pt x="211683" y="491363"/>
                </a:lnTo>
                <a:lnTo>
                  <a:pt x="260414" y="604981"/>
                </a:lnTo>
                <a:lnTo>
                  <a:pt x="313791" y="713665"/>
                </a:lnTo>
                <a:lnTo>
                  <a:pt x="371541" y="817219"/>
                </a:lnTo>
                <a:lnTo>
                  <a:pt x="433394" y="915449"/>
                </a:lnTo>
                <a:lnTo>
                  <a:pt x="499077" y="1008159"/>
                </a:lnTo>
                <a:lnTo>
                  <a:pt x="568319" y="1095154"/>
                </a:lnTo>
                <a:lnTo>
                  <a:pt x="640848" y="1176239"/>
                </a:lnTo>
                <a:lnTo>
                  <a:pt x="716393" y="1251219"/>
                </a:lnTo>
                <a:lnTo>
                  <a:pt x="794683" y="1319898"/>
                </a:lnTo>
                <a:lnTo>
                  <a:pt x="875445" y="1382082"/>
                </a:lnTo>
                <a:lnTo>
                  <a:pt x="958409" y="1437575"/>
                </a:lnTo>
                <a:lnTo>
                  <a:pt x="1043302" y="1486181"/>
                </a:lnTo>
                <a:lnTo>
                  <a:pt x="1129854" y="1527707"/>
                </a:lnTo>
                <a:lnTo>
                  <a:pt x="1217792" y="1561956"/>
                </a:lnTo>
                <a:lnTo>
                  <a:pt x="1306845" y="1588734"/>
                </a:lnTo>
                <a:lnTo>
                  <a:pt x="1396741" y="1607844"/>
                </a:lnTo>
                <a:lnTo>
                  <a:pt x="1487210" y="1619094"/>
                </a:lnTo>
                <a:lnTo>
                  <a:pt x="1577978" y="1622285"/>
                </a:lnTo>
                <a:lnTo>
                  <a:pt x="1668776" y="1617225"/>
                </a:lnTo>
                <a:lnTo>
                  <a:pt x="1759331" y="1603717"/>
                </a:lnTo>
                <a:lnTo>
                  <a:pt x="2119843" y="1532712"/>
                </a:lnTo>
                <a:lnTo>
                  <a:pt x="2032746" y="1532712"/>
                </a:lnTo>
                <a:lnTo>
                  <a:pt x="1941971" y="1529520"/>
                </a:lnTo>
                <a:lnTo>
                  <a:pt x="1851497" y="1518271"/>
                </a:lnTo>
                <a:lnTo>
                  <a:pt x="1761596" y="1499159"/>
                </a:lnTo>
                <a:lnTo>
                  <a:pt x="1672540" y="1472380"/>
                </a:lnTo>
                <a:lnTo>
                  <a:pt x="1584601" y="1438130"/>
                </a:lnTo>
                <a:lnTo>
                  <a:pt x="1498048" y="1396602"/>
                </a:lnTo>
                <a:lnTo>
                  <a:pt x="1413155" y="1347993"/>
                </a:lnTo>
                <a:lnTo>
                  <a:pt x="1330193" y="1292498"/>
                </a:lnTo>
                <a:lnTo>
                  <a:pt x="1249432" y="1230310"/>
                </a:lnTo>
                <a:lnTo>
                  <a:pt x="1171145" y="1161627"/>
                </a:lnTo>
                <a:lnTo>
                  <a:pt x="1095602" y="1086642"/>
                </a:lnTo>
                <a:lnTo>
                  <a:pt x="1023076" y="1005551"/>
                </a:lnTo>
                <a:lnTo>
                  <a:pt x="953837" y="918548"/>
                </a:lnTo>
                <a:lnTo>
                  <a:pt x="888157" y="825830"/>
                </a:lnTo>
                <a:lnTo>
                  <a:pt x="826308" y="727591"/>
                </a:lnTo>
                <a:lnTo>
                  <a:pt x="768560" y="624027"/>
                </a:lnTo>
                <a:lnTo>
                  <a:pt x="715187" y="515331"/>
                </a:lnTo>
                <a:lnTo>
                  <a:pt x="704908" y="491363"/>
                </a:lnTo>
                <a:close/>
              </a:path>
              <a:path w="2214118" h="1622285">
                <a:moveTo>
                  <a:pt x="2214118" y="1514144"/>
                </a:moveTo>
                <a:lnTo>
                  <a:pt x="2123552" y="1527652"/>
                </a:lnTo>
                <a:lnTo>
                  <a:pt x="2032746" y="1532712"/>
                </a:lnTo>
                <a:lnTo>
                  <a:pt x="2119843" y="1532712"/>
                </a:lnTo>
                <a:lnTo>
                  <a:pt x="2214118" y="1514144"/>
                </a:lnTo>
                <a:close/>
              </a:path>
              <a:path w="2214118" h="1622285">
                <a:moveTo>
                  <a:pt x="307543" y="0"/>
                </a:moveTo>
                <a:lnTo>
                  <a:pt x="0" y="510032"/>
                </a:lnTo>
                <a:lnTo>
                  <a:pt x="0" y="532980"/>
                </a:lnTo>
                <a:lnTo>
                  <a:pt x="211683" y="491363"/>
                </a:lnTo>
                <a:lnTo>
                  <a:pt x="704908" y="491363"/>
                </a:lnTo>
                <a:lnTo>
                  <a:pt x="666457" y="401700"/>
                </a:lnTo>
                <a:lnTo>
                  <a:pt x="893838" y="356996"/>
                </a:lnTo>
                <a:lnTo>
                  <a:pt x="307543" y="0"/>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34824" name="object 11"/>
          <p:cNvSpPr>
            <a:spLocks/>
          </p:cNvSpPr>
          <p:nvPr/>
        </p:nvSpPr>
        <p:spPr bwMode="auto">
          <a:xfrm>
            <a:off x="1981200" y="4084638"/>
            <a:ext cx="1243013" cy="2097087"/>
          </a:xfrm>
          <a:custGeom>
            <a:avLst/>
            <a:gdLst>
              <a:gd name="T0" fmla="*/ 1195011 w 1243027"/>
              <a:gd name="T1" fmla="*/ 0 h 2097742"/>
              <a:gd name="T2" fmla="*/ 740345 w 1243027"/>
              <a:gd name="T3" fmla="*/ 88989 h 2097742"/>
              <a:gd name="T4" fmla="*/ 762814 w 1243027"/>
              <a:gd name="T5" fmla="*/ 220230 h 2097742"/>
              <a:gd name="T6" fmla="*/ 778156 w 1243027"/>
              <a:gd name="T7" fmla="*/ 350517 h 2097742"/>
              <a:gd name="T8" fmla="*/ 786496 w 1243027"/>
              <a:gd name="T9" fmla="*/ 479464 h 2097742"/>
              <a:gd name="T10" fmla="*/ 787980 w 1243027"/>
              <a:gd name="T11" fmla="*/ 606668 h 2097742"/>
              <a:gd name="T12" fmla="*/ 782756 w 1243027"/>
              <a:gd name="T13" fmla="*/ 731733 h 2097742"/>
              <a:gd name="T14" fmla="*/ 770972 w 1243027"/>
              <a:gd name="T15" fmla="*/ 854266 h 2097742"/>
              <a:gd name="T16" fmla="*/ 752800 w 1243027"/>
              <a:gd name="T17" fmla="*/ 973864 h 2097742"/>
              <a:gd name="T18" fmla="*/ 728337 w 1243027"/>
              <a:gd name="T19" fmla="*/ 1090133 h 2097742"/>
              <a:gd name="T20" fmla="*/ 697758 w 1243027"/>
              <a:gd name="T21" fmla="*/ 1202678 h 2097742"/>
              <a:gd name="T22" fmla="*/ 661232 w 1243027"/>
              <a:gd name="T23" fmla="*/ 1311099 h 2097742"/>
              <a:gd name="T24" fmla="*/ 618859 w 1243027"/>
              <a:gd name="T25" fmla="*/ 1415002 h 2097742"/>
              <a:gd name="T26" fmla="*/ 570835 w 1243027"/>
              <a:gd name="T27" fmla="*/ 1513987 h 2097742"/>
              <a:gd name="T28" fmla="*/ 517260 w 1243027"/>
              <a:gd name="T29" fmla="*/ 1607661 h 2097742"/>
              <a:gd name="T30" fmla="*/ 458329 w 1243027"/>
              <a:gd name="T31" fmla="*/ 1695623 h 2097742"/>
              <a:gd name="T32" fmla="*/ 394165 w 1243027"/>
              <a:gd name="T33" fmla="*/ 1777479 h 2097742"/>
              <a:gd name="T34" fmla="*/ 324892 w 1243027"/>
              <a:gd name="T35" fmla="*/ 1852830 h 2097742"/>
              <a:gd name="T36" fmla="*/ 250706 w 1243027"/>
              <a:gd name="T37" fmla="*/ 1921283 h 2097742"/>
              <a:gd name="T38" fmla="*/ 171731 w 1243027"/>
              <a:gd name="T39" fmla="*/ 1982436 h 2097742"/>
              <a:gd name="T40" fmla="*/ 88112 w 1243027"/>
              <a:gd name="T41" fmla="*/ 2035898 h 2097742"/>
              <a:gd name="T42" fmla="*/ 0 w 1243027"/>
              <a:gd name="T43" fmla="*/ 2081265 h 2097742"/>
              <a:gd name="T44" fmla="*/ 18153 w 1243027"/>
              <a:gd name="T45" fmla="*/ 2081857 h 2097742"/>
              <a:gd name="T46" fmla="*/ 30930 w 1243027"/>
              <a:gd name="T47" fmla="*/ 2082077 h 2097742"/>
              <a:gd name="T48" fmla="*/ 56412 w 1243027"/>
              <a:gd name="T49" fmla="*/ 2082038 h 2097742"/>
              <a:gd name="T50" fmla="*/ 69139 w 1243027"/>
              <a:gd name="T51" fmla="*/ 2081780 h 2097742"/>
              <a:gd name="T52" fmla="*/ 107210 w 1243027"/>
              <a:gd name="T53" fmla="*/ 2080029 h 2097742"/>
              <a:gd name="T54" fmla="*/ 157654 w 1243027"/>
              <a:gd name="T55" fmla="*/ 2075449 h 2097742"/>
              <a:gd name="T56" fmla="*/ 207736 w 1243027"/>
              <a:gd name="T57" fmla="*/ 2068303 h 2097742"/>
              <a:gd name="T58" fmla="*/ 339711 w 1243027"/>
              <a:gd name="T59" fmla="*/ 2036605 h 2097742"/>
              <a:gd name="T60" fmla="*/ 442106 w 1243027"/>
              <a:gd name="T61" fmla="*/ 1998253 h 2097742"/>
              <a:gd name="T62" fmla="*/ 539528 w 1243027"/>
              <a:gd name="T63" fmla="*/ 1949241 h 2097742"/>
              <a:gd name="T64" fmla="*/ 631731 w 1243027"/>
              <a:gd name="T65" fmla="*/ 1890103 h 2097742"/>
              <a:gd name="T66" fmla="*/ 718465 w 1243027"/>
              <a:gd name="T67" fmla="*/ 1821370 h 2097742"/>
              <a:gd name="T68" fmla="*/ 799483 w 1243027"/>
              <a:gd name="T69" fmla="*/ 1743571 h 2097742"/>
              <a:gd name="T70" fmla="*/ 874537 w 1243027"/>
              <a:gd name="T71" fmla="*/ 1657238 h 2097742"/>
              <a:gd name="T72" fmla="*/ 943380 w 1243027"/>
              <a:gd name="T73" fmla="*/ 1562904 h 2097742"/>
              <a:gd name="T74" fmla="*/ 1005787 w 1243027"/>
              <a:gd name="T75" fmla="*/ 1461099 h 2097742"/>
              <a:gd name="T76" fmla="*/ 1061463 w 1243027"/>
              <a:gd name="T77" fmla="*/ 1352351 h 2097742"/>
              <a:gd name="T78" fmla="*/ 1110184 w 1243027"/>
              <a:gd name="T79" fmla="*/ 1237195 h 2097742"/>
              <a:gd name="T80" fmla="*/ 1151726 w 1243027"/>
              <a:gd name="T81" fmla="*/ 1116161 h 2097742"/>
              <a:gd name="T82" fmla="*/ 1185817 w 1243027"/>
              <a:gd name="T83" fmla="*/ 989780 h 2097742"/>
              <a:gd name="T84" fmla="*/ 1212185 w 1243027"/>
              <a:gd name="T85" fmla="*/ 858582 h 2097742"/>
              <a:gd name="T86" fmla="*/ 1230631 w 1243027"/>
              <a:gd name="T87" fmla="*/ 723102 h 2097742"/>
              <a:gd name="T88" fmla="*/ 1240882 w 1243027"/>
              <a:gd name="T89" fmla="*/ 583863 h 2097742"/>
              <a:gd name="T90" fmla="*/ 1242691 w 1243027"/>
              <a:gd name="T91" fmla="*/ 441404 h 2097742"/>
              <a:gd name="T92" fmla="*/ 1235811 w 1243027"/>
              <a:gd name="T93" fmla="*/ 296250 h 2097742"/>
              <a:gd name="T94" fmla="*/ 1219992 w 1243027"/>
              <a:gd name="T95" fmla="*/ 148933 h 2097742"/>
              <a:gd name="T96" fmla="*/ 1195011 w 1243027"/>
              <a:gd name="T97" fmla="*/ 0 h 20977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243027" h="2097742">
                <a:moveTo>
                  <a:pt x="1195323" y="0"/>
                </a:moveTo>
                <a:lnTo>
                  <a:pt x="740537" y="89661"/>
                </a:lnTo>
                <a:lnTo>
                  <a:pt x="763030" y="221886"/>
                </a:lnTo>
                <a:lnTo>
                  <a:pt x="778372" y="353156"/>
                </a:lnTo>
                <a:lnTo>
                  <a:pt x="786712" y="483072"/>
                </a:lnTo>
                <a:lnTo>
                  <a:pt x="788196" y="611233"/>
                </a:lnTo>
                <a:lnTo>
                  <a:pt x="782972" y="737239"/>
                </a:lnTo>
                <a:lnTo>
                  <a:pt x="771188" y="860692"/>
                </a:lnTo>
                <a:lnTo>
                  <a:pt x="752992" y="981190"/>
                </a:lnTo>
                <a:lnTo>
                  <a:pt x="728529" y="1098335"/>
                </a:lnTo>
                <a:lnTo>
                  <a:pt x="697950" y="1211726"/>
                </a:lnTo>
                <a:lnTo>
                  <a:pt x="661400" y="1320963"/>
                </a:lnTo>
                <a:lnTo>
                  <a:pt x="619027" y="1425647"/>
                </a:lnTo>
                <a:lnTo>
                  <a:pt x="570979" y="1525377"/>
                </a:lnTo>
                <a:lnTo>
                  <a:pt x="517404" y="1619755"/>
                </a:lnTo>
                <a:lnTo>
                  <a:pt x="458449" y="1708379"/>
                </a:lnTo>
                <a:lnTo>
                  <a:pt x="394261" y="1790851"/>
                </a:lnTo>
                <a:lnTo>
                  <a:pt x="324988" y="1866770"/>
                </a:lnTo>
                <a:lnTo>
                  <a:pt x="250778" y="1935736"/>
                </a:lnTo>
                <a:lnTo>
                  <a:pt x="171779" y="1997350"/>
                </a:lnTo>
                <a:lnTo>
                  <a:pt x="88136" y="2051212"/>
                </a:lnTo>
                <a:lnTo>
                  <a:pt x="0" y="2096922"/>
                </a:lnTo>
                <a:lnTo>
                  <a:pt x="18153" y="2097518"/>
                </a:lnTo>
                <a:lnTo>
                  <a:pt x="30930" y="2097742"/>
                </a:lnTo>
                <a:lnTo>
                  <a:pt x="56436" y="2097703"/>
                </a:lnTo>
                <a:lnTo>
                  <a:pt x="69163" y="2097440"/>
                </a:lnTo>
                <a:lnTo>
                  <a:pt x="107234" y="2095678"/>
                </a:lnTo>
                <a:lnTo>
                  <a:pt x="157702" y="2091062"/>
                </a:lnTo>
                <a:lnTo>
                  <a:pt x="207784" y="2083862"/>
                </a:lnTo>
                <a:lnTo>
                  <a:pt x="339807" y="2051926"/>
                </a:lnTo>
                <a:lnTo>
                  <a:pt x="442226" y="2013285"/>
                </a:lnTo>
                <a:lnTo>
                  <a:pt x="539672" y="1963905"/>
                </a:lnTo>
                <a:lnTo>
                  <a:pt x="631899" y="1904322"/>
                </a:lnTo>
                <a:lnTo>
                  <a:pt x="718657" y="1835072"/>
                </a:lnTo>
                <a:lnTo>
                  <a:pt x="799699" y="1756688"/>
                </a:lnTo>
                <a:lnTo>
                  <a:pt x="874777" y="1669706"/>
                </a:lnTo>
                <a:lnTo>
                  <a:pt x="943644" y="1574662"/>
                </a:lnTo>
                <a:lnTo>
                  <a:pt x="1006051" y="1472090"/>
                </a:lnTo>
                <a:lnTo>
                  <a:pt x="1061751" y="1362525"/>
                </a:lnTo>
                <a:lnTo>
                  <a:pt x="1110496" y="1246503"/>
                </a:lnTo>
                <a:lnTo>
                  <a:pt x="1152038" y="1124558"/>
                </a:lnTo>
                <a:lnTo>
                  <a:pt x="1186129" y="997226"/>
                </a:lnTo>
                <a:lnTo>
                  <a:pt x="1212521" y="865042"/>
                </a:lnTo>
                <a:lnTo>
                  <a:pt x="1230967" y="728540"/>
                </a:lnTo>
                <a:lnTo>
                  <a:pt x="1241218" y="588256"/>
                </a:lnTo>
                <a:lnTo>
                  <a:pt x="1243027" y="444725"/>
                </a:lnTo>
                <a:lnTo>
                  <a:pt x="1236147" y="298482"/>
                </a:lnTo>
                <a:lnTo>
                  <a:pt x="1220328" y="150061"/>
                </a:lnTo>
                <a:lnTo>
                  <a:pt x="1195323" y="0"/>
                </a:lnTo>
                <a:close/>
              </a:path>
            </a:pathLst>
          </a:custGeom>
          <a:solidFill>
            <a:srgbClr val="29527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34825" name="object 12"/>
          <p:cNvSpPr>
            <a:spLocks/>
          </p:cNvSpPr>
          <p:nvPr/>
        </p:nvSpPr>
        <p:spPr bwMode="auto">
          <a:xfrm>
            <a:off x="0" y="4084638"/>
            <a:ext cx="3224213" cy="2187575"/>
          </a:xfrm>
          <a:custGeom>
            <a:avLst/>
            <a:gdLst>
              <a:gd name="T0" fmla="*/ 2065462 w 3224481"/>
              <a:gd name="T1" fmla="*/ 2054356 h 2187435"/>
              <a:gd name="T2" fmla="*/ 2227790 w 3224481"/>
              <a:gd name="T3" fmla="*/ 1938712 h 2187435"/>
              <a:gd name="T4" fmla="*/ 2370987 w 3224481"/>
              <a:gd name="T5" fmla="*/ 1793611 h 2187435"/>
              <a:gd name="T6" fmla="*/ 2493878 w 3224481"/>
              <a:gd name="T7" fmla="*/ 1622251 h 2187435"/>
              <a:gd name="T8" fmla="*/ 2595297 w 3224481"/>
              <a:gd name="T9" fmla="*/ 1427831 h 2187435"/>
              <a:gd name="T10" fmla="*/ 2674065 w 3224481"/>
              <a:gd name="T11" fmla="*/ 1213598 h 2187435"/>
              <a:gd name="T12" fmla="*/ 2728998 w 3224481"/>
              <a:gd name="T13" fmla="*/ 982702 h 2187435"/>
              <a:gd name="T14" fmla="*/ 2758916 w 3224481"/>
              <a:gd name="T15" fmla="*/ 738367 h 2187435"/>
              <a:gd name="T16" fmla="*/ 2762646 w 3224481"/>
              <a:gd name="T17" fmla="*/ 483816 h 2187435"/>
              <a:gd name="T18" fmla="*/ 2739012 w 3224481"/>
              <a:gd name="T19" fmla="*/ 222222 h 2187435"/>
              <a:gd name="T20" fmla="*/ 3170442 w 3224481"/>
              <a:gd name="T21" fmla="*/ 0 h 2187435"/>
              <a:gd name="T22" fmla="*/ 3211193 w 3224481"/>
              <a:gd name="T23" fmla="*/ 298938 h 2187435"/>
              <a:gd name="T24" fmla="*/ 3216248 w 3224481"/>
              <a:gd name="T25" fmla="*/ 589168 h 2187435"/>
              <a:gd name="T26" fmla="*/ 3187615 w 3224481"/>
              <a:gd name="T27" fmla="*/ 866362 h 2187435"/>
              <a:gd name="T28" fmla="*/ 3127252 w 3224481"/>
              <a:gd name="T29" fmla="*/ 1126286 h 2187435"/>
              <a:gd name="T30" fmla="*/ 3037136 w 3224481"/>
              <a:gd name="T31" fmla="*/ 1364613 h 2187435"/>
              <a:gd name="T32" fmla="*/ 2919266 w 3224481"/>
              <a:gd name="T33" fmla="*/ 1577086 h 2187435"/>
              <a:gd name="T34" fmla="*/ 2775609 w 3224481"/>
              <a:gd name="T35" fmla="*/ 1759390 h 2187435"/>
              <a:gd name="T36" fmla="*/ 2608145 w 3224481"/>
              <a:gd name="T37" fmla="*/ 1907250 h 2187435"/>
              <a:gd name="T38" fmla="*/ 2418856 w 3224481"/>
              <a:gd name="T39" fmla="*/ 2016381 h 2187435"/>
              <a:gd name="T40" fmla="*/ 2209702 w 3224481"/>
              <a:gd name="T41" fmla="*/ 2082486 h 2187435"/>
              <a:gd name="T42" fmla="*/ 1665446 w 3224481"/>
              <a:gd name="T43" fmla="*/ 2185735 h 2187435"/>
              <a:gd name="T44" fmla="*/ 1484247 w 3224481"/>
              <a:gd name="T45" fmla="*/ 2187604 h 2187435"/>
              <a:gd name="T46" fmla="*/ 1304240 w 3224481"/>
              <a:gd name="T47" fmla="*/ 2157196 h 2187435"/>
              <a:gd name="T48" fmla="*/ 1127598 w 3224481"/>
              <a:gd name="T49" fmla="*/ 2096073 h 2187435"/>
              <a:gd name="T50" fmla="*/ 956489 w 3224481"/>
              <a:gd name="T51" fmla="*/ 2005797 h 2187435"/>
              <a:gd name="T52" fmla="*/ 793099 w 3224481"/>
              <a:gd name="T53" fmla="*/ 1887952 h 2187435"/>
              <a:gd name="T54" fmla="*/ 639576 w 3224481"/>
              <a:gd name="T55" fmla="*/ 1744070 h 2187435"/>
              <a:gd name="T56" fmla="*/ 498093 w 3224481"/>
              <a:gd name="T57" fmla="*/ 1575733 h 2187435"/>
              <a:gd name="T58" fmla="*/ 370797 w 3224481"/>
              <a:gd name="T59" fmla="*/ 1384500 h 2187435"/>
              <a:gd name="T60" fmla="*/ 259886 w 3224481"/>
              <a:gd name="T61" fmla="*/ 1171931 h 2187435"/>
              <a:gd name="T62" fmla="*/ 0 w 3224481"/>
              <a:gd name="T63" fmla="*/ 1099810 h 21874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224481" h="2187435">
                <a:moveTo>
                  <a:pt x="1981454" y="2096922"/>
                </a:moveTo>
                <a:lnTo>
                  <a:pt x="2069590" y="2051212"/>
                </a:lnTo>
                <a:lnTo>
                  <a:pt x="2153233" y="1997350"/>
                </a:lnTo>
                <a:lnTo>
                  <a:pt x="2232232" y="1935736"/>
                </a:lnTo>
                <a:lnTo>
                  <a:pt x="2306442" y="1866770"/>
                </a:lnTo>
                <a:lnTo>
                  <a:pt x="2375715" y="1790851"/>
                </a:lnTo>
                <a:lnTo>
                  <a:pt x="2439903" y="1708379"/>
                </a:lnTo>
                <a:lnTo>
                  <a:pt x="2498858" y="1619755"/>
                </a:lnTo>
                <a:lnTo>
                  <a:pt x="2552433" y="1525377"/>
                </a:lnTo>
                <a:lnTo>
                  <a:pt x="2600481" y="1425647"/>
                </a:lnTo>
                <a:lnTo>
                  <a:pt x="2642854" y="1320963"/>
                </a:lnTo>
                <a:lnTo>
                  <a:pt x="2679404" y="1211726"/>
                </a:lnTo>
                <a:lnTo>
                  <a:pt x="2709983" y="1098335"/>
                </a:lnTo>
                <a:lnTo>
                  <a:pt x="2734446" y="981190"/>
                </a:lnTo>
                <a:lnTo>
                  <a:pt x="2752642" y="860692"/>
                </a:lnTo>
                <a:lnTo>
                  <a:pt x="2764426" y="737239"/>
                </a:lnTo>
                <a:lnTo>
                  <a:pt x="2769650" y="611233"/>
                </a:lnTo>
                <a:lnTo>
                  <a:pt x="2768166" y="483072"/>
                </a:lnTo>
                <a:lnTo>
                  <a:pt x="2759826" y="353156"/>
                </a:lnTo>
                <a:lnTo>
                  <a:pt x="2744484" y="221886"/>
                </a:lnTo>
                <a:lnTo>
                  <a:pt x="2721991" y="89661"/>
                </a:lnTo>
                <a:lnTo>
                  <a:pt x="3176778" y="0"/>
                </a:lnTo>
                <a:lnTo>
                  <a:pt x="3201782" y="150061"/>
                </a:lnTo>
                <a:lnTo>
                  <a:pt x="3217601" y="298482"/>
                </a:lnTo>
                <a:lnTo>
                  <a:pt x="3224481" y="444725"/>
                </a:lnTo>
                <a:lnTo>
                  <a:pt x="3222672" y="588256"/>
                </a:lnTo>
                <a:lnTo>
                  <a:pt x="3212421" y="728540"/>
                </a:lnTo>
                <a:lnTo>
                  <a:pt x="3193975" y="865042"/>
                </a:lnTo>
                <a:lnTo>
                  <a:pt x="3167583" y="997226"/>
                </a:lnTo>
                <a:lnTo>
                  <a:pt x="3133492" y="1124558"/>
                </a:lnTo>
                <a:lnTo>
                  <a:pt x="3091950" y="1246503"/>
                </a:lnTo>
                <a:lnTo>
                  <a:pt x="3043205" y="1362525"/>
                </a:lnTo>
                <a:lnTo>
                  <a:pt x="2987505" y="1472090"/>
                </a:lnTo>
                <a:lnTo>
                  <a:pt x="2925098" y="1574662"/>
                </a:lnTo>
                <a:lnTo>
                  <a:pt x="2856231" y="1669706"/>
                </a:lnTo>
                <a:lnTo>
                  <a:pt x="2781153" y="1756688"/>
                </a:lnTo>
                <a:lnTo>
                  <a:pt x="2700111" y="1835072"/>
                </a:lnTo>
                <a:lnTo>
                  <a:pt x="2613353" y="1904322"/>
                </a:lnTo>
                <a:lnTo>
                  <a:pt x="2521126" y="1963905"/>
                </a:lnTo>
                <a:lnTo>
                  <a:pt x="2423680" y="2013285"/>
                </a:lnTo>
                <a:lnTo>
                  <a:pt x="2321261" y="2051926"/>
                </a:lnTo>
                <a:lnTo>
                  <a:pt x="2214118" y="2079294"/>
                </a:lnTo>
                <a:lnTo>
                  <a:pt x="1759331" y="2168867"/>
                </a:lnTo>
                <a:lnTo>
                  <a:pt x="1668776" y="2182375"/>
                </a:lnTo>
                <a:lnTo>
                  <a:pt x="1577978" y="2187435"/>
                </a:lnTo>
                <a:lnTo>
                  <a:pt x="1487210" y="2184244"/>
                </a:lnTo>
                <a:lnTo>
                  <a:pt x="1396741" y="2172994"/>
                </a:lnTo>
                <a:lnTo>
                  <a:pt x="1306845" y="2153884"/>
                </a:lnTo>
                <a:lnTo>
                  <a:pt x="1217792" y="2127106"/>
                </a:lnTo>
                <a:lnTo>
                  <a:pt x="1129854" y="2092857"/>
                </a:lnTo>
                <a:lnTo>
                  <a:pt x="1043302" y="2051331"/>
                </a:lnTo>
                <a:lnTo>
                  <a:pt x="958409" y="2002725"/>
                </a:lnTo>
                <a:lnTo>
                  <a:pt x="875445" y="1947232"/>
                </a:lnTo>
                <a:lnTo>
                  <a:pt x="794683" y="1885048"/>
                </a:lnTo>
                <a:lnTo>
                  <a:pt x="716393" y="1816369"/>
                </a:lnTo>
                <a:lnTo>
                  <a:pt x="640848" y="1741389"/>
                </a:lnTo>
                <a:lnTo>
                  <a:pt x="568319" y="1660304"/>
                </a:lnTo>
                <a:lnTo>
                  <a:pt x="499077" y="1573309"/>
                </a:lnTo>
                <a:lnTo>
                  <a:pt x="433394" y="1480599"/>
                </a:lnTo>
                <a:lnTo>
                  <a:pt x="371541" y="1382369"/>
                </a:lnTo>
                <a:lnTo>
                  <a:pt x="313791" y="1278815"/>
                </a:lnTo>
                <a:lnTo>
                  <a:pt x="260414" y="1170131"/>
                </a:lnTo>
                <a:lnTo>
                  <a:pt x="211683" y="1056513"/>
                </a:lnTo>
                <a:lnTo>
                  <a:pt x="0" y="1098130"/>
                </a:lnTo>
              </a:path>
            </a:pathLst>
          </a:custGeom>
          <a:noFill/>
          <a:ln w="317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4826" name="object 13"/>
          <p:cNvSpPr>
            <a:spLocks/>
          </p:cNvSpPr>
          <p:nvPr/>
        </p:nvSpPr>
        <p:spPr bwMode="auto">
          <a:xfrm>
            <a:off x="0" y="4649788"/>
            <a:ext cx="2214563" cy="1531937"/>
          </a:xfrm>
          <a:custGeom>
            <a:avLst/>
            <a:gdLst>
              <a:gd name="T0" fmla="*/ 0 w 2214118"/>
              <a:gd name="T1" fmla="*/ 503878 h 1532712"/>
              <a:gd name="T2" fmla="*/ 309031 w 2214118"/>
              <a:gd name="T3" fmla="*/ 0 h 1532712"/>
              <a:gd name="T4" fmla="*/ 898158 w 2214118"/>
              <a:gd name="T5" fmla="*/ 352688 h 1532712"/>
              <a:gd name="T6" fmla="*/ 669676 w 2214118"/>
              <a:gd name="T7" fmla="*/ 396854 h 1532712"/>
              <a:gd name="T8" fmla="*/ 718643 w 2214118"/>
              <a:gd name="T9" fmla="*/ 509113 h 1532712"/>
              <a:gd name="T10" fmla="*/ 772278 w 2214118"/>
              <a:gd name="T11" fmla="*/ 616498 h 1532712"/>
              <a:gd name="T12" fmla="*/ 830303 w 2214118"/>
              <a:gd name="T13" fmla="*/ 718812 h 1532712"/>
              <a:gd name="T14" fmla="*/ 892453 w 2214118"/>
              <a:gd name="T15" fmla="*/ 815866 h 1532712"/>
              <a:gd name="T16" fmla="*/ 958448 w 2214118"/>
              <a:gd name="T17" fmla="*/ 907466 h 1532712"/>
              <a:gd name="T18" fmla="*/ 1028022 w 2214118"/>
              <a:gd name="T19" fmla="*/ 993419 h 1532712"/>
              <a:gd name="T20" fmla="*/ 1100899 w 2214118"/>
              <a:gd name="T21" fmla="*/ 1073532 h 1532712"/>
              <a:gd name="T22" fmla="*/ 1176806 w 2214118"/>
              <a:gd name="T23" fmla="*/ 1147612 h 1532712"/>
              <a:gd name="T24" fmla="*/ 1255472 w 2214118"/>
              <a:gd name="T25" fmla="*/ 1215466 h 1532712"/>
              <a:gd name="T26" fmla="*/ 1336624 w 2214118"/>
              <a:gd name="T27" fmla="*/ 1276902 h 1532712"/>
              <a:gd name="T28" fmla="*/ 1419986 w 2214118"/>
              <a:gd name="T29" fmla="*/ 1331729 h 1532712"/>
              <a:gd name="T30" fmla="*/ 1505289 w 2214118"/>
              <a:gd name="T31" fmla="*/ 1379753 h 1532712"/>
              <a:gd name="T32" fmla="*/ 1592264 w 2214118"/>
              <a:gd name="T33" fmla="*/ 1420779 h 1532712"/>
              <a:gd name="T34" fmla="*/ 1680626 w 2214118"/>
              <a:gd name="T35" fmla="*/ 1454617 h 1532712"/>
              <a:gd name="T36" fmla="*/ 1770112 w 2214118"/>
              <a:gd name="T37" fmla="*/ 1481071 h 1532712"/>
              <a:gd name="T38" fmla="*/ 1860448 w 2214118"/>
              <a:gd name="T39" fmla="*/ 1499952 h 1532712"/>
              <a:gd name="T40" fmla="*/ 1951360 w 2214118"/>
              <a:gd name="T41" fmla="*/ 1511067 h 1532712"/>
              <a:gd name="T42" fmla="*/ 2042574 w 2214118"/>
              <a:gd name="T43" fmla="*/ 1514220 h 1532712"/>
              <a:gd name="T44" fmla="*/ 2133819 w 2214118"/>
              <a:gd name="T45" fmla="*/ 1509221 h 1532712"/>
              <a:gd name="T46" fmla="*/ 2224823 w 2214118"/>
              <a:gd name="T47" fmla="*/ 1495875 h 15327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214118" h="1532712">
                <a:moveTo>
                  <a:pt x="0" y="510032"/>
                </a:moveTo>
                <a:lnTo>
                  <a:pt x="307543" y="0"/>
                </a:lnTo>
                <a:lnTo>
                  <a:pt x="893838" y="356996"/>
                </a:lnTo>
                <a:lnTo>
                  <a:pt x="666457" y="401700"/>
                </a:lnTo>
                <a:lnTo>
                  <a:pt x="715187" y="515331"/>
                </a:lnTo>
                <a:lnTo>
                  <a:pt x="768560" y="624027"/>
                </a:lnTo>
                <a:lnTo>
                  <a:pt x="826308" y="727591"/>
                </a:lnTo>
                <a:lnTo>
                  <a:pt x="888157" y="825830"/>
                </a:lnTo>
                <a:lnTo>
                  <a:pt x="953837" y="918548"/>
                </a:lnTo>
                <a:lnTo>
                  <a:pt x="1023076" y="1005551"/>
                </a:lnTo>
                <a:lnTo>
                  <a:pt x="1095602" y="1086642"/>
                </a:lnTo>
                <a:lnTo>
                  <a:pt x="1171145" y="1161627"/>
                </a:lnTo>
                <a:lnTo>
                  <a:pt x="1249432" y="1230310"/>
                </a:lnTo>
                <a:lnTo>
                  <a:pt x="1330193" y="1292498"/>
                </a:lnTo>
                <a:lnTo>
                  <a:pt x="1413155" y="1347993"/>
                </a:lnTo>
                <a:lnTo>
                  <a:pt x="1498048" y="1396602"/>
                </a:lnTo>
                <a:lnTo>
                  <a:pt x="1584601" y="1438130"/>
                </a:lnTo>
                <a:lnTo>
                  <a:pt x="1672540" y="1472380"/>
                </a:lnTo>
                <a:lnTo>
                  <a:pt x="1761596" y="1499159"/>
                </a:lnTo>
                <a:lnTo>
                  <a:pt x="1851497" y="1518271"/>
                </a:lnTo>
                <a:lnTo>
                  <a:pt x="1941971" y="1529520"/>
                </a:lnTo>
                <a:lnTo>
                  <a:pt x="2032746" y="1532712"/>
                </a:lnTo>
                <a:lnTo>
                  <a:pt x="2123552" y="1527652"/>
                </a:lnTo>
                <a:lnTo>
                  <a:pt x="2214118" y="1514144"/>
                </a:lnTo>
              </a:path>
            </a:pathLst>
          </a:custGeom>
          <a:noFill/>
          <a:ln w="317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4827" name="object 14"/>
          <p:cNvSpPr>
            <a:spLocks/>
          </p:cNvSpPr>
          <p:nvPr/>
        </p:nvSpPr>
        <p:spPr bwMode="auto">
          <a:xfrm>
            <a:off x="1228725" y="2620963"/>
            <a:ext cx="2162175" cy="1703387"/>
          </a:xfrm>
          <a:custGeom>
            <a:avLst/>
            <a:gdLst>
              <a:gd name="T0" fmla="*/ 936374 w 2161717"/>
              <a:gd name="T1" fmla="*/ 60977 h 1702155"/>
              <a:gd name="T2" fmla="*/ 91703 w 2161717"/>
              <a:gd name="T3" fmla="*/ 60977 h 1702155"/>
              <a:gd name="T4" fmla="*/ 183123 w 2161717"/>
              <a:gd name="T5" fmla="*/ 61825 h 1702155"/>
              <a:gd name="T6" fmla="*/ 273954 w 2161717"/>
              <a:gd name="T7" fmla="*/ 71057 h 1702155"/>
              <a:gd name="T8" fmla="*/ 363962 w 2161717"/>
              <a:gd name="T9" fmla="*/ 88449 h 1702155"/>
              <a:gd name="T10" fmla="*/ 452887 w 2161717"/>
              <a:gd name="T11" fmla="*/ 113787 h 1702155"/>
              <a:gd name="T12" fmla="*/ 540452 w 2161717"/>
              <a:gd name="T13" fmla="*/ 146858 h 1702155"/>
              <a:gd name="T14" fmla="*/ 626424 w 2161717"/>
              <a:gd name="T15" fmla="*/ 187440 h 1702155"/>
              <a:gd name="T16" fmla="*/ 710526 w 2161717"/>
              <a:gd name="T17" fmla="*/ 235321 h 1702155"/>
              <a:gd name="T18" fmla="*/ 792506 w 2161717"/>
              <a:gd name="T19" fmla="*/ 290283 h 1702155"/>
              <a:gd name="T20" fmla="*/ 872098 w 2161717"/>
              <a:gd name="T21" fmla="*/ 352110 h 1702155"/>
              <a:gd name="T22" fmla="*/ 949047 w 2161717"/>
              <a:gd name="T23" fmla="*/ 420586 h 1702155"/>
              <a:gd name="T24" fmla="*/ 1023091 w 2161717"/>
              <a:gd name="T25" fmla="*/ 495494 h 1702155"/>
              <a:gd name="T26" fmla="*/ 1093972 w 2161717"/>
              <a:gd name="T27" fmla="*/ 576617 h 1702155"/>
              <a:gd name="T28" fmla="*/ 1161427 w 2161717"/>
              <a:gd name="T29" fmla="*/ 663742 h 1702155"/>
              <a:gd name="T30" fmla="*/ 1225200 w 2161717"/>
              <a:gd name="T31" fmla="*/ 756647 h 1702155"/>
              <a:gd name="T32" fmla="*/ 1285032 w 2161717"/>
              <a:gd name="T33" fmla="*/ 855121 h 1702155"/>
              <a:gd name="T34" fmla="*/ 1340663 w 2161717"/>
              <a:gd name="T35" fmla="*/ 958950 h 1702155"/>
              <a:gd name="T36" fmla="*/ 1391830 w 2161717"/>
              <a:gd name="T37" fmla="*/ 1067904 h 1702155"/>
              <a:gd name="T38" fmla="*/ 1438274 w 2161717"/>
              <a:gd name="T39" fmla="*/ 1181783 h 1702155"/>
              <a:gd name="T40" fmla="*/ 1479737 w 2161717"/>
              <a:gd name="T41" fmla="*/ 1300360 h 1702155"/>
              <a:gd name="T42" fmla="*/ 1248823 w 2161717"/>
              <a:gd name="T43" fmla="*/ 1330857 h 1702155"/>
              <a:gd name="T44" fmla="*/ 1813536 w 2161717"/>
              <a:gd name="T45" fmla="*/ 1731971 h 1702155"/>
              <a:gd name="T46" fmla="*/ 2151791 w 2161717"/>
              <a:gd name="T47" fmla="*/ 1239496 h 1702155"/>
              <a:gd name="T48" fmla="*/ 1941694 w 2161717"/>
              <a:gd name="T49" fmla="*/ 1239496 h 1702155"/>
              <a:gd name="T50" fmla="*/ 1900230 w 2161717"/>
              <a:gd name="T51" fmla="*/ 1120899 h 1702155"/>
              <a:gd name="T52" fmla="*/ 1853785 w 2161717"/>
              <a:gd name="T53" fmla="*/ 1007008 h 1702155"/>
              <a:gd name="T54" fmla="*/ 1802617 w 2161717"/>
              <a:gd name="T55" fmla="*/ 898040 h 1702155"/>
              <a:gd name="T56" fmla="*/ 1746989 w 2161717"/>
              <a:gd name="T57" fmla="*/ 794206 h 1702155"/>
              <a:gd name="T58" fmla="*/ 1687157 w 2161717"/>
              <a:gd name="T59" fmla="*/ 695726 h 1702155"/>
              <a:gd name="T60" fmla="*/ 1623385 w 2161717"/>
              <a:gd name="T61" fmla="*/ 602816 h 1702155"/>
              <a:gd name="T62" fmla="*/ 1555928 w 2161717"/>
              <a:gd name="T63" fmla="*/ 515690 h 1702155"/>
              <a:gd name="T64" fmla="*/ 1485050 w 2161717"/>
              <a:gd name="T65" fmla="*/ 434564 h 1702155"/>
              <a:gd name="T66" fmla="*/ 1411009 w 2161717"/>
              <a:gd name="T67" fmla="*/ 359657 h 1702155"/>
              <a:gd name="T68" fmla="*/ 1334061 w 2161717"/>
              <a:gd name="T69" fmla="*/ 291180 h 1702155"/>
              <a:gd name="T70" fmla="*/ 1254472 w 2161717"/>
              <a:gd name="T71" fmla="*/ 229355 h 1702155"/>
              <a:gd name="T72" fmla="*/ 1172494 w 2161717"/>
              <a:gd name="T73" fmla="*/ 174390 h 1702155"/>
              <a:gd name="T74" fmla="*/ 1088395 w 2161717"/>
              <a:gd name="T75" fmla="*/ 126508 h 1702155"/>
              <a:gd name="T76" fmla="*/ 1002430 w 2161717"/>
              <a:gd name="T77" fmla="*/ 85924 h 1702155"/>
              <a:gd name="T78" fmla="*/ 936374 w 2161717"/>
              <a:gd name="T79" fmla="*/ 60977 h 1702155"/>
              <a:gd name="T80" fmla="*/ 2172735 w 2161717"/>
              <a:gd name="T81" fmla="*/ 1208998 h 1702155"/>
              <a:gd name="T82" fmla="*/ 1941694 w 2161717"/>
              <a:gd name="T83" fmla="*/ 1239496 h 1702155"/>
              <a:gd name="T84" fmla="*/ 2151791 w 2161717"/>
              <a:gd name="T85" fmla="*/ 1239496 h 1702155"/>
              <a:gd name="T86" fmla="*/ 2172735 w 2161717"/>
              <a:gd name="T87" fmla="*/ 1208998 h 1702155"/>
              <a:gd name="T88" fmla="*/ 553711 w 2161717"/>
              <a:gd name="T89" fmla="*/ 0 h 1702155"/>
              <a:gd name="T90" fmla="*/ 462009 w 2161717"/>
              <a:gd name="T91" fmla="*/ 7737 h 1702155"/>
              <a:gd name="T92" fmla="*/ 0 w 2161717"/>
              <a:gd name="T93" fmla="*/ 68720 h 1702155"/>
              <a:gd name="T94" fmla="*/ 91703 w 2161717"/>
              <a:gd name="T95" fmla="*/ 60977 h 1702155"/>
              <a:gd name="T96" fmla="*/ 936374 w 2161717"/>
              <a:gd name="T97" fmla="*/ 60977 h 1702155"/>
              <a:gd name="T98" fmla="*/ 914860 w 2161717"/>
              <a:gd name="T99" fmla="*/ 52853 h 1702155"/>
              <a:gd name="T100" fmla="*/ 825943 w 2161717"/>
              <a:gd name="T101" fmla="*/ 27512 h 1702155"/>
              <a:gd name="T102" fmla="*/ 735939 w 2161717"/>
              <a:gd name="T103" fmla="*/ 10099 h 1702155"/>
              <a:gd name="T104" fmla="*/ 645107 w 2161717"/>
              <a:gd name="T105" fmla="*/ 873 h 1702155"/>
              <a:gd name="T106" fmla="*/ 553711 w 2161717"/>
              <a:gd name="T107" fmla="*/ 0 h 17021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1717" h="1702155">
                <a:moveTo>
                  <a:pt x="931625" y="59926"/>
                </a:moveTo>
                <a:lnTo>
                  <a:pt x="91247" y="59926"/>
                </a:lnTo>
                <a:lnTo>
                  <a:pt x="182187" y="60762"/>
                </a:lnTo>
                <a:lnTo>
                  <a:pt x="272562" y="69833"/>
                </a:lnTo>
                <a:lnTo>
                  <a:pt x="362114" y="86926"/>
                </a:lnTo>
                <a:lnTo>
                  <a:pt x="450585" y="111829"/>
                </a:lnTo>
                <a:lnTo>
                  <a:pt x="537716" y="144329"/>
                </a:lnTo>
                <a:lnTo>
                  <a:pt x="623249" y="184214"/>
                </a:lnTo>
                <a:lnTo>
                  <a:pt x="706925" y="231270"/>
                </a:lnTo>
                <a:lnTo>
                  <a:pt x="788487" y="285286"/>
                </a:lnTo>
                <a:lnTo>
                  <a:pt x="867676" y="346049"/>
                </a:lnTo>
                <a:lnTo>
                  <a:pt x="944234" y="413346"/>
                </a:lnTo>
                <a:lnTo>
                  <a:pt x="1017902" y="486964"/>
                </a:lnTo>
                <a:lnTo>
                  <a:pt x="1088423" y="566691"/>
                </a:lnTo>
                <a:lnTo>
                  <a:pt x="1155537" y="652315"/>
                </a:lnTo>
                <a:lnTo>
                  <a:pt x="1218988" y="743622"/>
                </a:lnTo>
                <a:lnTo>
                  <a:pt x="1278515" y="840401"/>
                </a:lnTo>
                <a:lnTo>
                  <a:pt x="1333862" y="942438"/>
                </a:lnTo>
                <a:lnTo>
                  <a:pt x="1384770" y="1049521"/>
                </a:lnTo>
                <a:lnTo>
                  <a:pt x="1430980" y="1161438"/>
                </a:lnTo>
                <a:lnTo>
                  <a:pt x="1472234" y="1277975"/>
                </a:lnTo>
                <a:lnTo>
                  <a:pt x="1242491" y="1307947"/>
                </a:lnTo>
                <a:lnTo>
                  <a:pt x="1804339" y="1702155"/>
                </a:lnTo>
                <a:lnTo>
                  <a:pt x="2140877" y="1218158"/>
                </a:lnTo>
                <a:lnTo>
                  <a:pt x="1931847" y="1218158"/>
                </a:lnTo>
                <a:lnTo>
                  <a:pt x="1890593" y="1101603"/>
                </a:lnTo>
                <a:lnTo>
                  <a:pt x="1844383" y="989673"/>
                </a:lnTo>
                <a:lnTo>
                  <a:pt x="1793475" y="882579"/>
                </a:lnTo>
                <a:lnTo>
                  <a:pt x="1738129" y="780534"/>
                </a:lnTo>
                <a:lnTo>
                  <a:pt x="1678601" y="683750"/>
                </a:lnTo>
                <a:lnTo>
                  <a:pt x="1615152" y="592439"/>
                </a:lnTo>
                <a:lnTo>
                  <a:pt x="1548038" y="506813"/>
                </a:lnTo>
                <a:lnTo>
                  <a:pt x="1477519" y="427084"/>
                </a:lnTo>
                <a:lnTo>
                  <a:pt x="1403852" y="353465"/>
                </a:lnTo>
                <a:lnTo>
                  <a:pt x="1327296" y="286168"/>
                </a:lnTo>
                <a:lnTo>
                  <a:pt x="1248109" y="225406"/>
                </a:lnTo>
                <a:lnTo>
                  <a:pt x="1166549" y="171389"/>
                </a:lnTo>
                <a:lnTo>
                  <a:pt x="1082876" y="124332"/>
                </a:lnTo>
                <a:lnTo>
                  <a:pt x="997347" y="84445"/>
                </a:lnTo>
                <a:lnTo>
                  <a:pt x="931625" y="59926"/>
                </a:lnTo>
                <a:close/>
              </a:path>
              <a:path w="2161717" h="1702155">
                <a:moveTo>
                  <a:pt x="2161717" y="1188186"/>
                </a:moveTo>
                <a:lnTo>
                  <a:pt x="1931847" y="1218158"/>
                </a:lnTo>
                <a:lnTo>
                  <a:pt x="2140877" y="1218158"/>
                </a:lnTo>
                <a:lnTo>
                  <a:pt x="2161717" y="1188186"/>
                </a:lnTo>
                <a:close/>
              </a:path>
              <a:path w="2161717" h="1702155">
                <a:moveTo>
                  <a:pt x="550903" y="0"/>
                </a:moveTo>
                <a:lnTo>
                  <a:pt x="459663" y="7594"/>
                </a:lnTo>
                <a:lnTo>
                  <a:pt x="0" y="67538"/>
                </a:lnTo>
                <a:lnTo>
                  <a:pt x="91247" y="59926"/>
                </a:lnTo>
                <a:lnTo>
                  <a:pt x="931625" y="59926"/>
                </a:lnTo>
                <a:lnTo>
                  <a:pt x="910220" y="51941"/>
                </a:lnTo>
                <a:lnTo>
                  <a:pt x="821754" y="27032"/>
                </a:lnTo>
                <a:lnTo>
                  <a:pt x="732207" y="9931"/>
                </a:lnTo>
                <a:lnTo>
                  <a:pt x="641837" y="849"/>
                </a:lnTo>
                <a:lnTo>
                  <a:pt x="550903" y="0"/>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34828" name="object 15"/>
          <p:cNvSpPr>
            <a:spLocks/>
          </p:cNvSpPr>
          <p:nvPr/>
        </p:nvSpPr>
        <p:spPr bwMode="auto">
          <a:xfrm>
            <a:off x="112713" y="2681288"/>
            <a:ext cx="1349375" cy="2020887"/>
          </a:xfrm>
          <a:custGeom>
            <a:avLst/>
            <a:gdLst>
              <a:gd name="T0" fmla="*/ 1237267 w 1350205"/>
              <a:gd name="T1" fmla="*/ 0 h 2020608"/>
              <a:gd name="T2" fmla="*/ 1187343 w 1350205"/>
              <a:gd name="T3" fmla="*/ 699 h 2020608"/>
              <a:gd name="T4" fmla="*/ 1137619 w 1350205"/>
              <a:gd name="T5" fmla="*/ 4019 h 2020608"/>
              <a:gd name="T6" fmla="*/ 993390 w 1350205"/>
              <a:gd name="T7" fmla="*/ 28615 h 2020608"/>
              <a:gd name="T8" fmla="*/ 890211 w 1350205"/>
              <a:gd name="T9" fmla="*/ 60622 h 2020608"/>
              <a:gd name="T10" fmla="*/ 791237 w 1350205"/>
              <a:gd name="T11" fmla="*/ 103717 h 2020608"/>
              <a:gd name="T12" fmla="*/ 696745 w 1350205"/>
              <a:gd name="T13" fmla="*/ 157381 h 2020608"/>
              <a:gd name="T14" fmla="*/ 607012 w 1350205"/>
              <a:gd name="T15" fmla="*/ 221054 h 2020608"/>
              <a:gd name="T16" fmla="*/ 522318 w 1350205"/>
              <a:gd name="T17" fmla="*/ 294273 h 2020608"/>
              <a:gd name="T18" fmla="*/ 442937 w 1350205"/>
              <a:gd name="T19" fmla="*/ 376467 h 2020608"/>
              <a:gd name="T20" fmla="*/ 369149 w 1350205"/>
              <a:gd name="T21" fmla="*/ 467133 h 2020608"/>
              <a:gd name="T22" fmla="*/ 301230 w 1350205"/>
              <a:gd name="T23" fmla="*/ 565779 h 2020608"/>
              <a:gd name="T24" fmla="*/ 239464 w 1350205"/>
              <a:gd name="T25" fmla="*/ 671857 h 2020608"/>
              <a:gd name="T26" fmla="*/ 184120 w 1350205"/>
              <a:gd name="T27" fmla="*/ 784839 h 2020608"/>
              <a:gd name="T28" fmla="*/ 135484 w 1350205"/>
              <a:gd name="T29" fmla="*/ 904238 h 2020608"/>
              <a:gd name="T30" fmla="*/ 93828 w 1350205"/>
              <a:gd name="T31" fmla="*/ 1029504 h 2020608"/>
              <a:gd name="T32" fmla="*/ 59426 w 1350205"/>
              <a:gd name="T33" fmla="*/ 1160130 h 2020608"/>
              <a:gd name="T34" fmla="*/ 32576 w 1350205"/>
              <a:gd name="T35" fmla="*/ 1295595 h 2020608"/>
              <a:gd name="T36" fmla="*/ 13538 w 1350205"/>
              <a:gd name="T37" fmla="*/ 1435383 h 2020608"/>
              <a:gd name="T38" fmla="*/ 2569 w 1350205"/>
              <a:gd name="T39" fmla="*/ 1578965 h 2020608"/>
              <a:gd name="T40" fmla="*/ 0 w 1350205"/>
              <a:gd name="T41" fmla="*/ 1725830 h 2020608"/>
              <a:gd name="T42" fmla="*/ 6064 w 1350205"/>
              <a:gd name="T43" fmla="*/ 1875450 h 2020608"/>
              <a:gd name="T44" fmla="*/ 21067 w 1350205"/>
              <a:gd name="T45" fmla="*/ 2027315 h 2020608"/>
              <a:gd name="T46" fmla="*/ 473957 w 1350205"/>
              <a:gd name="T47" fmla="*/ 1967171 h 2020608"/>
              <a:gd name="T48" fmla="*/ 460299 w 1350205"/>
              <a:gd name="T49" fmla="*/ 1833329 h 2020608"/>
              <a:gd name="T50" fmla="*/ 453607 w 1350205"/>
              <a:gd name="T51" fmla="*/ 1700905 h 2020608"/>
              <a:gd name="T52" fmla="*/ 453716 w 1350205"/>
              <a:gd name="T53" fmla="*/ 1570294 h 2020608"/>
              <a:gd name="T54" fmla="*/ 460453 w 1350205"/>
              <a:gd name="T55" fmla="*/ 1441890 h 2020608"/>
              <a:gd name="T56" fmla="*/ 473647 w 1350205"/>
              <a:gd name="T57" fmla="*/ 1316069 h 2020608"/>
              <a:gd name="T58" fmla="*/ 493126 w 1350205"/>
              <a:gd name="T59" fmla="*/ 1193239 h 2020608"/>
              <a:gd name="T60" fmla="*/ 518725 w 1350205"/>
              <a:gd name="T61" fmla="*/ 1073781 h 2020608"/>
              <a:gd name="T62" fmla="*/ 550266 w 1350205"/>
              <a:gd name="T63" fmla="*/ 958087 h 2020608"/>
              <a:gd name="T64" fmla="*/ 587584 w 1350205"/>
              <a:gd name="T65" fmla="*/ 846559 h 2020608"/>
              <a:gd name="T66" fmla="*/ 630507 w 1350205"/>
              <a:gd name="T67" fmla="*/ 739562 h 2020608"/>
              <a:gd name="T68" fmla="*/ 678862 w 1350205"/>
              <a:gd name="T69" fmla="*/ 637509 h 2020608"/>
              <a:gd name="T70" fmla="*/ 732481 w 1350205"/>
              <a:gd name="T71" fmla="*/ 540783 h 2020608"/>
              <a:gd name="T72" fmla="*/ 791192 w 1350205"/>
              <a:gd name="T73" fmla="*/ 449772 h 2020608"/>
              <a:gd name="T74" fmla="*/ 854826 w 1350205"/>
              <a:gd name="T75" fmla="*/ 364866 h 2020608"/>
              <a:gd name="T76" fmla="*/ 923209 w 1350205"/>
              <a:gd name="T77" fmla="*/ 286472 h 2020608"/>
              <a:gd name="T78" fmla="*/ 996173 w 1350205"/>
              <a:gd name="T79" fmla="*/ 214973 h 2020608"/>
              <a:gd name="T80" fmla="*/ 1073548 w 1350205"/>
              <a:gd name="T81" fmla="*/ 150741 h 2020608"/>
              <a:gd name="T82" fmla="*/ 1155163 w 1350205"/>
              <a:gd name="T83" fmla="*/ 94180 h 2020608"/>
              <a:gd name="T84" fmla="*/ 1240845 w 1350205"/>
              <a:gd name="T85" fmla="*/ 45678 h 2020608"/>
              <a:gd name="T86" fmla="*/ 1330429 w 1350205"/>
              <a:gd name="T87" fmla="*/ 5650 h 2020608"/>
              <a:gd name="T88" fmla="*/ 1312406 w 1350205"/>
              <a:gd name="T89" fmla="*/ 3859 h 2020608"/>
              <a:gd name="T90" fmla="*/ 1274810 w 1350205"/>
              <a:gd name="T91" fmla="*/ 1183 h 2020608"/>
              <a:gd name="T92" fmla="*/ 1249773 w 1350205"/>
              <a:gd name="T93" fmla="*/ 231 h 2020608"/>
              <a:gd name="T94" fmla="*/ 1237267 w 1350205"/>
              <a:gd name="T95" fmla="*/ 0 h 202060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350205" h="2020608">
                <a:moveTo>
                  <a:pt x="1255662" y="0"/>
                </a:moveTo>
                <a:lnTo>
                  <a:pt x="1204995" y="699"/>
                </a:lnTo>
                <a:lnTo>
                  <a:pt x="1154532" y="3995"/>
                </a:lnTo>
                <a:lnTo>
                  <a:pt x="1008159" y="28519"/>
                </a:lnTo>
                <a:lnTo>
                  <a:pt x="903447" y="60430"/>
                </a:lnTo>
                <a:lnTo>
                  <a:pt x="803001" y="103381"/>
                </a:lnTo>
                <a:lnTo>
                  <a:pt x="707104" y="156853"/>
                </a:lnTo>
                <a:lnTo>
                  <a:pt x="616037" y="220329"/>
                </a:lnTo>
                <a:lnTo>
                  <a:pt x="530082" y="293290"/>
                </a:lnTo>
                <a:lnTo>
                  <a:pt x="449521" y="375219"/>
                </a:lnTo>
                <a:lnTo>
                  <a:pt x="374636" y="465597"/>
                </a:lnTo>
                <a:lnTo>
                  <a:pt x="305709" y="563907"/>
                </a:lnTo>
                <a:lnTo>
                  <a:pt x="243023" y="669629"/>
                </a:lnTo>
                <a:lnTo>
                  <a:pt x="186858" y="782247"/>
                </a:lnTo>
                <a:lnTo>
                  <a:pt x="137497" y="901242"/>
                </a:lnTo>
                <a:lnTo>
                  <a:pt x="95221" y="1026096"/>
                </a:lnTo>
                <a:lnTo>
                  <a:pt x="60314" y="1156290"/>
                </a:lnTo>
                <a:lnTo>
                  <a:pt x="33056" y="1291308"/>
                </a:lnTo>
                <a:lnTo>
                  <a:pt x="13730" y="1430631"/>
                </a:lnTo>
                <a:lnTo>
                  <a:pt x="2617" y="1573740"/>
                </a:lnTo>
                <a:lnTo>
                  <a:pt x="0" y="1720118"/>
                </a:lnTo>
                <a:lnTo>
                  <a:pt x="6160" y="1869246"/>
                </a:lnTo>
                <a:lnTo>
                  <a:pt x="21379" y="2020608"/>
                </a:lnTo>
                <a:lnTo>
                  <a:pt x="481005" y="1960664"/>
                </a:lnTo>
                <a:lnTo>
                  <a:pt x="467142" y="1827263"/>
                </a:lnTo>
                <a:lnTo>
                  <a:pt x="460351" y="1695279"/>
                </a:lnTo>
                <a:lnTo>
                  <a:pt x="460461" y="1565100"/>
                </a:lnTo>
                <a:lnTo>
                  <a:pt x="467298" y="1437117"/>
                </a:lnTo>
                <a:lnTo>
                  <a:pt x="480688" y="1311717"/>
                </a:lnTo>
                <a:lnTo>
                  <a:pt x="500458" y="1189292"/>
                </a:lnTo>
                <a:lnTo>
                  <a:pt x="526436" y="1070229"/>
                </a:lnTo>
                <a:lnTo>
                  <a:pt x="558447" y="954919"/>
                </a:lnTo>
                <a:lnTo>
                  <a:pt x="596320" y="843751"/>
                </a:lnTo>
                <a:lnTo>
                  <a:pt x="639880" y="737114"/>
                </a:lnTo>
                <a:lnTo>
                  <a:pt x="688955" y="635397"/>
                </a:lnTo>
                <a:lnTo>
                  <a:pt x="743371" y="538991"/>
                </a:lnTo>
                <a:lnTo>
                  <a:pt x="802955" y="448284"/>
                </a:lnTo>
                <a:lnTo>
                  <a:pt x="867534" y="363666"/>
                </a:lnTo>
                <a:lnTo>
                  <a:pt x="936935" y="285526"/>
                </a:lnTo>
                <a:lnTo>
                  <a:pt x="1010984" y="214253"/>
                </a:lnTo>
                <a:lnTo>
                  <a:pt x="1089509" y="150237"/>
                </a:lnTo>
                <a:lnTo>
                  <a:pt x="1172337" y="93868"/>
                </a:lnTo>
                <a:lnTo>
                  <a:pt x="1259293" y="45534"/>
                </a:lnTo>
                <a:lnTo>
                  <a:pt x="1350205" y="5626"/>
                </a:lnTo>
                <a:lnTo>
                  <a:pt x="1331918" y="3835"/>
                </a:lnTo>
                <a:lnTo>
                  <a:pt x="1293762" y="1183"/>
                </a:lnTo>
                <a:lnTo>
                  <a:pt x="1268354" y="231"/>
                </a:lnTo>
                <a:lnTo>
                  <a:pt x="1255662" y="0"/>
                </a:lnTo>
                <a:close/>
              </a:path>
            </a:pathLst>
          </a:custGeom>
          <a:solidFill>
            <a:srgbClr val="67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34829" name="object 16"/>
          <p:cNvSpPr>
            <a:spLocks/>
          </p:cNvSpPr>
          <p:nvPr/>
        </p:nvSpPr>
        <p:spPr bwMode="auto">
          <a:xfrm>
            <a:off x="112713" y="2620963"/>
            <a:ext cx="3278187" cy="2081212"/>
          </a:xfrm>
          <a:custGeom>
            <a:avLst/>
            <a:gdLst>
              <a:gd name="T0" fmla="*/ 1255741 w 3278573"/>
              <a:gd name="T1" fmla="*/ 106409 h 2079980"/>
              <a:gd name="T2" fmla="*/ 1086437 w 3278573"/>
              <a:gd name="T3" fmla="*/ 212610 h 2079980"/>
              <a:gd name="T4" fmla="*/ 934295 w 3278573"/>
              <a:gd name="T5" fmla="*/ 349835 h 2079980"/>
              <a:gd name="T6" fmla="*/ 800695 w 3278573"/>
              <a:gd name="T7" fmla="*/ 514922 h 2079980"/>
              <a:gd name="T8" fmla="*/ 687011 w 3278573"/>
              <a:gd name="T9" fmla="*/ 704713 h 2079980"/>
              <a:gd name="T10" fmla="*/ 594640 w 3278573"/>
              <a:gd name="T11" fmla="*/ 916049 h 2079980"/>
              <a:gd name="T12" fmla="*/ 524948 w 3278573"/>
              <a:gd name="T13" fmla="*/ 1145768 h 2079980"/>
              <a:gd name="T14" fmla="*/ 479330 w 3278573"/>
              <a:gd name="T15" fmla="*/ 1390713 h 2079980"/>
              <a:gd name="T16" fmla="*/ 459165 w 3278573"/>
              <a:gd name="T17" fmla="*/ 1647723 h 2079980"/>
              <a:gd name="T18" fmla="*/ 465822 w 3278573"/>
              <a:gd name="T19" fmla="*/ 1913636 h 2079980"/>
              <a:gd name="T20" fmla="*/ 21307 w 3278573"/>
              <a:gd name="T21" fmla="*/ 2109750 h 2079980"/>
              <a:gd name="T22" fmla="*/ 0 w 3278573"/>
              <a:gd name="T23" fmla="*/ 1804960 h 2079980"/>
              <a:gd name="T24" fmla="*/ 13682 w 3278573"/>
              <a:gd name="T25" fmla="*/ 1511330 h 2079980"/>
              <a:gd name="T26" fmla="*/ 60146 w 3278573"/>
              <a:gd name="T27" fmla="*/ 1233061 h 2079980"/>
              <a:gd name="T28" fmla="*/ 137113 w 3278573"/>
              <a:gd name="T29" fmla="*/ 974362 h 2079980"/>
              <a:gd name="T30" fmla="*/ 242327 w 3278573"/>
              <a:gd name="T31" fmla="*/ 739436 h 2079980"/>
              <a:gd name="T32" fmla="*/ 373580 w 3278573"/>
              <a:gd name="T33" fmla="*/ 532483 h 2079980"/>
              <a:gd name="T34" fmla="*/ 528594 w 3278573"/>
              <a:gd name="T35" fmla="*/ 357712 h 2079980"/>
              <a:gd name="T36" fmla="*/ 705112 w 3278573"/>
              <a:gd name="T37" fmla="*/ 219320 h 2079980"/>
              <a:gd name="T38" fmla="*/ 900903 w 3278573"/>
              <a:gd name="T39" fmla="*/ 121517 h 2079980"/>
              <a:gd name="T40" fmla="*/ 1113712 w 3278573"/>
              <a:gd name="T41" fmla="*/ 68501 h 2079980"/>
              <a:gd name="T42" fmla="*/ 1663055 w 3278573"/>
              <a:gd name="T43" fmla="*/ 0 h 2079980"/>
              <a:gd name="T44" fmla="*/ 1843847 w 3278573"/>
              <a:gd name="T45" fmla="*/ 10075 h 2079980"/>
              <a:gd name="T46" fmla="*/ 2021358 w 3278573"/>
              <a:gd name="T47" fmla="*/ 52685 h 2079980"/>
              <a:gd name="T48" fmla="*/ 2193524 w 3278573"/>
              <a:gd name="T49" fmla="*/ 126112 h 2079980"/>
              <a:gd name="T50" fmla="*/ 2358293 w 3278573"/>
              <a:gd name="T51" fmla="*/ 228633 h 2079980"/>
              <a:gd name="T52" fmla="*/ 2513596 w 3278573"/>
              <a:gd name="T53" fmla="*/ 358523 h 2079980"/>
              <a:gd name="T54" fmla="*/ 2657375 w 3278573"/>
              <a:gd name="T55" fmla="*/ 514067 h 2079980"/>
              <a:gd name="T56" fmla="*/ 2787568 w 3278573"/>
              <a:gd name="T57" fmla="*/ 693536 h 2079980"/>
              <a:gd name="T58" fmla="*/ 2902119 w 3278573"/>
              <a:gd name="T59" fmla="*/ 895211 h 2079980"/>
              <a:gd name="T60" fmla="*/ 2998963 w 3278573"/>
              <a:gd name="T61" fmla="*/ 1117369 h 2079980"/>
              <a:gd name="T62" fmla="*/ 3269321 w 3278573"/>
              <a:gd name="T63" fmla="*/ 1205192 h 2079980"/>
              <a:gd name="T64" fmla="*/ 2352690 w 3278573"/>
              <a:gd name="T65" fmla="*/ 1326667 h 2079980"/>
              <a:gd name="T66" fmla="*/ 2540646 w 3278573"/>
              <a:gd name="T67" fmla="*/ 1178061 h 2079980"/>
              <a:gd name="T68" fmla="*/ 2443805 w 3278573"/>
              <a:gd name="T69" fmla="*/ 955930 h 2079980"/>
              <a:gd name="T70" fmla="*/ 2329252 w 3278573"/>
              <a:gd name="T71" fmla="*/ 754265 h 2079980"/>
              <a:gd name="T72" fmla="*/ 2199058 w 3278573"/>
              <a:gd name="T73" fmla="*/ 574801 h 2079980"/>
              <a:gd name="T74" fmla="*/ 2055276 w 3278573"/>
              <a:gd name="T75" fmla="*/ 419262 h 2079980"/>
              <a:gd name="T76" fmla="*/ 1899967 w 3278573"/>
              <a:gd name="T77" fmla="*/ 289368 h 2079980"/>
              <a:gd name="T78" fmla="*/ 1735193 w 3278573"/>
              <a:gd name="T79" fmla="*/ 186849 h 2079980"/>
              <a:gd name="T80" fmla="*/ 1563023 w 3278573"/>
              <a:gd name="T81" fmla="*/ 113430 h 2079980"/>
              <a:gd name="T82" fmla="*/ 1385501 w 3278573"/>
              <a:gd name="T83" fmla="*/ 70835 h 2079980"/>
              <a:gd name="T84" fmla="*/ 1204695 w 3278573"/>
              <a:gd name="T85" fmla="*/ 60789 h 20799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278573" h="2079980">
                <a:moveTo>
                  <a:pt x="1350205" y="64998"/>
                </a:moveTo>
                <a:lnTo>
                  <a:pt x="1259293" y="104907"/>
                </a:lnTo>
                <a:lnTo>
                  <a:pt x="1172337" y="153240"/>
                </a:lnTo>
                <a:lnTo>
                  <a:pt x="1089509" y="209610"/>
                </a:lnTo>
                <a:lnTo>
                  <a:pt x="1010984" y="273625"/>
                </a:lnTo>
                <a:lnTo>
                  <a:pt x="936935" y="344898"/>
                </a:lnTo>
                <a:lnTo>
                  <a:pt x="867534" y="423038"/>
                </a:lnTo>
                <a:lnTo>
                  <a:pt x="802955" y="507656"/>
                </a:lnTo>
                <a:lnTo>
                  <a:pt x="743371" y="598363"/>
                </a:lnTo>
                <a:lnTo>
                  <a:pt x="688955" y="694770"/>
                </a:lnTo>
                <a:lnTo>
                  <a:pt x="639880" y="796486"/>
                </a:lnTo>
                <a:lnTo>
                  <a:pt x="596320" y="903123"/>
                </a:lnTo>
                <a:lnTo>
                  <a:pt x="558447" y="1014291"/>
                </a:lnTo>
                <a:lnTo>
                  <a:pt x="526436" y="1129602"/>
                </a:lnTo>
                <a:lnTo>
                  <a:pt x="500458" y="1248664"/>
                </a:lnTo>
                <a:lnTo>
                  <a:pt x="480688" y="1371090"/>
                </a:lnTo>
                <a:lnTo>
                  <a:pt x="467298" y="1496489"/>
                </a:lnTo>
                <a:lnTo>
                  <a:pt x="460461" y="1624473"/>
                </a:lnTo>
                <a:lnTo>
                  <a:pt x="460351" y="1754651"/>
                </a:lnTo>
                <a:lnTo>
                  <a:pt x="467142" y="1886636"/>
                </a:lnTo>
                <a:lnTo>
                  <a:pt x="481005" y="2020036"/>
                </a:lnTo>
                <a:lnTo>
                  <a:pt x="21379" y="2079980"/>
                </a:lnTo>
                <a:lnTo>
                  <a:pt x="6160" y="1928619"/>
                </a:lnTo>
                <a:lnTo>
                  <a:pt x="0" y="1779490"/>
                </a:lnTo>
                <a:lnTo>
                  <a:pt x="2617" y="1633112"/>
                </a:lnTo>
                <a:lnTo>
                  <a:pt x="13730" y="1490003"/>
                </a:lnTo>
                <a:lnTo>
                  <a:pt x="33056" y="1350680"/>
                </a:lnTo>
                <a:lnTo>
                  <a:pt x="60314" y="1215663"/>
                </a:lnTo>
                <a:lnTo>
                  <a:pt x="95221" y="1085468"/>
                </a:lnTo>
                <a:lnTo>
                  <a:pt x="137497" y="960614"/>
                </a:lnTo>
                <a:lnTo>
                  <a:pt x="186858" y="841619"/>
                </a:lnTo>
                <a:lnTo>
                  <a:pt x="243023" y="729002"/>
                </a:lnTo>
                <a:lnTo>
                  <a:pt x="305709" y="623279"/>
                </a:lnTo>
                <a:lnTo>
                  <a:pt x="374636" y="524970"/>
                </a:lnTo>
                <a:lnTo>
                  <a:pt x="449521" y="434591"/>
                </a:lnTo>
                <a:lnTo>
                  <a:pt x="530082" y="352663"/>
                </a:lnTo>
                <a:lnTo>
                  <a:pt x="616037" y="279701"/>
                </a:lnTo>
                <a:lnTo>
                  <a:pt x="707104" y="216225"/>
                </a:lnTo>
                <a:lnTo>
                  <a:pt x="803001" y="162753"/>
                </a:lnTo>
                <a:lnTo>
                  <a:pt x="903447" y="119802"/>
                </a:lnTo>
                <a:lnTo>
                  <a:pt x="1008159" y="87891"/>
                </a:lnTo>
                <a:lnTo>
                  <a:pt x="1116856" y="67538"/>
                </a:lnTo>
                <a:lnTo>
                  <a:pt x="1576519" y="7594"/>
                </a:lnTo>
                <a:lnTo>
                  <a:pt x="1667759" y="0"/>
                </a:lnTo>
                <a:lnTo>
                  <a:pt x="1758693" y="849"/>
                </a:lnTo>
                <a:lnTo>
                  <a:pt x="1849063" y="9931"/>
                </a:lnTo>
                <a:lnTo>
                  <a:pt x="1938610" y="27032"/>
                </a:lnTo>
                <a:lnTo>
                  <a:pt x="2027076" y="51941"/>
                </a:lnTo>
                <a:lnTo>
                  <a:pt x="2114203" y="84445"/>
                </a:lnTo>
                <a:lnTo>
                  <a:pt x="2199732" y="124332"/>
                </a:lnTo>
                <a:lnTo>
                  <a:pt x="2283405" y="171389"/>
                </a:lnTo>
                <a:lnTo>
                  <a:pt x="2364965" y="225406"/>
                </a:lnTo>
                <a:lnTo>
                  <a:pt x="2444152" y="286168"/>
                </a:lnTo>
                <a:lnTo>
                  <a:pt x="2520708" y="353465"/>
                </a:lnTo>
                <a:lnTo>
                  <a:pt x="2594375" y="427084"/>
                </a:lnTo>
                <a:lnTo>
                  <a:pt x="2664894" y="506813"/>
                </a:lnTo>
                <a:lnTo>
                  <a:pt x="2732008" y="592439"/>
                </a:lnTo>
                <a:lnTo>
                  <a:pt x="2795457" y="683750"/>
                </a:lnTo>
                <a:lnTo>
                  <a:pt x="2854985" y="780534"/>
                </a:lnTo>
                <a:lnTo>
                  <a:pt x="2910331" y="882579"/>
                </a:lnTo>
                <a:lnTo>
                  <a:pt x="2961239" y="989673"/>
                </a:lnTo>
                <a:lnTo>
                  <a:pt x="3007449" y="1101603"/>
                </a:lnTo>
                <a:lnTo>
                  <a:pt x="3048703" y="1218158"/>
                </a:lnTo>
                <a:lnTo>
                  <a:pt x="3278573" y="1188186"/>
                </a:lnTo>
                <a:lnTo>
                  <a:pt x="2921195" y="1702155"/>
                </a:lnTo>
                <a:lnTo>
                  <a:pt x="2359347" y="1307947"/>
                </a:lnTo>
                <a:lnTo>
                  <a:pt x="2589090" y="1277975"/>
                </a:lnTo>
                <a:lnTo>
                  <a:pt x="2547836" y="1161438"/>
                </a:lnTo>
                <a:lnTo>
                  <a:pt x="2501626" y="1049521"/>
                </a:lnTo>
                <a:lnTo>
                  <a:pt x="2450718" y="942438"/>
                </a:lnTo>
                <a:lnTo>
                  <a:pt x="2395371" y="840401"/>
                </a:lnTo>
                <a:lnTo>
                  <a:pt x="2335844" y="743622"/>
                </a:lnTo>
                <a:lnTo>
                  <a:pt x="2272393" y="652315"/>
                </a:lnTo>
                <a:lnTo>
                  <a:pt x="2205279" y="566691"/>
                </a:lnTo>
                <a:lnTo>
                  <a:pt x="2134758" y="486964"/>
                </a:lnTo>
                <a:lnTo>
                  <a:pt x="2061090" y="413346"/>
                </a:lnTo>
                <a:lnTo>
                  <a:pt x="1984532" y="346049"/>
                </a:lnTo>
                <a:lnTo>
                  <a:pt x="1905343" y="285286"/>
                </a:lnTo>
                <a:lnTo>
                  <a:pt x="1823781" y="231270"/>
                </a:lnTo>
                <a:lnTo>
                  <a:pt x="1740105" y="184214"/>
                </a:lnTo>
                <a:lnTo>
                  <a:pt x="1654572" y="144329"/>
                </a:lnTo>
                <a:lnTo>
                  <a:pt x="1567441" y="111829"/>
                </a:lnTo>
                <a:lnTo>
                  <a:pt x="1478971" y="86926"/>
                </a:lnTo>
                <a:lnTo>
                  <a:pt x="1389418" y="69833"/>
                </a:lnTo>
                <a:lnTo>
                  <a:pt x="1299043" y="60762"/>
                </a:lnTo>
                <a:lnTo>
                  <a:pt x="1208103" y="59926"/>
                </a:lnTo>
                <a:lnTo>
                  <a:pt x="1116856" y="67538"/>
                </a:lnTo>
              </a:path>
            </a:pathLst>
          </a:custGeom>
          <a:noFill/>
          <a:ln w="317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4830" name="object 17"/>
          <p:cNvSpPr txBox="1">
            <a:spLocks noChangeArrowheads="1"/>
          </p:cNvSpPr>
          <p:nvPr/>
        </p:nvSpPr>
        <p:spPr bwMode="auto">
          <a:xfrm>
            <a:off x="3249613" y="1812925"/>
            <a:ext cx="5673725"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80975" indent="-168275" eaLnBrk="0" hangingPunct="0">
              <a:spcBef>
                <a:spcPct val="20000"/>
              </a:spcBef>
              <a:buFont typeface="Arial" charset="0"/>
              <a:buChar char="•"/>
              <a:tabLst>
                <a:tab pos="180975" algn="l"/>
              </a:tabLst>
              <a:defRPr sz="3200">
                <a:solidFill>
                  <a:schemeClr val="tx1"/>
                </a:solidFill>
                <a:latin typeface="Calibri" pitchFamily="34" charset="0"/>
              </a:defRPr>
            </a:lvl1pPr>
            <a:lvl2pPr marL="850900" indent="-349250" eaLnBrk="0" hangingPunct="0">
              <a:spcBef>
                <a:spcPct val="20000"/>
              </a:spcBef>
              <a:buFont typeface="Arial" charset="0"/>
              <a:buChar char="–"/>
              <a:tabLst>
                <a:tab pos="180975"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180975"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180975"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180975"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180975"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180975"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180975"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180975" algn="l"/>
              </a:tabLst>
              <a:defRPr sz="2000">
                <a:solidFill>
                  <a:schemeClr val="tx1"/>
                </a:solidFill>
                <a:latin typeface="Calibri" pitchFamily="34" charset="0"/>
              </a:defRPr>
            </a:lvl9pPr>
          </a:lstStyle>
          <a:p>
            <a:pPr eaLnBrk="1" hangingPunct="1">
              <a:spcBef>
                <a:spcPct val="0"/>
              </a:spcBef>
              <a:buClr>
                <a:srgbClr val="94122C"/>
              </a:buClr>
            </a:pPr>
            <a:r>
              <a:rPr lang="en-US" altLang="en-US" sz="2200">
                <a:latin typeface="Arial Narrow" pitchFamily="34" charset="0"/>
              </a:rPr>
              <a:t>Data-based decision-making for many more decisions</a:t>
            </a:r>
          </a:p>
          <a:p>
            <a:pPr eaLnBrk="1" hangingPunct="1">
              <a:spcBef>
                <a:spcPts val="338"/>
              </a:spcBef>
              <a:buClr>
                <a:srgbClr val="94122C"/>
              </a:buClr>
            </a:pPr>
            <a:r>
              <a:rPr lang="en-US" altLang="en-US" sz="2200">
                <a:latin typeface="Arial Narrow" pitchFamily="34" charset="0"/>
              </a:rPr>
              <a:t>Early problem identification for management response</a:t>
            </a:r>
          </a:p>
          <a:p>
            <a:pPr eaLnBrk="1" hangingPunct="1">
              <a:lnSpc>
                <a:spcPts val="600"/>
              </a:lnSpc>
              <a:spcBef>
                <a:spcPts val="38"/>
              </a:spcBef>
              <a:buClr>
                <a:srgbClr val="94122C"/>
              </a:buClr>
            </a:pPr>
            <a:endParaRPr lang="en-US" altLang="en-US" sz="600">
              <a:latin typeface="Arial" charset="0"/>
            </a:endParaRPr>
          </a:p>
          <a:p>
            <a:pPr eaLnBrk="1" hangingPunct="1">
              <a:lnSpc>
                <a:spcPts val="2375"/>
              </a:lnSpc>
              <a:spcBef>
                <a:spcPct val="0"/>
              </a:spcBef>
              <a:buClr>
                <a:srgbClr val="94122C"/>
              </a:buClr>
            </a:pPr>
            <a:r>
              <a:rPr lang="en-US" altLang="en-US" sz="2200">
                <a:latin typeface="Arial Narrow" pitchFamily="34" charset="0"/>
              </a:rPr>
              <a:t>Custom solutions minimize inputs to achieve production goals (yield and quality) dependent upon the market</a:t>
            </a:r>
            <a:endParaRPr lang="en-US" altLang="en-US" sz="1300">
              <a:latin typeface="Arial" charset="0"/>
            </a:endParaRPr>
          </a:p>
          <a:p>
            <a:pPr lvl="1" eaLnBrk="1" hangingPunct="1">
              <a:lnSpc>
                <a:spcPts val="2588"/>
              </a:lnSpc>
              <a:spcBef>
                <a:spcPct val="0"/>
              </a:spcBef>
              <a:buClr>
                <a:srgbClr val="94122C"/>
              </a:buClr>
              <a:buFont typeface="Wingdings" pitchFamily="2" charset="2"/>
              <a:buChar char=""/>
            </a:pPr>
            <a:r>
              <a:rPr lang="en-US" altLang="en-US" sz="2400" b="1">
                <a:solidFill>
                  <a:srgbClr val="336699"/>
                </a:solidFill>
                <a:latin typeface="Arial Narrow" pitchFamily="34" charset="0"/>
              </a:rPr>
              <a:t>Input Product Innovation for Unique Conditions</a:t>
            </a:r>
          </a:p>
          <a:p>
            <a:pPr lvl="1" eaLnBrk="1" hangingPunct="1">
              <a:lnSpc>
                <a:spcPts val="2588"/>
              </a:lnSpc>
              <a:spcBef>
                <a:spcPct val="0"/>
              </a:spcBef>
              <a:buClr>
                <a:srgbClr val="94122C"/>
              </a:buClr>
              <a:buFont typeface="Wingdings" pitchFamily="2" charset="2"/>
              <a:buChar char=""/>
            </a:pPr>
            <a:endParaRPr lang="en-US" altLang="en-US" sz="2400" b="1">
              <a:solidFill>
                <a:srgbClr val="336699"/>
              </a:solidFill>
              <a:latin typeface="Arial Narrow" pitchFamily="34" charset="0"/>
            </a:endParaRPr>
          </a:p>
          <a:p>
            <a:pPr lvl="1" eaLnBrk="1" hangingPunct="1">
              <a:lnSpc>
                <a:spcPts val="2588"/>
              </a:lnSpc>
              <a:spcBef>
                <a:spcPct val="0"/>
              </a:spcBef>
              <a:buClr>
                <a:srgbClr val="94122C"/>
              </a:buClr>
              <a:buFont typeface="Wingdings" pitchFamily="2" charset="2"/>
              <a:buChar char=""/>
            </a:pPr>
            <a:endParaRPr lang="en-US" altLang="en-US" sz="2400" b="1">
              <a:solidFill>
                <a:srgbClr val="336699"/>
              </a:solidFill>
              <a:latin typeface="Arial Narrow" pitchFamily="34" charset="0"/>
            </a:endParaRPr>
          </a:p>
          <a:p>
            <a:pPr lvl="1" eaLnBrk="1" hangingPunct="1">
              <a:lnSpc>
                <a:spcPts val="2588"/>
              </a:lnSpc>
              <a:spcBef>
                <a:spcPct val="0"/>
              </a:spcBef>
              <a:buClr>
                <a:srgbClr val="94122C"/>
              </a:buClr>
              <a:buFont typeface="Wingdings" pitchFamily="2" charset="2"/>
              <a:buChar char=""/>
            </a:pPr>
            <a:endParaRPr lang="en-US" altLang="en-US" sz="2400" b="1">
              <a:solidFill>
                <a:srgbClr val="336699"/>
              </a:solidFill>
              <a:latin typeface="Arial Narrow" pitchFamily="34" charset="0"/>
            </a:endParaRPr>
          </a:p>
          <a:p>
            <a:pPr lvl="1" eaLnBrk="1" hangingPunct="1">
              <a:lnSpc>
                <a:spcPts val="2588"/>
              </a:lnSpc>
              <a:spcBef>
                <a:spcPct val="0"/>
              </a:spcBef>
              <a:buClr>
                <a:srgbClr val="94122C"/>
              </a:buClr>
              <a:buFont typeface="Wingdings" pitchFamily="2" charset="2"/>
              <a:buChar char=""/>
            </a:pPr>
            <a:endParaRPr lang="en-US" altLang="en-US" sz="2400" b="1">
              <a:solidFill>
                <a:srgbClr val="336699"/>
              </a:solidFill>
              <a:latin typeface="Arial Narrow" pitchFamily="34" charset="0"/>
            </a:endParaRPr>
          </a:p>
          <a:p>
            <a:pPr lvl="1" eaLnBrk="1" hangingPunct="1">
              <a:lnSpc>
                <a:spcPts val="2588"/>
              </a:lnSpc>
              <a:spcBef>
                <a:spcPct val="0"/>
              </a:spcBef>
              <a:buClr>
                <a:srgbClr val="94122C"/>
              </a:buClr>
              <a:buFont typeface="Wingdings" pitchFamily="2" charset="2"/>
              <a:buChar char=""/>
            </a:pPr>
            <a:endParaRPr lang="en-US" altLang="en-US" sz="2400">
              <a:latin typeface="Arial Narrow" pitchFamily="34" charset="0"/>
            </a:endParaRPr>
          </a:p>
        </p:txBody>
      </p:sp>
      <p:sp>
        <p:nvSpPr>
          <p:cNvPr id="18" name="object 18"/>
          <p:cNvSpPr txBox="1">
            <a:spLocks noGrp="1"/>
          </p:cNvSpPr>
          <p:nvPr>
            <p:ph type="title"/>
          </p:nvPr>
        </p:nvSpPr>
        <p:spPr/>
        <p:txBody>
          <a:bodyPr lIns="0" tIns="0" rIns="0" bIns="0" rtlCol="0">
            <a:noAutofit/>
          </a:bodyPr>
          <a:lstStyle/>
          <a:p>
            <a:pPr marL="1913889">
              <a:defRPr/>
            </a:pPr>
            <a:r>
              <a:rPr sz="2800" spc="-15" dirty="0" smtClean="0">
                <a:solidFill>
                  <a:srgbClr val="FFFFFF"/>
                </a:solidFill>
                <a:latin typeface="Franklin Gothic Demi Cond"/>
                <a:cs typeface="Franklin Gothic Demi Cond"/>
              </a:rPr>
              <a:t>Value</a:t>
            </a:r>
            <a:r>
              <a:rPr sz="2800" spc="-5" dirty="0" smtClean="0">
                <a:solidFill>
                  <a:srgbClr val="FFFFFF"/>
                </a:solidFill>
                <a:latin typeface="Franklin Gothic Demi Cond"/>
                <a:cs typeface="Franklin Gothic Demi Cond"/>
              </a:rPr>
              <a:t> </a:t>
            </a:r>
            <a:r>
              <a:rPr sz="2800" spc="-15" dirty="0" smtClean="0">
                <a:solidFill>
                  <a:srgbClr val="FFFFFF"/>
                </a:solidFill>
                <a:latin typeface="Franklin Gothic Demi Cond"/>
                <a:cs typeface="Franklin Gothic Demi Cond"/>
              </a:rPr>
              <a:t>Gene</a:t>
            </a:r>
            <a:r>
              <a:rPr sz="2800" spc="-20" dirty="0" smtClean="0">
                <a:solidFill>
                  <a:srgbClr val="FFFFFF"/>
                </a:solidFill>
                <a:latin typeface="Franklin Gothic Demi Cond"/>
                <a:cs typeface="Franklin Gothic Demi Cond"/>
              </a:rPr>
              <a:t>r</a:t>
            </a:r>
            <a:r>
              <a:rPr sz="2800" spc="-15" dirty="0" smtClean="0">
                <a:solidFill>
                  <a:srgbClr val="FFFFFF"/>
                </a:solidFill>
                <a:latin typeface="Franklin Gothic Demi Cond"/>
                <a:cs typeface="Franklin Gothic Demi Cond"/>
              </a:rPr>
              <a:t>at</a:t>
            </a:r>
            <a:r>
              <a:rPr sz="2800" spc="-30" dirty="0" smtClean="0">
                <a:solidFill>
                  <a:srgbClr val="FFFFFF"/>
                </a:solidFill>
                <a:latin typeface="Franklin Gothic Demi Cond"/>
                <a:cs typeface="Franklin Gothic Demi Cond"/>
              </a:rPr>
              <a:t>e</a:t>
            </a:r>
            <a:r>
              <a:rPr sz="2800" spc="-15" dirty="0" smtClean="0">
                <a:solidFill>
                  <a:srgbClr val="FFFFFF"/>
                </a:solidFill>
                <a:latin typeface="Franklin Gothic Demi Cond"/>
                <a:cs typeface="Franklin Gothic Demi Cond"/>
              </a:rPr>
              <a:t>d</a:t>
            </a:r>
            <a:r>
              <a:rPr sz="2800" spc="60" dirty="0" smtClean="0">
                <a:solidFill>
                  <a:srgbClr val="FFFFFF"/>
                </a:solidFill>
                <a:latin typeface="Franklin Gothic Demi Cond"/>
                <a:cs typeface="Franklin Gothic Demi Cond"/>
              </a:rPr>
              <a:t> </a:t>
            </a:r>
            <a:r>
              <a:rPr sz="2800" spc="-15" dirty="0" smtClean="0">
                <a:solidFill>
                  <a:srgbClr val="FFFFFF"/>
                </a:solidFill>
                <a:latin typeface="Franklin Gothic Demi Cond"/>
                <a:cs typeface="Franklin Gothic Demi Cond"/>
              </a:rPr>
              <a:t>by</a:t>
            </a:r>
            <a:r>
              <a:rPr sz="2800" spc="-5" dirty="0" smtClean="0">
                <a:solidFill>
                  <a:srgbClr val="FFFFFF"/>
                </a:solidFill>
                <a:latin typeface="Franklin Gothic Demi Cond"/>
                <a:cs typeface="Franklin Gothic Demi Cond"/>
              </a:rPr>
              <a:t> </a:t>
            </a:r>
            <a:r>
              <a:rPr sz="2800" spc="-15" dirty="0" smtClean="0">
                <a:solidFill>
                  <a:srgbClr val="FFFFFF"/>
                </a:solidFill>
                <a:latin typeface="Franklin Gothic Demi Cond"/>
                <a:cs typeface="Franklin Gothic Demi Cond"/>
              </a:rPr>
              <a:t>Ag</a:t>
            </a:r>
            <a:r>
              <a:rPr sz="2800" spc="10" dirty="0" smtClean="0">
                <a:solidFill>
                  <a:srgbClr val="FFFFFF"/>
                </a:solidFill>
                <a:latin typeface="Franklin Gothic Demi Cond"/>
                <a:cs typeface="Franklin Gothic Demi Cond"/>
              </a:rPr>
              <a:t> </a:t>
            </a:r>
            <a:r>
              <a:rPr sz="2800" spc="-15" dirty="0" smtClean="0">
                <a:solidFill>
                  <a:srgbClr val="FFFFFF"/>
                </a:solidFill>
                <a:latin typeface="Franklin Gothic Demi Cond"/>
                <a:cs typeface="Franklin Gothic Demi Cond"/>
              </a:rPr>
              <a:t>Big</a:t>
            </a:r>
            <a:r>
              <a:rPr sz="2800" spc="5" dirty="0" smtClean="0">
                <a:solidFill>
                  <a:srgbClr val="FFFFFF"/>
                </a:solidFill>
                <a:latin typeface="Franklin Gothic Demi Cond"/>
                <a:cs typeface="Franklin Gothic Demi Cond"/>
              </a:rPr>
              <a:t> </a:t>
            </a:r>
            <a:r>
              <a:rPr sz="2800" spc="-15" dirty="0" smtClean="0">
                <a:solidFill>
                  <a:srgbClr val="FFFFFF"/>
                </a:solidFill>
                <a:latin typeface="Franklin Gothic Demi Cond"/>
                <a:cs typeface="Franklin Gothic Demi Cond"/>
              </a:rPr>
              <a:t>Data</a:t>
            </a:r>
            <a:endParaRPr sz="2800">
              <a:latin typeface="Franklin Gothic Demi Cond"/>
              <a:cs typeface="Franklin Gothic Demi Cond"/>
            </a:endParaRPr>
          </a:p>
        </p:txBody>
      </p:sp>
      <p:sp>
        <p:nvSpPr>
          <p:cNvPr id="34832" name="object 19"/>
          <p:cNvSpPr>
            <a:spLocks noChangeArrowheads="1"/>
          </p:cNvSpPr>
          <p:nvPr/>
        </p:nvSpPr>
        <p:spPr bwMode="auto">
          <a:xfrm>
            <a:off x="1047750" y="4721225"/>
            <a:ext cx="1493838" cy="89217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34833" name="object 20"/>
          <p:cNvSpPr>
            <a:spLocks/>
          </p:cNvSpPr>
          <p:nvPr/>
        </p:nvSpPr>
        <p:spPr bwMode="auto">
          <a:xfrm>
            <a:off x="4114800" y="5689600"/>
            <a:ext cx="1790700" cy="0"/>
          </a:xfrm>
          <a:custGeom>
            <a:avLst/>
            <a:gdLst>
              <a:gd name="T0" fmla="*/ 0 w 1790700"/>
              <a:gd name="T1" fmla="*/ 1790700 w 1790700"/>
              <a:gd name="T2" fmla="*/ 0 60000 65536"/>
              <a:gd name="T3" fmla="*/ 0 60000 65536"/>
            </a:gdLst>
            <a:ahLst/>
            <a:cxnLst>
              <a:cxn ang="T2">
                <a:pos x="T0" y="0"/>
              </a:cxn>
              <a:cxn ang="T3">
                <a:pos x="T1" y="0"/>
              </a:cxn>
            </a:cxnLst>
            <a:rect l="0" t="0" r="r" b="b"/>
            <a:pathLst>
              <a:path w="1790700">
                <a:moveTo>
                  <a:pt x="0" y="0"/>
                </a:moveTo>
                <a:lnTo>
                  <a:pt x="1790700" y="0"/>
                </a:lnTo>
              </a:path>
            </a:pathLst>
          </a:custGeom>
          <a:noFill/>
          <a:ln w="9525">
            <a:solidFill>
              <a:srgbClr val="8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4834" name="object 21"/>
          <p:cNvSpPr>
            <a:spLocks/>
          </p:cNvSpPr>
          <p:nvPr/>
        </p:nvSpPr>
        <p:spPr bwMode="auto">
          <a:xfrm>
            <a:off x="4114800" y="4084638"/>
            <a:ext cx="4267200" cy="0"/>
          </a:xfrm>
          <a:custGeom>
            <a:avLst/>
            <a:gdLst>
              <a:gd name="T0" fmla="*/ 0 w 4267200"/>
              <a:gd name="T1" fmla="*/ 4267200 w 4267200"/>
              <a:gd name="T2" fmla="*/ 0 60000 65536"/>
              <a:gd name="T3" fmla="*/ 0 60000 65536"/>
            </a:gdLst>
            <a:ahLst/>
            <a:cxnLst>
              <a:cxn ang="T2">
                <a:pos x="T0" y="0"/>
              </a:cxn>
              <a:cxn ang="T3">
                <a:pos x="T1" y="0"/>
              </a:cxn>
            </a:cxnLst>
            <a:rect l="0" t="0" r="r" b="b"/>
            <a:pathLst>
              <a:path w="4267200">
                <a:moveTo>
                  <a:pt x="0" y="0"/>
                </a:moveTo>
                <a:lnTo>
                  <a:pt x="4267200" y="0"/>
                </a:lnTo>
              </a:path>
            </a:pathLst>
          </a:custGeom>
          <a:noFill/>
          <a:ln w="9525">
            <a:solidFill>
              <a:srgbClr val="8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4835" name="object 22"/>
          <p:cNvSpPr txBox="1">
            <a:spLocks noChangeArrowheads="1"/>
          </p:cNvSpPr>
          <p:nvPr/>
        </p:nvSpPr>
        <p:spPr bwMode="auto">
          <a:xfrm>
            <a:off x="3736975" y="4084638"/>
            <a:ext cx="4645025" cy="231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587375" indent="-168275" eaLnBrk="0" hangingPunct="0">
              <a:spcBef>
                <a:spcPct val="20000"/>
              </a:spcBef>
              <a:buFont typeface="Arial" charset="0"/>
              <a:buChar char="•"/>
              <a:tabLst>
                <a:tab pos="587375" algn="l"/>
              </a:tabLst>
              <a:defRPr sz="3200">
                <a:solidFill>
                  <a:schemeClr val="tx1"/>
                </a:solidFill>
                <a:latin typeface="Calibri" pitchFamily="34" charset="0"/>
              </a:defRPr>
            </a:lvl1pPr>
            <a:lvl2pPr marL="587375" indent="-168275" eaLnBrk="0" hangingPunct="0">
              <a:spcBef>
                <a:spcPct val="20000"/>
              </a:spcBef>
              <a:buFont typeface="Arial" charset="0"/>
              <a:buChar char="–"/>
              <a:tabLst>
                <a:tab pos="587375"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587375"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587375"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587375"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587375"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587375"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587375"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587375" algn="l"/>
              </a:tabLst>
              <a:defRPr sz="2000">
                <a:solidFill>
                  <a:schemeClr val="tx1"/>
                </a:solidFill>
                <a:latin typeface="Calibri" pitchFamily="34" charset="0"/>
              </a:defRPr>
            </a:lvl9pPr>
          </a:lstStyle>
          <a:p>
            <a:pPr eaLnBrk="1" hangingPunct="1">
              <a:spcBef>
                <a:spcPct val="0"/>
              </a:spcBef>
              <a:buClr>
                <a:srgbClr val="94122C"/>
              </a:buClr>
              <a:defRPr/>
            </a:pPr>
            <a:r>
              <a:rPr lang="en-US" altLang="en-US" sz="2200" dirty="0" smtClean="0">
                <a:latin typeface="Arial Narrow" pitchFamily="34" charset="0"/>
              </a:rPr>
              <a:t>Biotech / seed research</a:t>
            </a:r>
          </a:p>
          <a:p>
            <a:pPr eaLnBrk="1" hangingPunct="1">
              <a:spcBef>
                <a:spcPts val="338"/>
              </a:spcBef>
              <a:buClr>
                <a:srgbClr val="94122C"/>
              </a:buClr>
              <a:defRPr/>
            </a:pPr>
            <a:r>
              <a:rPr lang="en-US" altLang="en-US" sz="2200" dirty="0" smtClean="0">
                <a:latin typeface="Arial Narrow" pitchFamily="34" charset="0"/>
              </a:rPr>
              <a:t>Equipment R&amp;D</a:t>
            </a:r>
          </a:p>
          <a:p>
            <a:pPr eaLnBrk="1" hangingPunct="1">
              <a:spcBef>
                <a:spcPts val="338"/>
              </a:spcBef>
              <a:buClr>
                <a:srgbClr val="94122C"/>
              </a:buClr>
              <a:defRPr/>
            </a:pPr>
            <a:r>
              <a:rPr lang="en-US" altLang="en-US" sz="2200" dirty="0" smtClean="0">
                <a:latin typeface="Arial Narrow" pitchFamily="34" charset="0"/>
              </a:rPr>
              <a:t>Productive Analysis &amp; Decision Support</a:t>
            </a:r>
          </a:p>
          <a:p>
            <a:pPr eaLnBrk="1" hangingPunct="1">
              <a:lnSpc>
                <a:spcPts val="900"/>
              </a:lnSpc>
              <a:spcBef>
                <a:spcPts val="13"/>
              </a:spcBef>
              <a:buFontTx/>
              <a:buNone/>
              <a:defRPr/>
            </a:pPr>
            <a:endParaRPr lang="en-US" altLang="en-US" sz="900" dirty="0" smtClean="0">
              <a:latin typeface="Arial" charset="0"/>
            </a:endParaRPr>
          </a:p>
          <a:p>
            <a:pPr eaLnBrk="1" hangingPunct="1">
              <a:spcBef>
                <a:spcPct val="0"/>
              </a:spcBef>
              <a:buClr>
                <a:srgbClr val="94122C"/>
              </a:buClr>
              <a:buFont typeface="Wingdings" pitchFamily="2" charset="2"/>
              <a:buChar char=""/>
              <a:defRPr/>
            </a:pPr>
            <a:r>
              <a:rPr lang="en-US" altLang="en-US" sz="2400" b="1" dirty="0" smtClean="0">
                <a:solidFill>
                  <a:srgbClr val="336699"/>
                </a:solidFill>
                <a:latin typeface="Arial Narrow" pitchFamily="34" charset="0"/>
              </a:rPr>
              <a:t> Market Linkage</a:t>
            </a:r>
            <a:endParaRPr lang="en-US" altLang="en-US" sz="2400" dirty="0" smtClean="0">
              <a:latin typeface="Arial Narrow" pitchFamily="34" charset="0"/>
            </a:endParaRPr>
          </a:p>
          <a:p>
            <a:pPr marL="419100" indent="0" eaLnBrk="1" hangingPunct="1">
              <a:lnSpc>
                <a:spcPts val="600"/>
              </a:lnSpc>
              <a:spcBef>
                <a:spcPts val="25"/>
              </a:spcBef>
              <a:buClr>
                <a:srgbClr val="94122C"/>
              </a:buClr>
              <a:buFont typeface="Arial" charset="0"/>
              <a:buNone/>
              <a:defRPr/>
            </a:pPr>
            <a:r>
              <a:rPr lang="en-US" altLang="en-US" sz="600" dirty="0" smtClean="0">
                <a:latin typeface="Arial" charset="0"/>
              </a:rPr>
              <a:t>   </a:t>
            </a:r>
          </a:p>
          <a:p>
            <a:pPr lvl="1" eaLnBrk="1" hangingPunct="1">
              <a:lnSpc>
                <a:spcPts val="2375"/>
              </a:lnSpc>
              <a:spcBef>
                <a:spcPct val="0"/>
              </a:spcBef>
              <a:buClr>
                <a:srgbClr val="94122C"/>
              </a:buClr>
              <a:buFont typeface="Arial" charset="0"/>
              <a:buChar char="•"/>
              <a:defRPr/>
            </a:pPr>
            <a:r>
              <a:rPr lang="en-US" altLang="en-US" sz="2200" dirty="0" smtClean="0">
                <a:latin typeface="Arial Narrow" pitchFamily="34" charset="0"/>
              </a:rPr>
              <a:t>Improves transparency and predictability of markets</a:t>
            </a:r>
          </a:p>
        </p:txBody>
      </p:sp>
      <p:sp>
        <p:nvSpPr>
          <p:cNvPr id="34836" name="Title 1"/>
          <p:cNvSpPr txBox="1">
            <a:spLocks/>
          </p:cNvSpPr>
          <p:nvPr/>
        </p:nvSpPr>
        <p:spPr bwMode="auto">
          <a:xfrm>
            <a:off x="596900" y="22542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endParaRPr lang="en-US" altLang="en-US" sz="4400"/>
          </a:p>
        </p:txBody>
      </p:sp>
      <p:sp>
        <p:nvSpPr>
          <p:cNvPr id="34837" name="Slide Number Placeholder 4"/>
          <p:cNvSpPr>
            <a:spLocks noGrp="1"/>
          </p:cNvSpPr>
          <p:nvPr>
            <p:ph type="sldNum" sz="quarter" idx="12"/>
          </p:nvPr>
        </p:nvSpPr>
        <p:spPr bwMode="auto">
          <a:xfrm>
            <a:off x="6553200" y="63373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a:solidFill>
                  <a:srgbClr val="898989"/>
                </a:solidFill>
                <a:latin typeface="Arial" charset="0"/>
              </a:rPr>
              <a:t>9</a:t>
            </a:r>
            <a:endParaRPr lang="en-US" altLang="en-US" sz="1200" dirty="0" smtClean="0">
              <a:solidFill>
                <a:srgbClr val="898989"/>
              </a:solidFill>
              <a:latin typeface="Arial" charset="0"/>
            </a:endParaRPr>
          </a:p>
        </p:txBody>
      </p:sp>
      <p:sp>
        <p:nvSpPr>
          <p:cNvPr id="22" name="Title 1"/>
          <p:cNvSpPr txBox="1">
            <a:spLocks/>
          </p:cNvSpPr>
          <p:nvPr/>
        </p:nvSpPr>
        <p:spPr bwMode="auto">
          <a:xfrm>
            <a:off x="-19050" y="0"/>
            <a:ext cx="9163050" cy="715963"/>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US" altLang="en-US" sz="3200" dirty="0" smtClean="0">
                <a:latin typeface="Times New Roman" pitchFamily="18" charset="0"/>
                <a:cs typeface="Times New Roman" pitchFamily="18" charset="0"/>
              </a:rPr>
              <a:t>Value of Precision Ag Data</a:t>
            </a:r>
          </a:p>
        </p:txBody>
      </p:sp>
      <p:pic>
        <p:nvPicPr>
          <p:cNvPr id="34839" name="Picture 22" descr=" SigLockup Master PwPt.4c-whiteb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9050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022226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TotalTime>
  <Words>1525</Words>
  <Application>Microsoft Macintosh PowerPoint</Application>
  <PresentationFormat>On-screen Show (4:3)</PresentationFormat>
  <Paragraphs>207</Paragraphs>
  <Slides>13</Slides>
  <Notes>6</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vt:lpstr>
      <vt:lpstr>USDA Open Data</vt:lpstr>
      <vt:lpstr>USDA Open Data</vt:lpstr>
      <vt:lpstr>          Open Data Projects</vt:lpstr>
      <vt:lpstr>PowerPoint Presentation</vt:lpstr>
      <vt:lpstr>What is Precision Ag?</vt:lpstr>
      <vt:lpstr>PowerPoint Presentation</vt:lpstr>
      <vt:lpstr>PowerPoint Presentation</vt:lpstr>
      <vt:lpstr>Value Generated by Ag Big Data</vt:lpstr>
      <vt:lpstr>Enabling Farmers to Make 40 Critical Decisions</vt:lpstr>
      <vt:lpstr>PowerPoint Presentation</vt:lpstr>
      <vt:lpstr>Precision Ag Delivers…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USDA and Data Analytics</dc:title>
  <dc:creator>Hunter, Joyce -OCIO</dc:creator>
  <cp:lastModifiedBy>Hannah Moss</cp:lastModifiedBy>
  <cp:revision>27</cp:revision>
  <dcterms:created xsi:type="dcterms:W3CDTF">2015-07-24T18:11:28Z</dcterms:created>
  <dcterms:modified xsi:type="dcterms:W3CDTF">2015-07-29T14:46:00Z</dcterms:modified>
</cp:coreProperties>
</file>